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7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3" r:id="rId3"/>
    <p:sldId id="258" r:id="rId4"/>
    <p:sldId id="282" r:id="rId5"/>
    <p:sldId id="279" r:id="rId6"/>
    <p:sldId id="277" r:id="rId7"/>
    <p:sldId id="304" r:id="rId8"/>
    <p:sldId id="308" r:id="rId9"/>
    <p:sldId id="274" r:id="rId10"/>
    <p:sldId id="280" r:id="rId11"/>
    <p:sldId id="281" r:id="rId12"/>
    <p:sldId id="309" r:id="rId13"/>
    <p:sldId id="298" r:id="rId14"/>
    <p:sldId id="314" r:id="rId15"/>
    <p:sldId id="313" r:id="rId16"/>
    <p:sldId id="333" r:id="rId17"/>
    <p:sldId id="272" r:id="rId18"/>
    <p:sldId id="327" r:id="rId19"/>
    <p:sldId id="299" r:id="rId20"/>
    <p:sldId id="300" r:id="rId21"/>
    <p:sldId id="319" r:id="rId22"/>
    <p:sldId id="326" r:id="rId23"/>
    <p:sldId id="288" r:id="rId24"/>
    <p:sldId id="321" r:id="rId25"/>
    <p:sldId id="296" r:id="rId26"/>
    <p:sldId id="320" r:id="rId27"/>
    <p:sldId id="297" r:id="rId28"/>
    <p:sldId id="293" r:id="rId29"/>
    <p:sldId id="335" r:id="rId30"/>
    <p:sldId id="316" r:id="rId31"/>
    <p:sldId id="317" r:id="rId32"/>
    <p:sldId id="310" r:id="rId33"/>
    <p:sldId id="290" r:id="rId34"/>
    <p:sldId id="291" r:id="rId35"/>
    <p:sldId id="294" r:id="rId36"/>
    <p:sldId id="315" r:id="rId37"/>
    <p:sldId id="332" r:id="rId38"/>
    <p:sldId id="307" r:id="rId39"/>
    <p:sldId id="305" r:id="rId40"/>
    <p:sldId id="306" r:id="rId41"/>
    <p:sldId id="267" r:id="rId42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94C"/>
    <a:srgbClr val="FFFF99"/>
    <a:srgbClr val="3399FF"/>
    <a:srgbClr val="1F1F5F"/>
    <a:srgbClr val="252571"/>
    <a:srgbClr val="1D1D79"/>
    <a:srgbClr val="28287A"/>
    <a:srgbClr val="3333CC"/>
    <a:srgbClr val="9BCDFF"/>
    <a:srgbClr val="7B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66700" autoAdjust="0"/>
  </p:normalViewPr>
  <p:slideViewPr>
    <p:cSldViewPr>
      <p:cViewPr>
        <p:scale>
          <a:sx n="100" d="100"/>
          <a:sy n="100" d="100"/>
        </p:scale>
        <p:origin x="-196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810" y="-1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20933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20933"/>
            <a:ext cx="402844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52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4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60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24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2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9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01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6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2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0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2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1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0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1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65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30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09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1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1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2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350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6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62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1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2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51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7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800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7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3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2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4799" y="1143000"/>
            <a:ext cx="8229601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l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6482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Subtitle 2"/>
          <p:cNvSpPr txBox="1">
            <a:spLocks/>
          </p:cNvSpPr>
          <p:nvPr userDrawn="1"/>
        </p:nvSpPr>
        <p:spPr>
          <a:xfrm>
            <a:off x="3733800" y="4419600"/>
            <a:ext cx="1676400" cy="381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Presented to:</a:t>
            </a:r>
          </a:p>
        </p:txBody>
      </p:sp>
      <p:pic>
        <p:nvPicPr>
          <p:cNvPr id="1026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8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(Continued)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22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2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 with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(Continued)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22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905000"/>
            <a:ext cx="8305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7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4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95400" y="2667000"/>
            <a:ext cx="7086600" cy="762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lao.ca.gov</a:t>
            </a:r>
          </a:p>
        </p:txBody>
      </p:sp>
    </p:spTree>
    <p:extLst>
      <p:ext uri="{BB962C8B-B14F-4D97-AF65-F5344CB8AC3E}">
        <p14:creationId xmlns:p14="http://schemas.microsoft.com/office/powerpoint/2010/main" val="17713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23622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6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4958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8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4799" y="1143000"/>
            <a:ext cx="8229601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l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8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23622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2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Section Header</a:t>
            </a:r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4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24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800" dirty="0" smtClean="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2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482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lang="en-US" sz="18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lang="en-US" sz="1600" b="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2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2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Divider Page</a:t>
            </a:r>
          </a:p>
        </p:txBody>
      </p:sp>
      <p:pic>
        <p:nvPicPr>
          <p:cNvPr id="10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2" descr="C:\Users\vchu\Desktop\Powerpoint Designs\lao-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9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60" r:id="rId9"/>
    <p:sldLayoutId id="2147483682" r:id="rId10"/>
    <p:sldLayoutId id="2147483685" r:id="rId11"/>
    <p:sldLayoutId id="2147483686" r:id="rId12"/>
    <p:sldLayoutId id="2147483687" r:id="rId13"/>
    <p:sldLayoutId id="2147483681" r:id="rId14"/>
    <p:sldLayoutId id="2147483690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b="1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November 21, 2019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California’s </a:t>
            </a:r>
            <a:br>
              <a:rPr lang="en-US" dirty="0"/>
            </a:br>
            <a:r>
              <a:rPr lang="en-US" dirty="0"/>
              <a:t>Fiscal Outlook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California Association of School Business Officials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Prices in California Are Projected to Grow Slowly Over Period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3" name="Picture 3" descr="Q:\CASBO Presentation\Home Prices in California Are Projected to Grow Slowly Over Peri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81" y="2093692"/>
            <a:ext cx="5996588" cy="45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Assessed </a:t>
            </a:r>
            <a:r>
              <a:rPr lang="en-US" dirty="0"/>
              <a:t>Property </a:t>
            </a:r>
            <a:r>
              <a:rPr lang="en-US" dirty="0" smtClean="0"/>
              <a:t>Values Projected </a:t>
            </a:r>
            <a:r>
              <a:rPr lang="en-US" dirty="0"/>
              <a:t>to </a:t>
            </a:r>
            <a:r>
              <a:rPr lang="en-US" dirty="0" smtClean="0"/>
              <a:t>Hover </a:t>
            </a:r>
            <a:r>
              <a:rPr lang="en-US" dirty="0"/>
              <a:t>at </a:t>
            </a:r>
            <a:r>
              <a:rPr lang="en-US" dirty="0" smtClean="0"/>
              <a:t>Historical </a:t>
            </a:r>
            <a:r>
              <a:rPr lang="en-US" dirty="0"/>
              <a:t>Average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6" name="Picture 4" descr="Q:\CASBO Presentation\Assessed Property Value in California Expected to Continue Hovering at About Its Historical Aver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08" y="2155666"/>
            <a:ext cx="5944235" cy="45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Assessed </a:t>
            </a:r>
            <a:r>
              <a:rPr lang="en-US" dirty="0"/>
              <a:t>Values </a:t>
            </a:r>
            <a:r>
              <a:rPr lang="en-US" dirty="0" smtClean="0"/>
              <a:t>Varies Significantly Across </a:t>
            </a:r>
            <a:r>
              <a:rPr lang="en-US" dirty="0"/>
              <a:t>the State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314" name="Picture 2" descr="Q:\CASBO Presentation\Assessed Values in Bay Area Continue to Grow More Rapidly Than Other Areas of the St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996588" cy="45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4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048000"/>
            <a:ext cx="7391400" cy="609600"/>
          </a:xfrm>
        </p:spPr>
        <p:txBody>
          <a:bodyPr/>
          <a:lstStyle/>
          <a:p>
            <a:r>
              <a:rPr lang="en-US" sz="4800" dirty="0" smtClean="0"/>
              <a:t>State Outlook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152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Three Revenues </a:t>
            </a:r>
            <a:r>
              <a:rPr lang="en-US" dirty="0" smtClean="0"/>
              <a:t>Up </a:t>
            </a:r>
            <a:br>
              <a:rPr lang="en-US" dirty="0" smtClean="0"/>
            </a:br>
            <a:r>
              <a:rPr lang="en-US" dirty="0" smtClean="0"/>
              <a:t>an Estimated $935 </a:t>
            </a:r>
            <a:r>
              <a:rPr lang="en-US" dirty="0"/>
              <a:t>Million in 2018-19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9458" name="Picture 2" descr="Q:\CASBO Presentation\Big Three Revenues Up $935 Million in 2018-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735346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Three Revenues 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/>
              <a:t>Estimated $159 Million in 2019-20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482" name="Picture 2" descr="Q:\CASBO Presentation\Big Three Revenues Up an Estimated $159 Million in 2019-20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04" y="2340553"/>
            <a:ext cx="7807092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Revenues Expected to Continuing </a:t>
            </a:r>
            <a:br>
              <a:rPr lang="en-US" dirty="0" smtClean="0"/>
            </a:br>
            <a:r>
              <a:rPr lang="en-US" dirty="0" smtClean="0"/>
              <a:t>Growing in 2020-21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3794" name="Picture 2" descr="Q:\CASBO Presentation\LAO Near-Term Revenue Outl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76" y="2256391"/>
            <a:ext cx="7247437" cy="39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Reserves Projected to </a:t>
            </a:r>
            <a:r>
              <a:rPr lang="en-US" dirty="0" smtClean="0"/>
              <a:t>Grow in 2020-21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2770" name="Picture 2" descr="Q:\CASBO Presentation\State Reserves Projected to Gr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22112"/>
            <a:ext cx="8083548" cy="23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Revenues Continue Rising Under Economic Growth Scenario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22" name="Picture 2" descr="Q:\CASBO Presentation\State Revenues Continue Rising Under Economic Growth Scenar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79466"/>
            <a:ext cx="5944235" cy="45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Surpluses </a:t>
            </a:r>
            <a:r>
              <a:rPr lang="en-US" dirty="0" smtClean="0"/>
              <a:t>Around </a:t>
            </a:r>
            <a:r>
              <a:rPr lang="en-US" dirty="0"/>
              <a:t>$3 Billion Under Economic Growth Baseline Scenario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146" name="Picture 2" descr="Q:\CASBO Presentation\Ongoing Surpluses Average Around $3 Billion Under Economic Growth Baseline Scenar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60" y="2209800"/>
            <a:ext cx="4988091" cy="43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 smtClean="0"/>
              <a:t>Economic Outlook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490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Surpluses Decline to Less Than $1 Billion Under </a:t>
            </a:r>
            <a:r>
              <a:rPr lang="en-US" dirty="0"/>
              <a:t>Alternative Expenditure Scenario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170" name="Picture 2" descr="Q:\CASBO Presentation\Ongoing Surpluses Decline to Less Than $1 Billion Under Alternative Expenditure Scenar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72" y="2362200"/>
            <a:ext cx="6125306" cy="39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Revenue Levels Differ Substantially Under Two Economic Scenarios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9698" name="Picture 2" descr="Q:\CASBO Presentation\State Revenue Levels Differ Substantially Under Two Economic Scenari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030016"/>
            <a:ext cx="4505325" cy="472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</a:t>
            </a:r>
            <a:r>
              <a:rPr lang="en-US" dirty="0" smtClean="0"/>
              <a:t>Significant </a:t>
            </a:r>
            <a:r>
              <a:rPr lang="en-US" dirty="0"/>
              <a:t>New Spending, California Could Weather a Typical </a:t>
            </a:r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1746" name="Picture 2" descr="Q:\CASBO Presentation\Without Signficant New Spending, California Could Weather a Typical Post-WWII Reces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9" y="2640504"/>
            <a:ext cx="4566114" cy="32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:\CASBO Presentation\State Might Be Able to Weather Recession and Still Have Some Reserves Remain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19" y="2640504"/>
            <a:ext cx="4162536" cy="32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048000"/>
            <a:ext cx="7467600" cy="609600"/>
          </a:xfrm>
        </p:spPr>
        <p:txBody>
          <a:bodyPr/>
          <a:lstStyle/>
          <a:p>
            <a:r>
              <a:rPr lang="en-US" sz="4800" dirty="0" smtClean="0"/>
              <a:t>School Near-Term Outlook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498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Guarantee Is </a:t>
            </a:r>
            <a:r>
              <a:rPr lang="en-US" dirty="0" smtClean="0"/>
              <a:t>Up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Slightly in 2018-19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3554" name="Picture 2" descr="Q:\CASBO Presentation\Minimum Guarantee Is Up Slightly in 2018-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5" y="2189195"/>
            <a:ext cx="8187494" cy="379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2018-19 Updates Result in </a:t>
            </a:r>
            <a:r>
              <a:rPr lang="en-US" dirty="0" smtClean="0"/>
              <a:t>Estimated </a:t>
            </a:r>
            <a:br>
              <a:rPr lang="en-US" dirty="0" smtClean="0"/>
            </a:br>
            <a:r>
              <a:rPr lang="en-US" dirty="0" smtClean="0"/>
              <a:t>$</a:t>
            </a:r>
            <a:r>
              <a:rPr lang="en-US" dirty="0"/>
              <a:t>226 Million Settle-Up Payment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7410" name="Picture 2" descr="Q:\CASBO Presentation\2018-19 Updates Result in Estimated $226 Million Settle-Up Payment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21" y="2146738"/>
            <a:ext cx="6657608" cy="40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Guarantee Is Down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Slightly </a:t>
            </a:r>
            <a:r>
              <a:rPr lang="en-US" dirty="0"/>
              <a:t>in 2019-20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2530" name="Picture 2" descr="Q:\CASBO Presentation\Minimum Guarantee Is Down Slightly in 2019-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0" y="2209800"/>
            <a:ext cx="8252149" cy="38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2019-20 Updates Result in </a:t>
            </a:r>
            <a:r>
              <a:rPr lang="en-US" dirty="0" smtClean="0"/>
              <a:t>Estimated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$285 Million Settle-Up Payment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8434" name="Picture 2" descr="Q:\CASBO Presentation\2019-20 Updates Result in Estimated $285 Million Settle-Up Pay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75" y="2268291"/>
            <a:ext cx="6583462" cy="41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Guarantee Projected to Rise Moderately in 2020-21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194" name="Picture 2" descr="Q:\CASBO Presentation\Proposition 98 Near-Term Outl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7" y="2350187"/>
            <a:ext cx="7251687" cy="36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" y="3048000"/>
            <a:ext cx="9067800" cy="609600"/>
          </a:xfrm>
        </p:spPr>
        <p:txBody>
          <a:bodyPr/>
          <a:lstStyle/>
          <a:p>
            <a:r>
              <a:rPr lang="en-US" sz="4800" dirty="0" smtClean="0"/>
              <a:t>School Outlook Through 2023-24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766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Economy Projected to Experience Slow Growth in Coming Years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5602" name="Picture 2" descr="Q:\CASBO Presentation\National Economy Projected to Experience Slow Growth in Coming Yea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08" y="2155666"/>
            <a:ext cx="5944235" cy="45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Guarantee Differs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Billions </a:t>
            </a:r>
            <a:r>
              <a:rPr lang="en-US" dirty="0"/>
              <a:t>of Dollars Under Two Scenarios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4578" name="Picture 2" descr="Q:\CASBO Presentation\Minimum Guarantee Differs by Billions of Dollars Under Two Scenari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81" y="2081537"/>
            <a:ext cx="5996588" cy="46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98 Reserve Rises in Economic Growth Scenario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6626" name="Picture 2" descr="Q:\CASBO Presentation\Proposition 98 Reserve Rises in Economic Growth Scenar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94" y="2036962"/>
            <a:ext cx="6564974" cy="44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6967538" cy="609600"/>
          </a:xfrm>
        </p:spPr>
        <p:txBody>
          <a:bodyPr/>
          <a:lstStyle/>
          <a:p>
            <a:r>
              <a:rPr lang="en-US" sz="4800" dirty="0" smtClean="0"/>
              <a:t>School Cost Pressures and Spending Trade-Offs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000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Pension Costs Rising Over the Period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9218" name="Picture 2" descr="Q:\CASBO Presentation\School Pension Costs Rising Over the Peri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53" y="2286000"/>
            <a:ext cx="5451444" cy="41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</a:t>
            </a:r>
            <a:r>
              <a:rPr lang="en-US" dirty="0"/>
              <a:t>Compensation in </a:t>
            </a:r>
            <a:r>
              <a:rPr lang="en-US" dirty="0" smtClean="0"/>
              <a:t>California Is Close to All-Time High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4339" name="Picture 3" descr="Q:\CASBO Presentation\Average Teacher Compensation in Californ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96" y="2203918"/>
            <a:ext cx="6538659" cy="44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Declines in K-12 Attendance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Projected </a:t>
            </a:r>
            <a:r>
              <a:rPr lang="en-US" dirty="0"/>
              <a:t>to Accelerate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098" name="Picture 2" descr="Q:\CASBO Presentation\Declines in K-12 Attendance Projected to Acceler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451444" cy="439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Substantial Funding </a:t>
            </a:r>
            <a:r>
              <a:rPr lang="en-US" dirty="0"/>
              <a:t>Available for New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Proposition 98 Commitments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1507" name="Picture 3" descr="Q:\CASBO Presentation\Funding Available for New Commitm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75" y="2209800"/>
            <a:ext cx="4824463" cy="43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7848600" cy="609600"/>
          </a:xfrm>
        </p:spPr>
        <p:txBody>
          <a:bodyPr/>
          <a:lstStyle/>
          <a:p>
            <a:r>
              <a:rPr lang="en-US" sz="4800" dirty="0" smtClean="0"/>
              <a:t>Ballot Measures Seeking to Raise School Funding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860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2020 Measure Seeks </a:t>
            </a:r>
            <a:br>
              <a:rPr lang="en-US" dirty="0" smtClean="0"/>
            </a:br>
            <a:r>
              <a:rPr lang="en-US" dirty="0" smtClean="0"/>
              <a:t>$15 </a:t>
            </a:r>
            <a:r>
              <a:rPr lang="en-US" dirty="0"/>
              <a:t>Billion for Education Facilities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2290" name="Picture 2" descr="Q:\CASBO Presentation\Proposition 13-Uses of Bond Fun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57" y="2133600"/>
            <a:ext cx="5306909" cy="46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65043"/>
            <a:ext cx="8229600" cy="901757"/>
          </a:xfrm>
        </p:spPr>
        <p:txBody>
          <a:bodyPr/>
          <a:lstStyle/>
          <a:p>
            <a:r>
              <a:rPr lang="en-US" sz="2800" b="1" dirty="0" smtClean="0"/>
              <a:t>Split-Roll Property Tax Initiative Seeks </a:t>
            </a:r>
            <a:br>
              <a:rPr lang="en-US" sz="2800" b="1" dirty="0" smtClean="0"/>
            </a:br>
            <a:r>
              <a:rPr lang="en-US" sz="2800" b="1" dirty="0" smtClean="0"/>
              <a:t>Billions Ongoing for State and School Operations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2362200"/>
            <a:ext cx="89154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Assesses Commercial and Industrial Properties at Their Market Value</a:t>
            </a:r>
          </a:p>
          <a:p>
            <a:endParaRPr lang="en-US" dirty="0" smtClean="0"/>
          </a:p>
          <a:p>
            <a:r>
              <a:rPr lang="en-US" dirty="0" smtClean="0"/>
              <a:t>Allocates Additional Revenue to a Mix of Local Agencies	</a:t>
            </a:r>
          </a:p>
          <a:p>
            <a:pPr lvl="1"/>
            <a:r>
              <a:rPr lang="en-US" dirty="0" smtClean="0"/>
              <a:t>About 60 percent for cities, counties, and other local agencies.</a:t>
            </a:r>
          </a:p>
          <a:p>
            <a:pPr lvl="1"/>
            <a:r>
              <a:rPr lang="en-US" dirty="0" smtClean="0"/>
              <a:t>About 40 percent for K-14 education. Of this amount, 89 percent would be for schools and 11 percent for community colleges.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School Share Allocated According to LCFF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Takes Effect Starting in 2022-23</a:t>
            </a:r>
          </a:p>
        </p:txBody>
      </p:sp>
    </p:spTree>
    <p:extLst>
      <p:ext uri="{BB962C8B-B14F-4D97-AF65-F5344CB8AC3E}">
        <p14:creationId xmlns:p14="http://schemas.microsoft.com/office/powerpoint/2010/main" val="5496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Steady Run Up, Stock Prices Projected to Begin Leveling Off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386" name="Picture 2" descr="Q:\CASBO Presentation\After Steady Run Up, Stock Prices Projected to Begin Leveling O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08" y="2155665"/>
            <a:ext cx="5944235" cy="45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65043"/>
            <a:ext cx="8229600" cy="901757"/>
          </a:xfrm>
        </p:spPr>
        <p:txBody>
          <a:bodyPr/>
          <a:lstStyle/>
          <a:p>
            <a:r>
              <a:rPr lang="en-US" sz="2800" b="1" dirty="0" smtClean="0"/>
              <a:t>Income Tax Initiative Seeks </a:t>
            </a:r>
            <a:br>
              <a:rPr lang="en-US" sz="2800" b="1" dirty="0" smtClean="0"/>
            </a:br>
            <a:r>
              <a:rPr lang="en-US" sz="2800" b="1" dirty="0" smtClean="0"/>
              <a:t>$15 Billion Ongoing for School Operations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2362200"/>
            <a:ext cx="89154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Increases Personal and Corporate Income Tax Rates</a:t>
            </a:r>
          </a:p>
          <a:p>
            <a:pPr lvl="1"/>
            <a:r>
              <a:rPr lang="en-US" dirty="0" smtClean="0"/>
              <a:t>Affects individuals with incomes exceeding $1 million.</a:t>
            </a:r>
          </a:p>
          <a:p>
            <a:pPr lvl="1"/>
            <a:r>
              <a:rPr lang="en-US" dirty="0" smtClean="0"/>
              <a:t>Affects corporations with profits exceeding $1 million.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Allocates All Additional Revenue to K-14 Education</a:t>
            </a:r>
          </a:p>
          <a:p>
            <a:pPr lvl="1"/>
            <a:r>
              <a:rPr lang="en-US" dirty="0" smtClean="0"/>
              <a:t>Allocates 89 percent to schools, 11 percent to community colleges.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School Share Allocated According to LCFF</a:t>
            </a:r>
          </a:p>
          <a:p>
            <a:pPr lvl="1"/>
            <a:r>
              <a:rPr lang="en-US" sz="2900" dirty="0" smtClean="0"/>
              <a:t>From the school share, $500 </a:t>
            </a:r>
            <a:r>
              <a:rPr lang="en-US" sz="2900" dirty="0"/>
              <a:t>million </a:t>
            </a:r>
            <a:r>
              <a:rPr lang="en-US" sz="2900" dirty="0" smtClean="0"/>
              <a:t>would </a:t>
            </a:r>
            <a:r>
              <a:rPr lang="en-US" sz="2900" dirty="0"/>
              <a:t>be set aside annually for teaching computer science and purchasing </a:t>
            </a:r>
            <a:r>
              <a:rPr lang="en-US" sz="2900" dirty="0" smtClean="0"/>
              <a:t>technology.</a:t>
            </a:r>
            <a:endParaRPr lang="en-US" sz="2900" dirty="0"/>
          </a:p>
          <a:p>
            <a:endParaRPr lang="en-US" dirty="0"/>
          </a:p>
          <a:p>
            <a:r>
              <a:rPr lang="en-US" dirty="0" smtClean="0"/>
              <a:t>Takes Effect Starting in 2021</a:t>
            </a:r>
          </a:p>
        </p:txBody>
      </p:sp>
    </p:spTree>
    <p:extLst>
      <p:ext uri="{BB962C8B-B14F-4D97-AF65-F5344CB8AC3E}">
        <p14:creationId xmlns:p14="http://schemas.microsoft.com/office/powerpoint/2010/main" val="24705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Wages and Salaries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Projected </a:t>
            </a:r>
            <a:r>
              <a:rPr lang="en-US" dirty="0"/>
              <a:t>to Slow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1" name="Picture 3" descr="Q:\CASBO Presentation\Growth in Wages and Salaries Projected to Sl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01" y="2237502"/>
            <a:ext cx="6316187" cy="44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</a:t>
            </a:r>
            <a:r>
              <a:rPr lang="en-US" dirty="0" smtClean="0"/>
              <a:t>Rate Is </a:t>
            </a:r>
            <a:r>
              <a:rPr lang="en-US" dirty="0"/>
              <a:t>Projected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Remain 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363" name="Picture 3" descr="Q:\CASBO Presentation\Unemployment Is Projected to Remain L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81" y="2092218"/>
            <a:ext cx="5996588" cy="45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Drops in State </a:t>
            </a:r>
            <a:r>
              <a:rPr lang="en-US" dirty="0"/>
              <a:t>Fiscal Health </a:t>
            </a:r>
            <a:r>
              <a:rPr lang="en-US" dirty="0" smtClean="0"/>
              <a:t>Index Could Be Harbinger of Slowdown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42" name="Picture 2" descr="Q:\CASBO Presentation\State Fiscal Health Ind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7205249" cy="44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8229600" cy="609600"/>
          </a:xfrm>
        </p:spPr>
        <p:txBody>
          <a:bodyPr/>
          <a:lstStyle/>
          <a:p>
            <a:r>
              <a:rPr lang="en-US" sz="4800" dirty="0" smtClean="0"/>
              <a:t>California’s Housing Outlook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92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California Housing Permits Projected to Tick Up Over Period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9" name="Picture 5" descr="Q:\CASBO Presentation\Number of California Housing Permits Projected to Tick Up Over Peri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81" y="2168418"/>
            <a:ext cx="5996588" cy="45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443</Words>
  <Application>Microsoft Office PowerPoint</Application>
  <PresentationFormat>On-screen Show (4:3)</PresentationFormat>
  <Paragraphs>142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LAO Slide Template</vt:lpstr>
      <vt:lpstr>California’s  Fiscal Outlook</vt:lpstr>
      <vt:lpstr>PowerPoint Presentation</vt:lpstr>
      <vt:lpstr>National Economy Projected to Experience Slow Growth in Coming Years</vt:lpstr>
      <vt:lpstr>After Steady Run Up, Stock Prices Projected to Begin Leveling Off</vt:lpstr>
      <vt:lpstr>Growth in Wages and Salaries  Projected to Slow</vt:lpstr>
      <vt:lpstr>Unemployment Rate Is Projected  to Remain Low</vt:lpstr>
      <vt:lpstr>Recent Drops in State Fiscal Health Index Could Be Harbinger of Slowdown</vt:lpstr>
      <vt:lpstr>PowerPoint Presentation</vt:lpstr>
      <vt:lpstr>Number of California Housing Permits Projected to Tick Up Over Period</vt:lpstr>
      <vt:lpstr>Home Prices in California Are Projected to Grow Slowly Over Period</vt:lpstr>
      <vt:lpstr>Growth in Assessed Property Values Projected to Hover at Historical Average</vt:lpstr>
      <vt:lpstr>Growth in Assessed Values Varies Significantly Across the State</vt:lpstr>
      <vt:lpstr>PowerPoint Presentation</vt:lpstr>
      <vt:lpstr>Big Three Revenues Up  an Estimated $935 Million in 2018-19</vt:lpstr>
      <vt:lpstr>Big Three Revenues Up  an Estimated $159 Million in 2019-20 </vt:lpstr>
      <vt:lpstr>Revenues Expected to Continuing  Growing in 2020-21</vt:lpstr>
      <vt:lpstr>State Reserves Projected to Grow in 2020-21</vt:lpstr>
      <vt:lpstr>State Revenues Continue Rising Under Economic Growth Scenario</vt:lpstr>
      <vt:lpstr>Ongoing Surpluses Around $3 Billion Under Economic Growth Baseline Scenario</vt:lpstr>
      <vt:lpstr>Surpluses Decline to Less Than $1 Billion Under Alternative Expenditure Scenario</vt:lpstr>
      <vt:lpstr>State Revenue Levels Differ Substantially Under Two Economic Scenarios</vt:lpstr>
      <vt:lpstr>Without Significant New Spending, California Could Weather a Typical Recession</vt:lpstr>
      <vt:lpstr>PowerPoint Presentation</vt:lpstr>
      <vt:lpstr>Minimum Guarantee Is Up  Slightly in 2018-19</vt:lpstr>
      <vt:lpstr>2018-19 Updates Result in Estimated  $226 Million Settle-Up Payment </vt:lpstr>
      <vt:lpstr>Minimum Guarantee Is Down  Slightly in 2019-20</vt:lpstr>
      <vt:lpstr>2019-20 Updates Result in Estimated  $285 Million Settle-Up Payment</vt:lpstr>
      <vt:lpstr>Minimum Guarantee Projected to Rise Moderately in 2020-21</vt:lpstr>
      <vt:lpstr>PowerPoint Presentation</vt:lpstr>
      <vt:lpstr>Minimum Guarantee Differs by  Billions of Dollars Under Two Scenarios</vt:lpstr>
      <vt:lpstr>Proposition 98 Reserve Rises in Economic Growth Scenario</vt:lpstr>
      <vt:lpstr>PowerPoint Presentation</vt:lpstr>
      <vt:lpstr>School Pension Costs Rising Over the Period</vt:lpstr>
      <vt:lpstr>Teacher Compensation in California Is Close to All-Time High</vt:lpstr>
      <vt:lpstr>Declines in K-12 Attendance  Projected to Accelerate</vt:lpstr>
      <vt:lpstr>Substantial Funding Available for New  Proposition 98 Commitments</vt:lpstr>
      <vt:lpstr>PowerPoint Presentation</vt:lpstr>
      <vt:lpstr>March 2020 Measure Seeks  $15 Billion for Education Facilities </vt:lpstr>
      <vt:lpstr>Split-Roll Property Tax Initiative Seeks  Billions Ongoing for State and School Operations</vt:lpstr>
      <vt:lpstr>Income Tax Initiative Seeks  $15 Billion Ongoing for School Operations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2019-11-21T00:33:19Z</dcterms:created>
  <dcterms:modified xsi:type="dcterms:W3CDTF">2019-11-22T17:56:01Z</dcterms:modified>
</cp:coreProperties>
</file>