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74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3" r:id="rId3"/>
    <p:sldId id="340" r:id="rId4"/>
    <p:sldId id="341" r:id="rId5"/>
    <p:sldId id="280" r:id="rId6"/>
    <p:sldId id="331" r:id="rId7"/>
    <p:sldId id="317" r:id="rId8"/>
    <p:sldId id="316" r:id="rId9"/>
    <p:sldId id="281" r:id="rId10"/>
    <p:sldId id="319" r:id="rId11"/>
    <p:sldId id="320" r:id="rId12"/>
    <p:sldId id="308" r:id="rId13"/>
    <p:sldId id="259" r:id="rId14"/>
    <p:sldId id="327" r:id="rId15"/>
    <p:sldId id="321" r:id="rId16"/>
    <p:sldId id="313" r:id="rId17"/>
    <p:sldId id="314" r:id="rId18"/>
    <p:sldId id="311" r:id="rId19"/>
    <p:sldId id="312" r:id="rId20"/>
    <p:sldId id="282" r:id="rId21"/>
    <p:sldId id="342" r:id="rId22"/>
    <p:sldId id="264" r:id="rId23"/>
    <p:sldId id="339" r:id="rId24"/>
    <p:sldId id="305" r:id="rId25"/>
    <p:sldId id="304" r:id="rId26"/>
    <p:sldId id="303" r:id="rId27"/>
    <p:sldId id="338" r:id="rId28"/>
    <p:sldId id="267" r:id="rId29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94C"/>
    <a:srgbClr val="FFFF99"/>
    <a:srgbClr val="3399FF"/>
    <a:srgbClr val="1F1F5F"/>
    <a:srgbClr val="252571"/>
    <a:srgbClr val="1D1D79"/>
    <a:srgbClr val="28287A"/>
    <a:srgbClr val="3333CC"/>
    <a:srgbClr val="9BCDFF"/>
    <a:srgbClr val="7B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73985" autoAdjust="0"/>
  </p:normalViewPr>
  <p:slideViewPr>
    <p:cSldViewPr>
      <p:cViewPr>
        <p:scale>
          <a:sx n="50" d="100"/>
          <a:sy n="50" d="100"/>
        </p:scale>
        <p:origin x="-3408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810" y="-108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960" y="0"/>
            <a:ext cx="4028440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0933"/>
            <a:ext cx="4028440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960" y="6620933"/>
            <a:ext cx="4028440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17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13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94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78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51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16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68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85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93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43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93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523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221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109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87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725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783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5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113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604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28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22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4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5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97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73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0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4799" y="1143000"/>
            <a:ext cx="8229601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6482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Subtitle 2"/>
          <p:cNvSpPr txBox="1">
            <a:spLocks/>
          </p:cNvSpPr>
          <p:nvPr userDrawn="1"/>
        </p:nvSpPr>
        <p:spPr>
          <a:xfrm>
            <a:off x="3733800" y="4419600"/>
            <a:ext cx="1676400" cy="381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Presented to:</a:t>
            </a:r>
          </a:p>
        </p:txBody>
      </p:sp>
      <p:pic>
        <p:nvPicPr>
          <p:cNvPr id="1026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78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2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 with Sub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905000"/>
            <a:ext cx="83058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78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848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295400" y="2667000"/>
            <a:ext cx="7086600" cy="76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lao.ca.gov</a:t>
            </a:r>
          </a:p>
        </p:txBody>
      </p:sp>
    </p:spTree>
    <p:extLst>
      <p:ext uri="{BB962C8B-B14F-4D97-AF65-F5344CB8AC3E}">
        <p14:creationId xmlns:p14="http://schemas.microsoft.com/office/powerpoint/2010/main" val="177135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am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4958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8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4799" y="1143000"/>
            <a:ext cx="8229601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8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228600" y="23622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321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Section Header</a:t>
            </a:r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4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24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lang="en-US" sz="1800" dirty="0" smtClean="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5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2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482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lang="en-US" sz="18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lang="en-US" sz="1600" b="0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2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0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25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Divider Page</a:t>
            </a:r>
          </a:p>
        </p:txBody>
      </p:sp>
      <p:pic>
        <p:nvPicPr>
          <p:cNvPr id="10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2" descr="C:\Users\vchu\Desktop\Powerpoint Designs\lao-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5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9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60" r:id="rId9"/>
    <p:sldLayoutId id="2147483682" r:id="rId10"/>
    <p:sldLayoutId id="2147483685" r:id="rId11"/>
    <p:sldLayoutId id="2147483686" r:id="rId12"/>
    <p:sldLayoutId id="2147483687" r:id="rId13"/>
    <p:sldLayoutId id="214748368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b="1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November 29, 2018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534401" cy="1676400"/>
          </a:xfrm>
        </p:spPr>
        <p:txBody>
          <a:bodyPr/>
          <a:lstStyle/>
          <a:p>
            <a:pPr algn="ctr"/>
            <a:r>
              <a:rPr lang="en-US" sz="7200" dirty="0" smtClean="0"/>
              <a:t>California’s </a:t>
            </a:r>
            <a:br>
              <a:rPr lang="en-US" sz="7200" dirty="0" smtClean="0"/>
            </a:br>
            <a:r>
              <a:rPr lang="en-US" sz="7200" dirty="0" smtClean="0"/>
              <a:t>Fiscal Outlook</a:t>
            </a:r>
            <a:endParaRPr lang="en-US" sz="7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California </a:t>
            </a:r>
            <a:r>
              <a:rPr lang="en-US" dirty="0" smtClean="0"/>
              <a:t>School Boards Association</a:t>
            </a:r>
          </a:p>
          <a:p>
            <a:r>
              <a:rPr lang="en-US" dirty="0" smtClean="0"/>
              <a:t>Annual Education Conference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28600"/>
            <a:ext cx="7391400" cy="901757"/>
          </a:xfrm>
        </p:spPr>
        <p:txBody>
          <a:bodyPr/>
          <a:lstStyle/>
          <a:p>
            <a:r>
              <a:rPr lang="en-US" dirty="0" smtClean="0"/>
              <a:t>Minimum Guarantee and K-14 Funding Down </a:t>
            </a:r>
            <a:r>
              <a:rPr lang="en-US" dirty="0"/>
              <a:t>for 2017-18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>
                <a:latin typeface="Helvetica" pitchFamily="34" charset="0"/>
              </a:rPr>
              <a:t>Proposition 98 Estimates (In Millions)</a:t>
            </a:r>
          </a:p>
        </p:txBody>
      </p:sp>
      <p:pic>
        <p:nvPicPr>
          <p:cNvPr id="8194" name="Picture 2" descr="O:\Workload\2018\180521\98\Guarantee and Funding Down for 2017_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6946058" cy="218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5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28600"/>
            <a:ext cx="7239000" cy="901757"/>
          </a:xfrm>
        </p:spPr>
        <p:txBody>
          <a:bodyPr/>
          <a:lstStyle/>
          <a:p>
            <a:r>
              <a:rPr lang="en-US" dirty="0"/>
              <a:t>Minimum Guarantee and K-14 </a:t>
            </a:r>
            <a:r>
              <a:rPr lang="en-US" dirty="0" smtClean="0"/>
              <a:t>Funding Also</a:t>
            </a:r>
            <a:r>
              <a:rPr lang="en-US" dirty="0"/>
              <a:t> </a:t>
            </a:r>
            <a:r>
              <a:rPr lang="en-US" dirty="0" smtClean="0"/>
              <a:t>Down </a:t>
            </a:r>
            <a:r>
              <a:rPr lang="en-US" dirty="0"/>
              <a:t>for </a:t>
            </a:r>
            <a:r>
              <a:rPr lang="en-US" dirty="0" smtClean="0"/>
              <a:t>2018-19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>
                <a:latin typeface="Helvetica" pitchFamily="34" charset="0"/>
              </a:rPr>
              <a:t>Proposition 98 Estimates (In Millions)</a:t>
            </a:r>
          </a:p>
        </p:txBody>
      </p:sp>
      <p:pic>
        <p:nvPicPr>
          <p:cNvPr id="9218" name="Picture 2" descr="O:\Workload\2018\180521\98\Guarantee and Funding Down for 2018_19 to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56703"/>
            <a:ext cx="701841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28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28600"/>
            <a:ext cx="7239000" cy="901757"/>
          </a:xfrm>
        </p:spPr>
        <p:txBody>
          <a:bodyPr/>
          <a:lstStyle/>
          <a:p>
            <a:r>
              <a:rPr lang="en-US" sz="3600" dirty="0"/>
              <a:t>Minimum Guarantee </a:t>
            </a:r>
            <a:r>
              <a:rPr lang="en-US" sz="3600" dirty="0" smtClean="0"/>
              <a:t>Increasing</a:t>
            </a:r>
            <a:br>
              <a:rPr lang="en-US" sz="3600" dirty="0" smtClean="0"/>
            </a:br>
            <a:r>
              <a:rPr lang="en-US" sz="3600" dirty="0" smtClean="0"/>
              <a:t>Moderately </a:t>
            </a:r>
            <a:r>
              <a:rPr lang="en-US" sz="3600" dirty="0"/>
              <a:t>Over Near Term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</a:rPr>
              <a:t>(</a:t>
            </a:r>
            <a:r>
              <a:rPr lang="en-US" sz="2000" i="1" dirty="0">
                <a:latin typeface="Helvetica" pitchFamily="34" charset="0"/>
              </a:rPr>
              <a:t>In </a:t>
            </a:r>
            <a:r>
              <a:rPr lang="en-US" sz="2000" i="1" dirty="0" smtClean="0">
                <a:latin typeface="Helvetica" pitchFamily="34" charset="0"/>
              </a:rPr>
              <a:t>Billions)</a:t>
            </a:r>
            <a:endParaRPr lang="en-US" sz="2000" i="1" dirty="0">
              <a:latin typeface="Helvetica" pitchFamily="34" charset="0"/>
            </a:endParaRPr>
          </a:p>
        </p:txBody>
      </p:sp>
      <p:pic>
        <p:nvPicPr>
          <p:cNvPr id="11266" name="Picture 2" descr="O:\Workload\2018\180521\Minimum Guarantee Increasing Moderately Over Near Ter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33466"/>
            <a:ext cx="5943600" cy="397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8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048000"/>
            <a:ext cx="7315200" cy="609600"/>
          </a:xfrm>
        </p:spPr>
        <p:txBody>
          <a:bodyPr/>
          <a:lstStyle/>
          <a:p>
            <a:r>
              <a:rPr lang="en-US" dirty="0" smtClean="0"/>
              <a:t>State Outlook Through 2022-23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01757"/>
          </a:xfrm>
        </p:spPr>
        <p:txBody>
          <a:bodyPr/>
          <a:lstStyle/>
          <a:p>
            <a:r>
              <a:rPr lang="en-US" sz="3600" dirty="0"/>
              <a:t>Revenues Notably Higher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Under </a:t>
            </a:r>
            <a:r>
              <a:rPr lang="en-US" sz="3600" dirty="0"/>
              <a:t>Growth Scenario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>
                <a:latin typeface="Helvetica" pitchFamily="34" charset="0"/>
              </a:rPr>
              <a:t>Total General Fund Revenues and Transfers (In Millions)</a:t>
            </a:r>
          </a:p>
        </p:txBody>
      </p:sp>
      <p:pic>
        <p:nvPicPr>
          <p:cNvPr id="5122" name="Picture 2" descr="O:\Workload\2018\180521\Econ\Revenues Notably Higher Under Growth Scenario_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38305"/>
            <a:ext cx="5334000" cy="391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23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01757"/>
          </a:xfrm>
        </p:spPr>
        <p:txBody>
          <a:bodyPr/>
          <a:lstStyle/>
          <a:p>
            <a:r>
              <a:rPr lang="en-US" sz="3600" dirty="0"/>
              <a:t>Education Spending Most Affected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Under </a:t>
            </a:r>
            <a:r>
              <a:rPr lang="en-US" sz="3600" dirty="0"/>
              <a:t>Two Scenarios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</a:rPr>
              <a:t>(</a:t>
            </a:r>
            <a:r>
              <a:rPr lang="en-US" sz="2000" i="1" dirty="0">
                <a:latin typeface="Helvetica" pitchFamily="34" charset="0"/>
              </a:rPr>
              <a:t>In </a:t>
            </a:r>
            <a:r>
              <a:rPr lang="en-US" sz="2000" i="1" dirty="0" smtClean="0">
                <a:latin typeface="Helvetica" pitchFamily="34" charset="0"/>
              </a:rPr>
              <a:t>Billions</a:t>
            </a:r>
            <a:r>
              <a:rPr lang="en-US" sz="2000" i="1" dirty="0">
                <a:latin typeface="Helvetica" pitchFamily="34" charset="0"/>
              </a:rPr>
              <a:t>)</a:t>
            </a:r>
          </a:p>
        </p:txBody>
      </p:sp>
      <p:pic>
        <p:nvPicPr>
          <p:cNvPr id="10242" name="Picture 2" descr="O:\Workload\2018\180521\Education Spending Most Affected Under Two Scenarios_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29824"/>
            <a:ext cx="6248400" cy="399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5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01757"/>
          </a:xfrm>
        </p:spPr>
        <p:txBody>
          <a:bodyPr/>
          <a:lstStyle/>
          <a:p>
            <a:r>
              <a:rPr lang="en-US" sz="3400" dirty="0"/>
              <a:t>Sizeable Surpluses Under Growth Scenario Assuming No New 2019-20 Commitments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69342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</a:rPr>
              <a:t>(In Billions)</a:t>
            </a:r>
            <a:endParaRPr lang="en-US" sz="2000" i="1" dirty="0">
              <a:latin typeface="Helvetica" pitchFamily="34" charset="0"/>
            </a:endParaRPr>
          </a:p>
        </p:txBody>
      </p:sp>
      <p:pic>
        <p:nvPicPr>
          <p:cNvPr id="5" name="Picture 2" descr="O:\Workload\2018\180521\Sizeable Surpluses Under Growth Scenario Assuming No New 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667" y="2438400"/>
            <a:ext cx="5867400" cy="392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27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01757"/>
          </a:xfrm>
        </p:spPr>
        <p:txBody>
          <a:bodyPr/>
          <a:lstStyle/>
          <a:p>
            <a:r>
              <a:rPr lang="en-US" sz="3400" dirty="0"/>
              <a:t>Much Smaller Surpluses Under Growth Scenario </a:t>
            </a:r>
            <a:r>
              <a:rPr lang="en-US" sz="3400" dirty="0" smtClean="0"/>
              <a:t>if </a:t>
            </a:r>
            <a:r>
              <a:rPr lang="en-US" sz="3400" dirty="0"/>
              <a:t>New 2019-20 Commitments Made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0772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</a:rPr>
              <a:t>(In Billions)</a:t>
            </a:r>
            <a:endParaRPr lang="en-US" sz="2000" i="1" dirty="0"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6197025"/>
            <a:ext cx="7239000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600" dirty="0" smtClean="0">
                <a:latin typeface="Helvetica" pitchFamily="34" charset="0"/>
              </a:rPr>
              <a:t>Note:  </a:t>
            </a:r>
            <a:r>
              <a:rPr lang="en-US" sz="1600" dirty="0">
                <a:latin typeface="Helvetica" pitchFamily="34" charset="0"/>
              </a:rPr>
              <a:t>Assumes Legislature makes an additional $2 billion in one-time and </a:t>
            </a:r>
          </a:p>
          <a:p>
            <a:r>
              <a:rPr lang="en-US" sz="1600" dirty="0">
                <a:latin typeface="Helvetica" pitchFamily="34" charset="0"/>
              </a:rPr>
              <a:t>  </a:t>
            </a:r>
            <a:r>
              <a:rPr lang="en-US" sz="1600" dirty="0" smtClean="0">
                <a:latin typeface="Helvetica" pitchFamily="34" charset="0"/>
              </a:rPr>
              <a:t>        $</a:t>
            </a:r>
            <a:r>
              <a:rPr lang="en-US" sz="1600" dirty="0">
                <a:latin typeface="Helvetica" pitchFamily="34" charset="0"/>
              </a:rPr>
              <a:t>3 billion in ongoing spending increases or tax reductions in 2019-20.</a:t>
            </a:r>
          </a:p>
        </p:txBody>
      </p:sp>
      <p:pic>
        <p:nvPicPr>
          <p:cNvPr id="4098" name="Picture 2" descr="O:\Workload\2018\180521\Much Smaller Surpluses Under Growth Scenario If New 2019-20 Commitments Ma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08423"/>
            <a:ext cx="5562600" cy="372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1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296400" cy="901757"/>
          </a:xfrm>
        </p:spPr>
        <p:txBody>
          <a:bodyPr/>
          <a:lstStyle/>
          <a:p>
            <a:r>
              <a:rPr lang="en-US" dirty="0"/>
              <a:t>Reserves Cover Operating Deficits Under Recession Scenario </a:t>
            </a:r>
            <a:r>
              <a:rPr lang="en-US" dirty="0" smtClean="0"/>
              <a:t>if </a:t>
            </a:r>
            <a:r>
              <a:rPr lang="en-US" dirty="0"/>
              <a:t>No New 2019-20 Commitments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704945"/>
            <a:ext cx="6869697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</a:rPr>
              <a:t>(In Billions)</a:t>
            </a:r>
            <a:endParaRPr lang="en-US" sz="2000" i="1" dirty="0">
              <a:latin typeface="Helvetica" pitchFamily="34" charset="0"/>
            </a:endParaRPr>
          </a:p>
        </p:txBody>
      </p:sp>
      <p:pic>
        <p:nvPicPr>
          <p:cNvPr id="1026" name="Picture 2" descr="O:\Workload\2018\180521\Reserves Cover Operating Deficits Under Recession Scenario If No N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47389"/>
            <a:ext cx="5855703" cy="391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7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01757"/>
          </a:xfrm>
        </p:spPr>
        <p:txBody>
          <a:bodyPr/>
          <a:lstStyle/>
          <a:p>
            <a:r>
              <a:rPr lang="en-US" sz="3400" dirty="0"/>
              <a:t>Reserves Would Be Depleted Under Recession Scenario i</a:t>
            </a:r>
            <a:r>
              <a:rPr lang="en-US" sz="3400" dirty="0" smtClean="0"/>
              <a:t>f </a:t>
            </a:r>
            <a:r>
              <a:rPr lang="en-US" sz="3400" dirty="0"/>
              <a:t>New 2019-20 Commitments Made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704945"/>
            <a:ext cx="6869697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</a:rPr>
              <a:t>(In Billions)</a:t>
            </a:r>
            <a:endParaRPr lang="en-US" sz="2000" i="1" dirty="0">
              <a:latin typeface="Helvetica" pitchFamily="34" charset="0"/>
            </a:endParaRPr>
          </a:p>
        </p:txBody>
      </p:sp>
      <p:pic>
        <p:nvPicPr>
          <p:cNvPr id="2" name="Picture 2" descr="O:\Workload\2018\180521\Reserves Would Be Depleted Under Recession Scenario If N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638800" cy="405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7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Economic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0"/>
            <a:ext cx="8382000" cy="609600"/>
          </a:xfrm>
        </p:spPr>
        <p:txBody>
          <a:bodyPr/>
          <a:lstStyle/>
          <a:p>
            <a:r>
              <a:rPr lang="en-US" dirty="0" smtClean="0"/>
              <a:t>Education Outlook Through 2022-23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01757"/>
          </a:xfrm>
        </p:spPr>
        <p:txBody>
          <a:bodyPr/>
          <a:lstStyle/>
          <a:p>
            <a:r>
              <a:rPr lang="en-US" sz="3600" dirty="0"/>
              <a:t>Minimum Guarantee Differs by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Billons </a:t>
            </a:r>
            <a:r>
              <a:rPr lang="en-US" sz="3600" dirty="0"/>
              <a:t>of Dollars Under </a:t>
            </a:r>
            <a:r>
              <a:rPr lang="en-US" sz="3600" dirty="0" smtClean="0"/>
              <a:t>the Two </a:t>
            </a:r>
            <a:r>
              <a:rPr lang="en-US" sz="3600" dirty="0"/>
              <a:t>Scenarios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</a:rPr>
              <a:t>(</a:t>
            </a:r>
            <a:r>
              <a:rPr lang="en-US" sz="2000" i="1" dirty="0">
                <a:latin typeface="Helvetica" pitchFamily="34" charset="0"/>
              </a:rPr>
              <a:t>In </a:t>
            </a:r>
            <a:r>
              <a:rPr lang="en-US" sz="2000" i="1" dirty="0" smtClean="0">
                <a:latin typeface="Helvetica" pitchFamily="34" charset="0"/>
              </a:rPr>
              <a:t>Billions</a:t>
            </a:r>
            <a:r>
              <a:rPr lang="en-US" sz="2000" i="1" dirty="0">
                <a:latin typeface="Helvetica" pitchFamily="34" charset="0"/>
              </a:rPr>
              <a:t>)</a:t>
            </a:r>
          </a:p>
        </p:txBody>
      </p:sp>
      <p:pic>
        <p:nvPicPr>
          <p:cNvPr id="1026" name="Picture 2" descr="O:\Workload\2018\180522\Minimum Guarantee Differs by Billions of Dollars Under Different Scenari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38060"/>
            <a:ext cx="6629400" cy="414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District Budget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91400" cy="901757"/>
          </a:xfrm>
        </p:spPr>
        <p:txBody>
          <a:bodyPr/>
          <a:lstStyle/>
          <a:p>
            <a:r>
              <a:rPr lang="en-US" sz="3600" dirty="0"/>
              <a:t>Proposition 98 Funding Per Student at All-Time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>
                <a:latin typeface="Helvetica" pitchFamily="34" charset="0"/>
              </a:rPr>
              <a:t>Inflation Adjusted, 2018-19 Dollars</a:t>
            </a:r>
          </a:p>
        </p:txBody>
      </p:sp>
      <p:pic>
        <p:nvPicPr>
          <p:cNvPr id="5122" name="Picture 2" descr="O:\Workload\2018\180521\Proposition 98 Funding Per Student at All-Time High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667064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72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086600" cy="901757"/>
          </a:xfrm>
        </p:spPr>
        <p:txBody>
          <a:bodyPr/>
          <a:lstStyle/>
          <a:p>
            <a:r>
              <a:rPr lang="en-US" sz="3600" dirty="0"/>
              <a:t>K-12 Attendance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Projected </a:t>
            </a:r>
            <a:r>
              <a:rPr lang="en-US" sz="3600" dirty="0"/>
              <a:t>to Continue Declining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>
                <a:latin typeface="Helvetica" pitchFamily="34" charset="0"/>
              </a:rPr>
              <a:t>Annual Percent Change</a:t>
            </a:r>
          </a:p>
        </p:txBody>
      </p:sp>
      <p:pic>
        <p:nvPicPr>
          <p:cNvPr id="17411" name="Picture 3" descr="O:\Workload\2018\180521\98\K-12 Attendance Projected to Continue Declining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799"/>
            <a:ext cx="6477000" cy="368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2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20000" cy="901757"/>
          </a:xfrm>
        </p:spPr>
        <p:txBody>
          <a:bodyPr/>
          <a:lstStyle/>
          <a:p>
            <a:r>
              <a:rPr lang="en-US" sz="3600" dirty="0"/>
              <a:t>Average Teacher Salary and Benefits Growing Over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>
                <a:latin typeface="Helvetica" pitchFamily="34" charset="0"/>
              </a:rPr>
              <a:t>Inflation Adjusted, 2017-18 Dollars</a:t>
            </a:r>
          </a:p>
        </p:txBody>
      </p:sp>
      <p:pic>
        <p:nvPicPr>
          <p:cNvPr id="16386" name="Picture 2" descr="O:\Workload\2018\180521\98\Average Teacher Salary and Benefits Growing Over Tim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857" y="2438400"/>
            <a:ext cx="615902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1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01757"/>
          </a:xfrm>
        </p:spPr>
        <p:txBody>
          <a:bodyPr/>
          <a:lstStyle/>
          <a:p>
            <a:r>
              <a:rPr lang="en-US" sz="3600" dirty="0"/>
              <a:t>Pension Costs Projected to Continue Rising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>
                <a:latin typeface="Helvetica" pitchFamily="34" charset="0"/>
              </a:rPr>
              <a:t>Annual District Contributions (In Billions)</a:t>
            </a:r>
          </a:p>
        </p:txBody>
      </p:sp>
      <p:pic>
        <p:nvPicPr>
          <p:cNvPr id="15363" name="Picture 3" descr="O:\Workload\2018\180521\98\Pension Costs Projected to Continue Rising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05110"/>
            <a:ext cx="6934200" cy="406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01757"/>
          </a:xfrm>
        </p:spPr>
        <p:txBody>
          <a:bodyPr/>
          <a:lstStyle/>
          <a:p>
            <a:r>
              <a:rPr lang="en-US" sz="3600" dirty="0"/>
              <a:t>Share of School Districts in Fiscal Distress at Historically Low Levels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fld id="{A660B6AB-30A7-463E-946F-9D74FA8EFF9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7710" y="6172200"/>
            <a:ext cx="7391400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600" dirty="0" smtClean="0">
                <a:latin typeface="Helvetica" pitchFamily="34" charset="0"/>
              </a:rPr>
              <a:t>Note:  “Fiscal </a:t>
            </a:r>
            <a:r>
              <a:rPr lang="en-US" sz="1600" dirty="0">
                <a:latin typeface="Helvetica" pitchFamily="34" charset="0"/>
              </a:rPr>
              <a:t>distress” defined as a district receiving </a:t>
            </a:r>
            <a:r>
              <a:rPr lang="en-US" sz="1600" dirty="0" smtClean="0">
                <a:latin typeface="Helvetica" pitchFamily="34" charset="0"/>
              </a:rPr>
              <a:t>a </a:t>
            </a:r>
            <a:r>
              <a:rPr lang="en-US" sz="1600" dirty="0">
                <a:latin typeface="Helvetica" pitchFamily="34" charset="0"/>
              </a:rPr>
              <a:t>qualified </a:t>
            </a:r>
            <a:endParaRPr lang="en-US" sz="1600" dirty="0" smtClean="0">
              <a:latin typeface="Helvetica" pitchFamily="34" charset="0"/>
            </a:endParaRPr>
          </a:p>
          <a:p>
            <a:r>
              <a:rPr lang="en-US" sz="1600" dirty="0">
                <a:latin typeface="Helvetica" pitchFamily="34" charset="0"/>
              </a:rPr>
              <a:t> </a:t>
            </a:r>
            <a:r>
              <a:rPr lang="en-US" sz="1600" dirty="0" smtClean="0">
                <a:latin typeface="Helvetica" pitchFamily="34" charset="0"/>
              </a:rPr>
              <a:t>          or negative rating </a:t>
            </a:r>
            <a:r>
              <a:rPr lang="en-US" sz="1600" dirty="0">
                <a:latin typeface="Helvetica" pitchFamily="34" charset="0"/>
              </a:rPr>
              <a:t>from its county office of education.</a:t>
            </a:r>
          </a:p>
        </p:txBody>
      </p:sp>
      <p:pic>
        <p:nvPicPr>
          <p:cNvPr id="4099" name="Picture 3" descr="O:\Workload\2018\180521\Share of School Districts in Fiscal Distress at Historically Low Levels_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6553200" cy="361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9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 Economic Outlook:</a:t>
            </a:r>
          </a:p>
          <a:p>
            <a:pPr lvl="1"/>
            <a:r>
              <a:rPr lang="en-US" dirty="0" smtClean="0"/>
              <a:t>Slow growth in U.S. GDP. </a:t>
            </a:r>
          </a:p>
          <a:p>
            <a:pPr lvl="1"/>
            <a:r>
              <a:rPr lang="en-US" dirty="0" smtClean="0"/>
              <a:t>Flattening of stock prices.</a:t>
            </a:r>
          </a:p>
          <a:p>
            <a:pPr lvl="1"/>
            <a:r>
              <a:rPr lang="en-US" dirty="0" smtClean="0"/>
              <a:t>Strong wage growth in California and country in 2018 and 2019, slower growth thereafter.</a:t>
            </a:r>
          </a:p>
          <a:p>
            <a:pPr lvl="1"/>
            <a:r>
              <a:rPr lang="en-US" dirty="0" smtClean="0"/>
              <a:t>Slow job growth.</a:t>
            </a:r>
          </a:p>
          <a:p>
            <a:pPr lvl="1"/>
            <a:r>
              <a:rPr lang="en-US" dirty="0" smtClean="0"/>
              <a:t>Very low unemployment.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Economic Growth Expected </a:t>
            </a:r>
            <a:br>
              <a:rPr lang="en-US" dirty="0" smtClean="0"/>
            </a:br>
            <a:r>
              <a:rPr lang="en-US" dirty="0" smtClean="0"/>
              <a:t>Over Next Few Years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6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 Outlook:</a:t>
            </a:r>
          </a:p>
          <a:p>
            <a:pPr lvl="1"/>
            <a:r>
              <a:rPr lang="en-US" dirty="0" smtClean="0"/>
              <a:t>Steady construction activity. </a:t>
            </a:r>
          </a:p>
          <a:p>
            <a:pPr lvl="1"/>
            <a:r>
              <a:rPr lang="en-US" dirty="0" smtClean="0"/>
              <a:t>Rising supply of homes.</a:t>
            </a:r>
          </a:p>
          <a:p>
            <a:pPr lvl="1"/>
            <a:r>
              <a:rPr lang="en-US" dirty="0" smtClean="0"/>
              <a:t>Tighter mortgage lending standards.</a:t>
            </a:r>
          </a:p>
          <a:p>
            <a:pPr lvl="1"/>
            <a:r>
              <a:rPr lang="en-US" dirty="0" smtClean="0"/>
              <a:t>Higher interest rates. </a:t>
            </a:r>
          </a:p>
          <a:p>
            <a:pPr lvl="1"/>
            <a:r>
              <a:rPr lang="en-US" dirty="0" smtClean="0"/>
              <a:t>Slower growth in home prices. 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Cooling of Housing Market Expected</a:t>
            </a:r>
            <a:br>
              <a:rPr lang="en-US" dirty="0" smtClean="0"/>
            </a:br>
            <a:r>
              <a:rPr lang="en-US" dirty="0" smtClean="0"/>
              <a:t>Over Next Few Years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Near-Term State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01757"/>
          </a:xfrm>
        </p:spPr>
        <p:txBody>
          <a:bodyPr/>
          <a:lstStyle/>
          <a:p>
            <a:r>
              <a:rPr lang="en-US" sz="3600" dirty="0"/>
              <a:t>Revenue for 2017-18 and 2018-19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Exceeding Budget </a:t>
            </a:r>
            <a:r>
              <a:rPr lang="en-US" sz="3600" dirty="0"/>
              <a:t>Expectations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>
                <a:latin typeface="Helvetica" pitchFamily="34" charset="0"/>
              </a:rPr>
              <a:t>General Fund Tax Revenues (In Billions)</a:t>
            </a:r>
          </a:p>
        </p:txBody>
      </p:sp>
      <p:pic>
        <p:nvPicPr>
          <p:cNvPr id="2050" name="Picture 2" descr="O:\Workload\2018\180521\Econ\Revenue for 2017-18 and 2018-19 Is Exceeding Earlier Expectatio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37125"/>
            <a:ext cx="5643562" cy="382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84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01757"/>
          </a:xfrm>
        </p:spPr>
        <p:txBody>
          <a:bodyPr/>
          <a:lstStyle/>
          <a:p>
            <a:r>
              <a:rPr lang="en-US" sz="3600" dirty="0" smtClean="0"/>
              <a:t>Moderate Revenue Growth </a:t>
            </a:r>
            <a:br>
              <a:rPr lang="en-US" sz="3600" dirty="0" smtClean="0"/>
            </a:br>
            <a:r>
              <a:rPr lang="en-US" sz="3600" dirty="0" smtClean="0"/>
              <a:t>Projected for 2019-20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>
                <a:latin typeface="Helvetica" pitchFamily="34" charset="0"/>
              </a:rPr>
              <a:t>LAO Estimates of General Fund </a:t>
            </a:r>
            <a:r>
              <a:rPr lang="en-US" sz="2000" i="1" dirty="0" smtClean="0">
                <a:latin typeface="Helvetica" pitchFamily="34" charset="0"/>
              </a:rPr>
              <a:t>Revenue and Transfers </a:t>
            </a:r>
            <a:r>
              <a:rPr lang="en-US" sz="2000" i="1" dirty="0">
                <a:latin typeface="Helvetica" pitchFamily="34" charset="0"/>
              </a:rPr>
              <a:t>(In Millions)</a:t>
            </a:r>
          </a:p>
        </p:txBody>
      </p:sp>
      <p:pic>
        <p:nvPicPr>
          <p:cNvPr id="6146" name="Picture 2" descr="O:\Workload\2018\180521\LAO Near-Term Revenue Outloo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6096000" cy="312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9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01757"/>
          </a:xfrm>
        </p:spPr>
        <p:txBody>
          <a:bodyPr/>
          <a:lstStyle/>
          <a:p>
            <a:r>
              <a:rPr lang="en-US" sz="3600" dirty="0" smtClean="0"/>
              <a:t>State Bottom Line Projected to Be </a:t>
            </a:r>
            <a:br>
              <a:rPr lang="en-US" sz="3600" dirty="0" smtClean="0"/>
            </a:br>
            <a:r>
              <a:rPr lang="en-US" sz="3600" dirty="0" smtClean="0"/>
              <a:t>Healthy Over Near Term</a:t>
            </a:r>
            <a:endParaRPr lang="en-US" sz="3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905000"/>
            <a:ext cx="86868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</a:rPr>
              <a:t>LAO Estimates of General Fund Budget (In Millions)</a:t>
            </a:r>
            <a:endParaRPr lang="en-US" sz="2000" i="1" dirty="0">
              <a:latin typeface="Helvetica" pitchFamily="34" charset="0"/>
            </a:endParaRPr>
          </a:p>
        </p:txBody>
      </p:sp>
      <p:pic>
        <p:nvPicPr>
          <p:cNvPr id="5122" name="Picture 2" descr="O:\Workload\2018\180521\LAO Near-Term Budget Condi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800"/>
            <a:ext cx="6382297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6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Near-Term School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9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normAutofit/>
      </a:bodyPr>
      <a:lstStyle>
        <a:defPPr fontAlgn="auto">
          <a:spcAft>
            <a:spcPts val="0"/>
          </a:spcAf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441</Words>
  <Application>Microsoft Office PowerPoint</Application>
  <PresentationFormat>On-screen Show (4:3)</PresentationFormat>
  <Paragraphs>118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LAO Slide Template</vt:lpstr>
      <vt:lpstr>California’s  Fiscal Outlook</vt:lpstr>
      <vt:lpstr>PowerPoint Presentation</vt:lpstr>
      <vt:lpstr>Slow Economic Growth Expected  Over Next Few Years</vt:lpstr>
      <vt:lpstr>Cooling of Housing Market Expected Over Next Few Years</vt:lpstr>
      <vt:lpstr>PowerPoint Presentation</vt:lpstr>
      <vt:lpstr>Revenue for 2017-18 and 2018-19  Exceeding Budget Expectations</vt:lpstr>
      <vt:lpstr>Moderate Revenue Growth  Projected for 2019-20</vt:lpstr>
      <vt:lpstr>State Bottom Line Projected to Be  Healthy Over Near Term</vt:lpstr>
      <vt:lpstr>PowerPoint Presentation</vt:lpstr>
      <vt:lpstr>Minimum Guarantee and K-14 Funding Down for 2017-18</vt:lpstr>
      <vt:lpstr>Minimum Guarantee and K-14 Funding Also Down for 2018-19</vt:lpstr>
      <vt:lpstr>Minimum Guarantee Increasing Moderately Over Near Term</vt:lpstr>
      <vt:lpstr>PowerPoint Presentation</vt:lpstr>
      <vt:lpstr>Revenues Notably Higher  Under Growth Scenario</vt:lpstr>
      <vt:lpstr>Education Spending Most Affected  Under Two Scenarios</vt:lpstr>
      <vt:lpstr>Sizeable Surpluses Under Growth Scenario Assuming No New 2019-20 Commitments</vt:lpstr>
      <vt:lpstr>Much Smaller Surpluses Under Growth Scenario if New 2019-20 Commitments Made</vt:lpstr>
      <vt:lpstr>Reserves Cover Operating Deficits Under Recession Scenario if No New 2019-20 Commitments</vt:lpstr>
      <vt:lpstr>Reserves Would Be Depleted Under Recession Scenario if New 2019-20 Commitments Made</vt:lpstr>
      <vt:lpstr>PowerPoint Presentation</vt:lpstr>
      <vt:lpstr>Minimum Guarantee Differs by  Billons of Dollars Under the Two Scenarios</vt:lpstr>
      <vt:lpstr>PowerPoint Presentation</vt:lpstr>
      <vt:lpstr>Proposition 98 Funding Per Student at All-Time High</vt:lpstr>
      <vt:lpstr>K-12 Attendance  Projected to Continue Declining</vt:lpstr>
      <vt:lpstr>Average Teacher Salary and Benefits Growing Over Time</vt:lpstr>
      <vt:lpstr>Pension Costs Projected to Continue Rising</vt:lpstr>
      <vt:lpstr>Share of School Districts in Fiscal Distress at Historically Low Levels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2018-12-03T22:32:03Z</dcterms:created>
  <dcterms:modified xsi:type="dcterms:W3CDTF">2018-12-03T22:32:29Z</dcterms:modified>
</cp:coreProperties>
</file>