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trictFirstAndLastChars="0" saveSubsetFonts="1">
  <p:sldMasterIdLst>
    <p:sldMasterId id="2147483674" r:id="rId1"/>
  </p:sldMasterIdLst>
  <p:notesMasterIdLst>
    <p:notesMasterId r:id="rId30"/>
  </p:notesMasterIdLst>
  <p:handoutMasterIdLst>
    <p:handoutMasterId r:id="rId31"/>
  </p:handoutMasterIdLst>
  <p:sldIdLst>
    <p:sldId id="256" r:id="rId2"/>
    <p:sldId id="283" r:id="rId3"/>
    <p:sldId id="340" r:id="rId4"/>
    <p:sldId id="341" r:id="rId5"/>
    <p:sldId id="280" r:id="rId6"/>
    <p:sldId id="331" r:id="rId7"/>
    <p:sldId id="317" r:id="rId8"/>
    <p:sldId id="316" r:id="rId9"/>
    <p:sldId id="281" r:id="rId10"/>
    <p:sldId id="319" r:id="rId11"/>
    <p:sldId id="320" r:id="rId12"/>
    <p:sldId id="308" r:id="rId13"/>
    <p:sldId id="259" r:id="rId14"/>
    <p:sldId id="327" r:id="rId15"/>
    <p:sldId id="321" r:id="rId16"/>
    <p:sldId id="313" r:id="rId17"/>
    <p:sldId id="314" r:id="rId18"/>
    <p:sldId id="311" r:id="rId19"/>
    <p:sldId id="312" r:id="rId20"/>
    <p:sldId id="282" r:id="rId21"/>
    <p:sldId id="342" r:id="rId22"/>
    <p:sldId id="264" r:id="rId23"/>
    <p:sldId id="339" r:id="rId24"/>
    <p:sldId id="305" r:id="rId25"/>
    <p:sldId id="304" r:id="rId26"/>
    <p:sldId id="303" r:id="rId27"/>
    <p:sldId id="338" r:id="rId28"/>
    <p:sldId id="267" r:id="rId29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294C"/>
    <a:srgbClr val="FFFF99"/>
    <a:srgbClr val="3399FF"/>
    <a:srgbClr val="1F1F5F"/>
    <a:srgbClr val="252571"/>
    <a:srgbClr val="1D1D79"/>
    <a:srgbClr val="28287A"/>
    <a:srgbClr val="3333CC"/>
    <a:srgbClr val="9BCDFF"/>
    <a:srgbClr val="7BB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73985" autoAdjust="0"/>
  </p:normalViewPr>
  <p:slideViewPr>
    <p:cSldViewPr>
      <p:cViewPr>
        <p:scale>
          <a:sx n="50" d="100"/>
          <a:sy n="50" d="100"/>
        </p:scale>
        <p:origin x="-3408" y="-8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-810" y="-108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8440" cy="389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7960" y="0"/>
            <a:ext cx="4028440" cy="389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20933"/>
            <a:ext cx="4028440" cy="389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7960" y="6620933"/>
            <a:ext cx="4028440" cy="389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B449234-6A78-45B4-B0C7-F9A26DD201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84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6347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B606A11-065F-4BE8-829E-698E9F39EFA1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258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6347" y="6658258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065110D-F216-4299-AEC6-B2E5EC871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27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3174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135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1944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0781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9519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4166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3686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285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7933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0439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193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6523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221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6109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3879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725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7831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853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71138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6041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28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422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44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57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252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4978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9730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401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vchu\Desktop\Powerpoint Designs\Cove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6927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733800" y="5715000"/>
            <a:ext cx="4953000" cy="3048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>
              <a:buNone/>
              <a:defRPr lang="en-US" sz="1400" b="0" baseline="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title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04799" y="1143000"/>
            <a:ext cx="8229601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 algn="l">
              <a:lnSpc>
                <a:spcPct val="75000"/>
              </a:lnSpc>
              <a:spcBef>
                <a:spcPts val="0"/>
              </a:spcBef>
              <a:defRPr sz="60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21" name="Subtitle 2"/>
          <p:cNvSpPr txBox="1">
            <a:spLocks/>
          </p:cNvSpPr>
          <p:nvPr userDrawn="1"/>
        </p:nvSpPr>
        <p:spPr>
          <a:xfrm>
            <a:off x="3733800" y="6019800"/>
            <a:ext cx="3657600" cy="3048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0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400" b="1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Legislative Analyst’s Office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3733800" y="4648200"/>
            <a:ext cx="4953000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5" name="Subtitle 2"/>
          <p:cNvSpPr txBox="1">
            <a:spLocks/>
          </p:cNvSpPr>
          <p:nvPr userDrawn="1"/>
        </p:nvSpPr>
        <p:spPr>
          <a:xfrm>
            <a:off x="3733800" y="4419600"/>
            <a:ext cx="1676400" cy="3810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0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400" b="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Presented to:</a:t>
            </a:r>
          </a:p>
        </p:txBody>
      </p:sp>
      <p:pic>
        <p:nvPicPr>
          <p:cNvPr id="1026" name="Picture 2" descr="C:\Users\vchu\Desktop\Powerpoint Designs\California-Bear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96" y="4397193"/>
            <a:ext cx="3142754" cy="200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2789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inued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vchu\Desktop\Powerpoint Designs\PPT-Templat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681" y="0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57200" y="241243"/>
            <a:ext cx="8229600" cy="9017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ubtitle 2"/>
          <p:cNvSpPr txBox="1">
            <a:spLocks/>
          </p:cNvSpPr>
          <p:nvPr userDrawn="1"/>
        </p:nvSpPr>
        <p:spPr>
          <a:xfrm>
            <a:off x="7467600" y="1143000"/>
            <a:ext cx="1424940" cy="3048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0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600" b="0" i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(Continued)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457200" y="2362200"/>
            <a:ext cx="8305800" cy="3810000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 algn="l">
              <a:buNone/>
              <a:defRPr lang="en-US" sz="2000" b="0" i="0" baseline="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text</a:t>
            </a:r>
            <a:endParaRPr lang="en-US" dirty="0"/>
          </a:p>
        </p:txBody>
      </p:sp>
      <p:pic>
        <p:nvPicPr>
          <p:cNvPr id="16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612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inued Page with Sub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vchu\Desktop\Powerpoint Designs\PPT-Templat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681" y="0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57200" y="241243"/>
            <a:ext cx="8229600" cy="9017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ubtitle 2"/>
          <p:cNvSpPr txBox="1">
            <a:spLocks/>
          </p:cNvSpPr>
          <p:nvPr userDrawn="1"/>
        </p:nvSpPr>
        <p:spPr>
          <a:xfrm>
            <a:off x="7467600" y="1143000"/>
            <a:ext cx="1424940" cy="3048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0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600" b="0" i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(Continued)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457200" y="2362200"/>
            <a:ext cx="8305800" cy="3810000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 algn="l">
              <a:buNone/>
              <a:defRPr lang="en-US" sz="2000" b="0" i="0" baseline="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text</a:t>
            </a:r>
            <a:endParaRPr lang="en-US" dirty="0"/>
          </a:p>
        </p:txBody>
      </p:sp>
      <p:pic>
        <p:nvPicPr>
          <p:cNvPr id="16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1905000"/>
            <a:ext cx="8305800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i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178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2848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606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vchu\Desktop\Powerpoint Designs\Divide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-69273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2" descr="C:\Users\vchu\Desktop\Powerpoint Designs\lao-log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32" y="6248400"/>
            <a:ext cx="965668" cy="344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itle 2"/>
          <p:cNvSpPr txBox="1">
            <a:spLocks/>
          </p:cNvSpPr>
          <p:nvPr userDrawn="1"/>
        </p:nvSpPr>
        <p:spPr>
          <a:xfrm>
            <a:off x="1295400" y="2667000"/>
            <a:ext cx="7086600" cy="7620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0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</a:pP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lao.ca.gov</a:t>
            </a:r>
          </a:p>
        </p:txBody>
      </p:sp>
    </p:spTree>
    <p:extLst>
      <p:ext uri="{BB962C8B-B14F-4D97-AF65-F5344CB8AC3E}">
        <p14:creationId xmlns:p14="http://schemas.microsoft.com/office/powerpoint/2010/main" val="1771359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Nam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vchu\Desktop\Powerpoint Designs\Cove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6927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733800" y="5715000"/>
            <a:ext cx="4953000" cy="3048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>
              <a:buNone/>
              <a:defRPr lang="en-US" sz="1400" b="0" baseline="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title</a:t>
            </a:r>
          </a:p>
        </p:txBody>
      </p:sp>
      <p:sp>
        <p:nvSpPr>
          <p:cNvPr id="21" name="Subtitle 2"/>
          <p:cNvSpPr txBox="1">
            <a:spLocks/>
          </p:cNvSpPr>
          <p:nvPr userDrawn="1"/>
        </p:nvSpPr>
        <p:spPr>
          <a:xfrm>
            <a:off x="3733800" y="6019800"/>
            <a:ext cx="3657600" cy="3048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0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400" b="1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Legislative Analyst’s Office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3733800" y="4495800"/>
            <a:ext cx="4953000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  <p:pic>
        <p:nvPicPr>
          <p:cNvPr id="8" name="Picture 2" descr="C:\Users\vchu\Desktop\Powerpoint Designs\California-Bear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96" y="4397193"/>
            <a:ext cx="3142754" cy="200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04799" y="1143000"/>
            <a:ext cx="8229601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 algn="l">
              <a:lnSpc>
                <a:spcPct val="75000"/>
              </a:lnSpc>
              <a:spcBef>
                <a:spcPts val="0"/>
              </a:spcBef>
              <a:defRPr sz="60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788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vchu\Desktop\Powerpoint Designs\PPT-Templat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681" y="0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Placeholder 2"/>
          <p:cNvSpPr>
            <a:spLocks noGrp="1"/>
          </p:cNvSpPr>
          <p:nvPr>
            <p:ph idx="1" hasCustomPrompt="1"/>
          </p:nvPr>
        </p:nvSpPr>
        <p:spPr>
          <a:xfrm>
            <a:off x="228600" y="23622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buFont typeface="Wingdings" panose="05000000000000000000" pitchFamily="2" charset="2"/>
              <a:buChar char="Ø"/>
              <a:defRPr b="1" cap="none" spc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b="0" cap="none" spc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 marL="1143000" indent="-457200">
              <a:buFont typeface="Times New Roman" panose="02020603050405020304" pitchFamily="18" charset="0"/>
              <a:buChar char="—"/>
              <a:defRPr sz="2200" b="0" cap="none" spc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 b="0" cap="none" spc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57200" y="241243"/>
            <a:ext cx="8229600" cy="9017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228600" y="1824484"/>
            <a:ext cx="8915400" cy="461516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 algn="l">
              <a:buNone/>
              <a:defRPr lang="en-US" sz="2000" b="0" i="1" baseline="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4321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vchu\Desktop\Powerpoint Designs\Divide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-69273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524000" y="3048000"/>
            <a:ext cx="6434138" cy="609600"/>
          </a:xfrm>
          <a:prstGeom prst="rect">
            <a:avLst/>
          </a:prstGeom>
        </p:spPr>
        <p:txBody>
          <a:bodyPr lIns="182880" rIns="182880" anchor="b"/>
          <a:lstStyle>
            <a:lvl1pPr marL="0" indent="0" algn="ctr">
              <a:buFont typeface="Wingdings" pitchFamily="2" charset="2"/>
              <a:buNone/>
              <a:defRPr sz="4000" baseline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noProof="0" dirty="0" smtClean="0"/>
              <a:t>Section Header</a:t>
            </a:r>
          </a:p>
        </p:txBody>
      </p:sp>
      <p:pic>
        <p:nvPicPr>
          <p:cNvPr id="9" name="Picture 2" descr="C:\Users\vchu\Desktop\Powerpoint Designs\lao-log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32" y="6248400"/>
            <a:ext cx="965668" cy="344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3840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Users\vchu\Desktop\Powerpoint Designs\PPT-Templat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681" y="0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3400" y="2362200"/>
            <a:ext cx="4038600" cy="3886200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Ø"/>
              <a:defRPr sz="3000" b="1" cap="none" spc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600" b="0" cap="none" spc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 marL="1143000" indent="-457200">
              <a:buFont typeface="Times New Roman" panose="02020603050405020304" pitchFamily="18" charset="0"/>
              <a:buChar char="—"/>
              <a:defRPr sz="2200" b="0" cap="none" spc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 sz="1800">
                <a:solidFill>
                  <a:schemeClr val="bg1"/>
                </a:solidFill>
                <a:effectLst>
                  <a:outerShdw dist="38100" dir="5400000" algn="ctr" rotWithShape="0">
                    <a:schemeClr val="tx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724400" y="2362200"/>
            <a:ext cx="4038600" cy="3886200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Ø"/>
              <a:defRPr lang="en-US" sz="3000" b="1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lang="en-US" sz="2600" b="0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 marL="1143000" indent="-457200">
              <a:buFont typeface="Times New Roman" panose="02020603050405020304" pitchFamily="18" charset="0"/>
              <a:buChar char="—"/>
              <a:defRPr lang="en-US" sz="2200" b="0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 lang="en-US" sz="1800" dirty="0" smtClean="0">
                <a:solidFill>
                  <a:schemeClr val="bg1"/>
                </a:solidFill>
                <a:effectLst>
                  <a:outerShdw dist="38100" dir="5400000" algn="ctr" rotWithShape="0">
                    <a:schemeClr val="tx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457200" y="241243"/>
            <a:ext cx="8229600" cy="9017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Subtitle 2"/>
          <p:cNvSpPr>
            <a:spLocks noGrp="1"/>
          </p:cNvSpPr>
          <p:nvPr>
            <p:ph type="subTitle" idx="14" hasCustomPrompt="1"/>
          </p:nvPr>
        </p:nvSpPr>
        <p:spPr>
          <a:xfrm>
            <a:off x="228600" y="1824484"/>
            <a:ext cx="8915400" cy="461516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 algn="l">
              <a:buNone/>
              <a:defRPr lang="en-US" sz="2000" b="0" i="1" baseline="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254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vchu\Desktop\Powerpoint Designs\PPT-Templat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681" y="0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3400" y="2362200"/>
            <a:ext cx="4038600" cy="388620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3000" b="1" cap="none" spc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Ø"/>
              <a:defRPr sz="2600" b="0" cap="none" spc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>
              <a:defRPr sz="2200" b="0" cap="none" spc="0" baseline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defRPr sz="1800" b="0" cap="none" spc="0" baseline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4pPr>
            <a:lvl5pPr>
              <a:defRPr sz="1600" b="0" cap="none" spc="0" baseline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Insert Comparison</a:t>
            </a:r>
          </a:p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1"/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648200" y="2362200"/>
            <a:ext cx="4038600" cy="388620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lang="en-US" sz="3000" b="1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Ø"/>
              <a:defRPr lang="en-US" sz="2600" b="0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>
              <a:defRPr lang="en-US" sz="2200" b="0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defRPr lang="en-US" sz="1800" b="0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4pPr>
            <a:lvl5pPr>
              <a:defRPr lang="en-US" sz="1600" b="0" cap="none" spc="0" dirty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Insert Comparison</a:t>
            </a:r>
          </a:p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457200" y="241243"/>
            <a:ext cx="8229600" cy="9017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Subtitle 2"/>
          <p:cNvSpPr>
            <a:spLocks noGrp="1"/>
          </p:cNvSpPr>
          <p:nvPr>
            <p:ph type="subTitle" idx="14" hasCustomPrompt="1"/>
          </p:nvPr>
        </p:nvSpPr>
        <p:spPr>
          <a:xfrm>
            <a:off x="228600" y="1824484"/>
            <a:ext cx="8915400" cy="461516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 algn="l">
              <a:buNone/>
              <a:defRPr lang="en-US" sz="2000" b="0" i="1" baseline="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3120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chu\Desktop\Powerpoint Designs\PPT-Templat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681" y="0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457200" y="241243"/>
            <a:ext cx="8229600" cy="9017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50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chu\Desktop\Powerpoint Designs\PPT-Templat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681" y="0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Slide Number Placeholder 2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0925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vchu\Desktop\Powerpoint Designs\Divide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-69273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524000" y="3048000"/>
            <a:ext cx="6434138" cy="609600"/>
          </a:xfrm>
          <a:prstGeom prst="rect">
            <a:avLst/>
          </a:prstGeom>
        </p:spPr>
        <p:txBody>
          <a:bodyPr lIns="182880" rIns="182880" anchor="b"/>
          <a:lstStyle>
            <a:lvl1pPr marL="0" indent="0" algn="ctr">
              <a:buFont typeface="Wingdings" pitchFamily="2" charset="2"/>
              <a:buNone/>
              <a:defRPr sz="4000" baseline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noProof="0" dirty="0" smtClean="0"/>
              <a:t>Divider Page</a:t>
            </a:r>
          </a:p>
        </p:txBody>
      </p:sp>
      <p:pic>
        <p:nvPicPr>
          <p:cNvPr id="10" name="Picture 2" descr="C:\Users\vchu\Desktop\Powerpoint Designs\lao-log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32" y="6248400"/>
            <a:ext cx="965668" cy="344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2501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2" descr="C:\Users\vchu\Desktop\Powerpoint Designs\lao-logo.pn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0"/>
            <a:ext cx="965668" cy="344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4954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9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4" r:id="rId8"/>
    <p:sldLayoutId id="2147483660" r:id="rId9"/>
    <p:sldLayoutId id="2147483682" r:id="rId10"/>
    <p:sldLayoutId id="2147483685" r:id="rId11"/>
    <p:sldLayoutId id="2147483686" r:id="rId12"/>
    <p:sldLayoutId id="2147483687" r:id="rId13"/>
    <p:sldLayoutId id="2147483681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Helvetic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b="1" kern="1200">
          <a:solidFill>
            <a:schemeClr val="bg1"/>
          </a:solidFill>
          <a:latin typeface="Helvetic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00" kern="1200">
          <a:solidFill>
            <a:schemeClr val="bg1"/>
          </a:solidFill>
          <a:latin typeface="Helvetic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Helvetic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Helvetic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Helvetic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 smtClean="0"/>
              <a:t>November 29, 2018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1143000"/>
            <a:ext cx="8534401" cy="1676400"/>
          </a:xfrm>
        </p:spPr>
        <p:txBody>
          <a:bodyPr/>
          <a:lstStyle/>
          <a:p>
            <a:pPr algn="ctr"/>
            <a:r>
              <a:rPr lang="en-US" sz="7200" dirty="0" smtClean="0"/>
              <a:t>California’s </a:t>
            </a:r>
            <a:br>
              <a:rPr lang="en-US" sz="7200" dirty="0" smtClean="0"/>
            </a:br>
            <a:r>
              <a:rPr lang="en-US" sz="7200" dirty="0" smtClean="0"/>
              <a:t>Fiscal Outlook</a:t>
            </a:r>
            <a:endParaRPr lang="en-US" sz="7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California </a:t>
            </a:r>
            <a:r>
              <a:rPr lang="en-US" dirty="0" smtClean="0"/>
              <a:t>School Boards Association</a:t>
            </a:r>
          </a:p>
          <a:p>
            <a:r>
              <a:rPr lang="en-US" dirty="0" smtClean="0"/>
              <a:t>Annual Education Conference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95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90600" y="228600"/>
            <a:ext cx="7391400" cy="901757"/>
          </a:xfrm>
        </p:spPr>
        <p:txBody>
          <a:bodyPr/>
          <a:lstStyle/>
          <a:p>
            <a:r>
              <a:rPr lang="en-US" dirty="0" smtClean="0"/>
              <a:t>Minimum Guarantee and K-14 Funding Down </a:t>
            </a:r>
            <a:r>
              <a:rPr lang="en-US" dirty="0"/>
              <a:t>for 2017-18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62000" y="1905000"/>
            <a:ext cx="8686800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000" i="1" dirty="0">
                <a:latin typeface="Helvetica" pitchFamily="34" charset="0"/>
              </a:rPr>
              <a:t>Proposition 98 Estimates (In Millions)</a:t>
            </a:r>
          </a:p>
        </p:txBody>
      </p:sp>
      <p:pic>
        <p:nvPicPr>
          <p:cNvPr id="8194" name="Picture 2" descr="O:\Workload\2018\180521\98\Guarantee and Funding Down for 2017_1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667000"/>
            <a:ext cx="6946058" cy="2187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851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90600" y="228600"/>
            <a:ext cx="7239000" cy="901757"/>
          </a:xfrm>
        </p:spPr>
        <p:txBody>
          <a:bodyPr/>
          <a:lstStyle/>
          <a:p>
            <a:r>
              <a:rPr lang="en-US" dirty="0"/>
              <a:t>Minimum Guarantee and K-14 </a:t>
            </a:r>
            <a:r>
              <a:rPr lang="en-US" dirty="0" smtClean="0"/>
              <a:t>Funding Also</a:t>
            </a:r>
            <a:r>
              <a:rPr lang="en-US" dirty="0"/>
              <a:t> </a:t>
            </a:r>
            <a:r>
              <a:rPr lang="en-US" dirty="0" smtClean="0"/>
              <a:t>Down </a:t>
            </a:r>
            <a:r>
              <a:rPr lang="en-US" dirty="0"/>
              <a:t>for </a:t>
            </a:r>
            <a:r>
              <a:rPr lang="en-US" dirty="0" smtClean="0"/>
              <a:t>2018-19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62000" y="1905000"/>
            <a:ext cx="8686800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000" i="1" dirty="0">
                <a:latin typeface="Helvetica" pitchFamily="34" charset="0"/>
              </a:rPr>
              <a:t>Proposition 98 Estimates (In Millions)</a:t>
            </a:r>
          </a:p>
        </p:txBody>
      </p:sp>
      <p:pic>
        <p:nvPicPr>
          <p:cNvPr id="9218" name="Picture 2" descr="O:\Workload\2018\180521\98\Guarantee and Funding Down for 2018_19 to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656703"/>
            <a:ext cx="7018416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328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90600" y="228600"/>
            <a:ext cx="7239000" cy="901757"/>
          </a:xfrm>
        </p:spPr>
        <p:txBody>
          <a:bodyPr/>
          <a:lstStyle/>
          <a:p>
            <a:r>
              <a:rPr lang="en-US" sz="3600" dirty="0"/>
              <a:t>Minimum Guarantee </a:t>
            </a:r>
            <a:r>
              <a:rPr lang="en-US" sz="3600" dirty="0" smtClean="0"/>
              <a:t>Increasing</a:t>
            </a:r>
            <a:br>
              <a:rPr lang="en-US" sz="3600" dirty="0" smtClean="0"/>
            </a:br>
            <a:r>
              <a:rPr lang="en-US" sz="3600" dirty="0" smtClean="0"/>
              <a:t>Moderately </a:t>
            </a:r>
            <a:r>
              <a:rPr lang="en-US" sz="3600" dirty="0"/>
              <a:t>Over Near Term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62000" y="1905000"/>
            <a:ext cx="8686800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000" i="1" dirty="0" smtClean="0">
                <a:latin typeface="Helvetica" pitchFamily="34" charset="0"/>
              </a:rPr>
              <a:t>(</a:t>
            </a:r>
            <a:r>
              <a:rPr lang="en-US" sz="2000" i="1" dirty="0">
                <a:latin typeface="Helvetica" pitchFamily="34" charset="0"/>
              </a:rPr>
              <a:t>In </a:t>
            </a:r>
            <a:r>
              <a:rPr lang="en-US" sz="2000" i="1" dirty="0" smtClean="0">
                <a:latin typeface="Helvetica" pitchFamily="34" charset="0"/>
              </a:rPr>
              <a:t>Billions)</a:t>
            </a:r>
            <a:endParaRPr lang="en-US" sz="2000" i="1" dirty="0">
              <a:latin typeface="Helvetica" pitchFamily="34" charset="0"/>
            </a:endParaRPr>
          </a:p>
        </p:txBody>
      </p:sp>
      <p:pic>
        <p:nvPicPr>
          <p:cNvPr id="11266" name="Picture 2" descr="O:\Workload\2018\180521\Minimum Guarantee Increasing Moderately Over Near Ter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333466"/>
            <a:ext cx="5943600" cy="3977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889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048000"/>
            <a:ext cx="7315200" cy="609600"/>
          </a:xfrm>
        </p:spPr>
        <p:txBody>
          <a:bodyPr/>
          <a:lstStyle/>
          <a:p>
            <a:r>
              <a:rPr lang="en-US" dirty="0" smtClean="0"/>
              <a:t>State Outlook Through 2022-23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10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901757"/>
          </a:xfrm>
        </p:spPr>
        <p:txBody>
          <a:bodyPr/>
          <a:lstStyle/>
          <a:p>
            <a:r>
              <a:rPr lang="en-US" sz="3600" dirty="0"/>
              <a:t>Revenues Notably Higher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Under </a:t>
            </a:r>
            <a:r>
              <a:rPr lang="en-US" sz="3600" dirty="0"/>
              <a:t>Growth Scenario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62000" y="1905000"/>
            <a:ext cx="8686800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000" i="1" dirty="0">
                <a:latin typeface="Helvetica" pitchFamily="34" charset="0"/>
              </a:rPr>
              <a:t>Total General Fund Revenues and Transfers (In Millions)</a:t>
            </a:r>
          </a:p>
        </p:txBody>
      </p:sp>
      <p:pic>
        <p:nvPicPr>
          <p:cNvPr id="5122" name="Picture 2" descr="O:\Workload\2018\180521\Econ\Revenues Notably Higher Under Growth Scenario_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538305"/>
            <a:ext cx="5334000" cy="3915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323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228600"/>
            <a:ext cx="8839200" cy="901757"/>
          </a:xfrm>
        </p:spPr>
        <p:txBody>
          <a:bodyPr/>
          <a:lstStyle/>
          <a:p>
            <a:r>
              <a:rPr lang="en-US" sz="3600" dirty="0"/>
              <a:t>Education Spending Most Affected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Under </a:t>
            </a:r>
            <a:r>
              <a:rPr lang="en-US" sz="3600" dirty="0"/>
              <a:t>Two Scenarios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62000" y="1905000"/>
            <a:ext cx="8686800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000" i="1" dirty="0" smtClean="0">
                <a:latin typeface="Helvetica" pitchFamily="34" charset="0"/>
              </a:rPr>
              <a:t>(</a:t>
            </a:r>
            <a:r>
              <a:rPr lang="en-US" sz="2000" i="1" dirty="0">
                <a:latin typeface="Helvetica" pitchFamily="34" charset="0"/>
              </a:rPr>
              <a:t>In </a:t>
            </a:r>
            <a:r>
              <a:rPr lang="en-US" sz="2000" i="1" dirty="0" smtClean="0">
                <a:latin typeface="Helvetica" pitchFamily="34" charset="0"/>
              </a:rPr>
              <a:t>Billions</a:t>
            </a:r>
            <a:r>
              <a:rPr lang="en-US" sz="2000" i="1" dirty="0">
                <a:latin typeface="Helvetica" pitchFamily="34" charset="0"/>
              </a:rPr>
              <a:t>)</a:t>
            </a:r>
          </a:p>
        </p:txBody>
      </p:sp>
      <p:pic>
        <p:nvPicPr>
          <p:cNvPr id="10242" name="Picture 2" descr="O:\Workload\2018\180521\Education Spending Most Affected Under Two Scenarios_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329824"/>
            <a:ext cx="6248400" cy="3997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154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228600"/>
            <a:ext cx="8915400" cy="901757"/>
          </a:xfrm>
        </p:spPr>
        <p:txBody>
          <a:bodyPr/>
          <a:lstStyle/>
          <a:p>
            <a:r>
              <a:rPr lang="en-US" sz="3400" dirty="0"/>
              <a:t>Sizeable Surpluses Under Growth Scenario Assuming No New 2019-20 Commitments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62000" y="1905000"/>
            <a:ext cx="6934200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000" i="1" dirty="0" smtClean="0">
                <a:latin typeface="Helvetica" pitchFamily="34" charset="0"/>
              </a:rPr>
              <a:t>(In Billions)</a:t>
            </a:r>
            <a:endParaRPr lang="en-US" sz="2000" i="1" dirty="0">
              <a:latin typeface="Helvetica" pitchFamily="34" charset="0"/>
            </a:endParaRPr>
          </a:p>
        </p:txBody>
      </p:sp>
      <p:pic>
        <p:nvPicPr>
          <p:cNvPr id="5" name="Picture 2" descr="O:\Workload\2018\180521\Sizeable Surpluses Under Growth Scenario Assuming No New 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667" y="2438400"/>
            <a:ext cx="5867400" cy="392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27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228600"/>
            <a:ext cx="8915400" cy="901757"/>
          </a:xfrm>
        </p:spPr>
        <p:txBody>
          <a:bodyPr/>
          <a:lstStyle/>
          <a:p>
            <a:r>
              <a:rPr lang="en-US" sz="3400" dirty="0"/>
              <a:t>Much Smaller Surpluses Under Growth Scenario </a:t>
            </a:r>
            <a:r>
              <a:rPr lang="en-US" sz="3400" dirty="0" smtClean="0"/>
              <a:t>if </a:t>
            </a:r>
            <a:r>
              <a:rPr lang="en-US" sz="3400" dirty="0"/>
              <a:t>New 2019-20 Commitments Made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62000" y="1905000"/>
            <a:ext cx="8077200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000" i="1" dirty="0" smtClean="0">
                <a:latin typeface="Helvetica" pitchFamily="34" charset="0"/>
              </a:rPr>
              <a:t>(In Billions)</a:t>
            </a:r>
            <a:endParaRPr lang="en-US" sz="2000" i="1" dirty="0">
              <a:latin typeface="Helvetic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1600" y="6197025"/>
            <a:ext cx="7239000" cy="58477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1600" dirty="0" smtClean="0">
                <a:latin typeface="Helvetica" pitchFamily="34" charset="0"/>
              </a:rPr>
              <a:t>Note:  </a:t>
            </a:r>
            <a:r>
              <a:rPr lang="en-US" sz="1600" dirty="0">
                <a:latin typeface="Helvetica" pitchFamily="34" charset="0"/>
              </a:rPr>
              <a:t>Assumes Legislature makes an additional $2 billion in one-time and </a:t>
            </a:r>
          </a:p>
          <a:p>
            <a:r>
              <a:rPr lang="en-US" sz="1600" dirty="0">
                <a:latin typeface="Helvetica" pitchFamily="34" charset="0"/>
              </a:rPr>
              <a:t>  </a:t>
            </a:r>
            <a:r>
              <a:rPr lang="en-US" sz="1600" dirty="0" smtClean="0">
                <a:latin typeface="Helvetica" pitchFamily="34" charset="0"/>
              </a:rPr>
              <a:t>        $</a:t>
            </a:r>
            <a:r>
              <a:rPr lang="en-US" sz="1600" dirty="0">
                <a:latin typeface="Helvetica" pitchFamily="34" charset="0"/>
              </a:rPr>
              <a:t>3 billion in ongoing spending increases or tax reductions in 2019-20.</a:t>
            </a:r>
          </a:p>
        </p:txBody>
      </p:sp>
      <p:pic>
        <p:nvPicPr>
          <p:cNvPr id="4098" name="Picture 2" descr="O:\Workload\2018\180521\Much Smaller Surpluses Under Growth Scenario If New 2019-20 Commitments Mad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308423"/>
            <a:ext cx="5562600" cy="3722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812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28600"/>
            <a:ext cx="9296400" cy="901757"/>
          </a:xfrm>
        </p:spPr>
        <p:txBody>
          <a:bodyPr/>
          <a:lstStyle/>
          <a:p>
            <a:r>
              <a:rPr lang="en-US" dirty="0"/>
              <a:t>Reserves Cover Operating Deficits Under Recession Scenario </a:t>
            </a:r>
            <a:r>
              <a:rPr lang="en-US" dirty="0" smtClean="0"/>
              <a:t>if </a:t>
            </a:r>
            <a:r>
              <a:rPr lang="en-US" dirty="0"/>
              <a:t>No New 2019-20 Commitments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14400" y="1704945"/>
            <a:ext cx="6869697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000" i="1" dirty="0" smtClean="0">
                <a:latin typeface="Helvetica" pitchFamily="34" charset="0"/>
              </a:rPr>
              <a:t>(In Billions)</a:t>
            </a:r>
            <a:endParaRPr lang="en-US" sz="2000" i="1" dirty="0">
              <a:latin typeface="Helvetica" pitchFamily="34" charset="0"/>
            </a:endParaRPr>
          </a:p>
        </p:txBody>
      </p:sp>
      <p:pic>
        <p:nvPicPr>
          <p:cNvPr id="1026" name="Picture 2" descr="O:\Workload\2018\180521\Reserves Cover Operating Deficits Under Recession Scenario If No Ne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147389"/>
            <a:ext cx="5855703" cy="3918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807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01757"/>
          </a:xfrm>
        </p:spPr>
        <p:txBody>
          <a:bodyPr/>
          <a:lstStyle/>
          <a:p>
            <a:r>
              <a:rPr lang="en-US" sz="3400" dirty="0"/>
              <a:t>Reserves Would Be Depleted Under Recession Scenario i</a:t>
            </a:r>
            <a:r>
              <a:rPr lang="en-US" sz="3400" dirty="0" smtClean="0"/>
              <a:t>f </a:t>
            </a:r>
            <a:r>
              <a:rPr lang="en-US" sz="3400" dirty="0"/>
              <a:t>New 2019-20 Commitments Made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1704945"/>
            <a:ext cx="6869697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000" i="1" dirty="0" smtClean="0">
                <a:latin typeface="Helvetica" pitchFamily="34" charset="0"/>
              </a:rPr>
              <a:t>(In Billions)</a:t>
            </a:r>
            <a:endParaRPr lang="en-US" sz="2000" i="1" dirty="0">
              <a:latin typeface="Helvetica" pitchFamily="34" charset="0"/>
            </a:endParaRPr>
          </a:p>
        </p:txBody>
      </p:sp>
      <p:pic>
        <p:nvPicPr>
          <p:cNvPr id="2" name="Picture 2" descr="O:\Workload\2018\180521\Reserves Would Be Depleted Under Recession Scenario If Ne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09800"/>
            <a:ext cx="5638800" cy="4055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773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Economic Outlook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35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048000"/>
            <a:ext cx="8382000" cy="609600"/>
          </a:xfrm>
        </p:spPr>
        <p:txBody>
          <a:bodyPr/>
          <a:lstStyle/>
          <a:p>
            <a:r>
              <a:rPr lang="en-US" dirty="0" smtClean="0"/>
              <a:t>Education Outlook Through 2022-23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88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228600"/>
            <a:ext cx="8839200" cy="901757"/>
          </a:xfrm>
        </p:spPr>
        <p:txBody>
          <a:bodyPr/>
          <a:lstStyle/>
          <a:p>
            <a:r>
              <a:rPr lang="en-US" sz="3600" dirty="0"/>
              <a:t>Minimum Guarantee Differs by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Billons </a:t>
            </a:r>
            <a:r>
              <a:rPr lang="en-US" sz="3600" dirty="0"/>
              <a:t>of Dollars Under </a:t>
            </a:r>
            <a:r>
              <a:rPr lang="en-US" sz="3600" dirty="0" smtClean="0"/>
              <a:t>the Two </a:t>
            </a:r>
            <a:r>
              <a:rPr lang="en-US" sz="3600" dirty="0"/>
              <a:t>Scenarios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0" y="1905000"/>
            <a:ext cx="8686800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000" i="1" dirty="0" smtClean="0">
                <a:latin typeface="Helvetica" pitchFamily="34" charset="0"/>
              </a:rPr>
              <a:t>(</a:t>
            </a:r>
            <a:r>
              <a:rPr lang="en-US" sz="2000" i="1" dirty="0">
                <a:latin typeface="Helvetica" pitchFamily="34" charset="0"/>
              </a:rPr>
              <a:t>In </a:t>
            </a:r>
            <a:r>
              <a:rPr lang="en-US" sz="2000" i="1" dirty="0" smtClean="0">
                <a:latin typeface="Helvetica" pitchFamily="34" charset="0"/>
              </a:rPr>
              <a:t>Billions</a:t>
            </a:r>
            <a:r>
              <a:rPr lang="en-US" sz="2000" i="1" dirty="0">
                <a:latin typeface="Helvetica" pitchFamily="34" charset="0"/>
              </a:rPr>
              <a:t>)</a:t>
            </a:r>
          </a:p>
        </p:txBody>
      </p:sp>
      <p:pic>
        <p:nvPicPr>
          <p:cNvPr id="1026" name="Picture 2" descr="O:\Workload\2018\180522\Minimum Guarantee Differs by Billions of Dollars Under Different Scenario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338060"/>
            <a:ext cx="6629400" cy="4145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29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Key District Budget Trends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86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28600"/>
            <a:ext cx="7391400" cy="901757"/>
          </a:xfrm>
        </p:spPr>
        <p:txBody>
          <a:bodyPr/>
          <a:lstStyle/>
          <a:p>
            <a:r>
              <a:rPr lang="en-US" sz="3600" dirty="0"/>
              <a:t>Proposition 98 Funding Per Student at All-Time High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US" dirty="0" smtClean="0"/>
              <a:t>17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62000" y="1905000"/>
            <a:ext cx="8686800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000" i="1" dirty="0">
                <a:latin typeface="Helvetica" pitchFamily="34" charset="0"/>
              </a:rPr>
              <a:t>Inflation Adjusted, 2018-19 Dollars</a:t>
            </a:r>
          </a:p>
        </p:txBody>
      </p:sp>
      <p:pic>
        <p:nvPicPr>
          <p:cNvPr id="5122" name="Picture 2" descr="O:\Workload\2018\180521\Proposition 98 Funding Per Student at All-Time High_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514600"/>
            <a:ext cx="6670649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072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086600" cy="901757"/>
          </a:xfrm>
        </p:spPr>
        <p:txBody>
          <a:bodyPr/>
          <a:lstStyle/>
          <a:p>
            <a:r>
              <a:rPr lang="en-US" sz="3600" dirty="0"/>
              <a:t>K-12 Attendance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Projected </a:t>
            </a:r>
            <a:r>
              <a:rPr lang="en-US" sz="3600" dirty="0"/>
              <a:t>to Continue Declining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62000" y="1905000"/>
            <a:ext cx="8686800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000" i="1" dirty="0">
                <a:latin typeface="Helvetica" pitchFamily="34" charset="0"/>
              </a:rPr>
              <a:t>Annual Percent Change</a:t>
            </a:r>
          </a:p>
        </p:txBody>
      </p:sp>
      <p:pic>
        <p:nvPicPr>
          <p:cNvPr id="17411" name="Picture 3" descr="O:\Workload\2018\180521\98\K-12 Attendance Projected to Continue Declining_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590799"/>
            <a:ext cx="6477000" cy="3680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928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90600" y="228600"/>
            <a:ext cx="7620000" cy="901757"/>
          </a:xfrm>
        </p:spPr>
        <p:txBody>
          <a:bodyPr/>
          <a:lstStyle/>
          <a:p>
            <a:r>
              <a:rPr lang="en-US" sz="3600" dirty="0"/>
              <a:t>Average Teacher Salary and Benefits Growing Over Time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62000" y="1905000"/>
            <a:ext cx="8686800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000" i="1" dirty="0">
                <a:latin typeface="Helvetica" pitchFamily="34" charset="0"/>
              </a:rPr>
              <a:t>Inflation Adjusted, 2017-18 Dollars</a:t>
            </a:r>
          </a:p>
        </p:txBody>
      </p:sp>
      <p:pic>
        <p:nvPicPr>
          <p:cNvPr id="16386" name="Picture 2" descr="O:\Workload\2018\180521\98\Average Teacher Salary and Benefits Growing Over Tim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5857" y="2438400"/>
            <a:ext cx="6159023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711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228600"/>
            <a:ext cx="8839200" cy="901757"/>
          </a:xfrm>
        </p:spPr>
        <p:txBody>
          <a:bodyPr/>
          <a:lstStyle/>
          <a:p>
            <a:r>
              <a:rPr lang="en-US" sz="3600" dirty="0"/>
              <a:t>Pension Costs Projected to Continue Rising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62000" y="1905000"/>
            <a:ext cx="8686800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000" i="1" dirty="0">
                <a:latin typeface="Helvetica" pitchFamily="34" charset="0"/>
              </a:rPr>
              <a:t>Annual District Contributions (In Billions)</a:t>
            </a:r>
          </a:p>
        </p:txBody>
      </p:sp>
      <p:pic>
        <p:nvPicPr>
          <p:cNvPr id="15363" name="Picture 3" descr="O:\Workload\2018\180521\98\Pension Costs Projected to Continue Rising_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305110"/>
            <a:ext cx="6934200" cy="4064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88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228600"/>
            <a:ext cx="8839200" cy="901757"/>
          </a:xfrm>
        </p:spPr>
        <p:txBody>
          <a:bodyPr/>
          <a:lstStyle/>
          <a:p>
            <a:r>
              <a:rPr lang="en-US" sz="3600" dirty="0"/>
              <a:t>Share of School Districts in Fiscal Distress at Historically Low Levels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fld id="{A660B6AB-30A7-463E-946F-9D74FA8EFF9D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477710" y="6172200"/>
            <a:ext cx="7391400" cy="58477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1600" dirty="0" smtClean="0">
                <a:latin typeface="Helvetica" pitchFamily="34" charset="0"/>
              </a:rPr>
              <a:t>Note:  “Fiscal </a:t>
            </a:r>
            <a:r>
              <a:rPr lang="en-US" sz="1600" dirty="0">
                <a:latin typeface="Helvetica" pitchFamily="34" charset="0"/>
              </a:rPr>
              <a:t>distress” defined as a district receiving </a:t>
            </a:r>
            <a:r>
              <a:rPr lang="en-US" sz="1600" dirty="0" smtClean="0">
                <a:latin typeface="Helvetica" pitchFamily="34" charset="0"/>
              </a:rPr>
              <a:t>a </a:t>
            </a:r>
            <a:r>
              <a:rPr lang="en-US" sz="1600" dirty="0">
                <a:latin typeface="Helvetica" pitchFamily="34" charset="0"/>
              </a:rPr>
              <a:t>qualified </a:t>
            </a:r>
            <a:endParaRPr lang="en-US" sz="1600" dirty="0" smtClean="0">
              <a:latin typeface="Helvetica" pitchFamily="34" charset="0"/>
            </a:endParaRPr>
          </a:p>
          <a:p>
            <a:r>
              <a:rPr lang="en-US" sz="1600" dirty="0">
                <a:latin typeface="Helvetica" pitchFamily="34" charset="0"/>
              </a:rPr>
              <a:t> </a:t>
            </a:r>
            <a:r>
              <a:rPr lang="en-US" sz="1600" dirty="0" smtClean="0">
                <a:latin typeface="Helvetica" pitchFamily="34" charset="0"/>
              </a:rPr>
              <a:t>          or negative rating </a:t>
            </a:r>
            <a:r>
              <a:rPr lang="en-US" sz="1600" dirty="0">
                <a:latin typeface="Helvetica" pitchFamily="34" charset="0"/>
              </a:rPr>
              <a:t>from its county office of education.</a:t>
            </a:r>
          </a:p>
        </p:txBody>
      </p:sp>
      <p:pic>
        <p:nvPicPr>
          <p:cNvPr id="4099" name="Picture 3" descr="O:\Workload\2018\180521\Share of School Districts in Fiscal Distress at Historically Low Levels_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209800"/>
            <a:ext cx="6553200" cy="3619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295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75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Consensus Economic Outlook:</a:t>
            </a:r>
          </a:p>
          <a:p>
            <a:pPr lvl="1"/>
            <a:r>
              <a:rPr lang="en-US" dirty="0" smtClean="0"/>
              <a:t>Slow growth in U.S. GDP. </a:t>
            </a:r>
          </a:p>
          <a:p>
            <a:pPr lvl="1"/>
            <a:r>
              <a:rPr lang="en-US" dirty="0" smtClean="0"/>
              <a:t>Flattening of stock prices.</a:t>
            </a:r>
          </a:p>
          <a:p>
            <a:pPr lvl="1"/>
            <a:r>
              <a:rPr lang="en-US" dirty="0" smtClean="0"/>
              <a:t>Strong wage growth in California and country in 2018 and 2019, slower growth thereafter.</a:t>
            </a:r>
          </a:p>
          <a:p>
            <a:pPr lvl="1"/>
            <a:r>
              <a:rPr lang="en-US" dirty="0" smtClean="0"/>
              <a:t>Slow job growth.</a:t>
            </a:r>
          </a:p>
          <a:p>
            <a:pPr lvl="1"/>
            <a:r>
              <a:rPr lang="en-US" dirty="0" smtClean="0"/>
              <a:t>Very low unemployment.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Slow Economic Growth Expected </a:t>
            </a:r>
            <a:br>
              <a:rPr lang="en-US" dirty="0" smtClean="0"/>
            </a:br>
            <a:r>
              <a:rPr lang="en-US" dirty="0" smtClean="0"/>
              <a:t>Over Next Few Years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86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Housing Outlook:</a:t>
            </a:r>
          </a:p>
          <a:p>
            <a:pPr lvl="1"/>
            <a:r>
              <a:rPr lang="en-US" dirty="0" smtClean="0"/>
              <a:t>Steady construction activity. </a:t>
            </a:r>
          </a:p>
          <a:p>
            <a:pPr lvl="1"/>
            <a:r>
              <a:rPr lang="en-US" dirty="0" smtClean="0"/>
              <a:t>Rising supply of homes.</a:t>
            </a:r>
          </a:p>
          <a:p>
            <a:pPr lvl="1"/>
            <a:r>
              <a:rPr lang="en-US" dirty="0" smtClean="0"/>
              <a:t>Tighter mortgage lending standards.</a:t>
            </a:r>
          </a:p>
          <a:p>
            <a:pPr lvl="1"/>
            <a:r>
              <a:rPr lang="en-US" dirty="0" smtClean="0"/>
              <a:t>Higher interest rates. </a:t>
            </a:r>
          </a:p>
          <a:p>
            <a:pPr lvl="1"/>
            <a:r>
              <a:rPr lang="en-US" dirty="0" smtClean="0"/>
              <a:t>Slower growth in home prices. </a:t>
            </a:r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Cooling of Housing Market Expected</a:t>
            </a:r>
            <a:br>
              <a:rPr lang="en-US" dirty="0" smtClean="0"/>
            </a:br>
            <a:r>
              <a:rPr lang="en-US" dirty="0" smtClean="0"/>
              <a:t>Over Next Few Years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33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Near-Term State Outlook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44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228600"/>
            <a:ext cx="8839200" cy="901757"/>
          </a:xfrm>
        </p:spPr>
        <p:txBody>
          <a:bodyPr/>
          <a:lstStyle/>
          <a:p>
            <a:r>
              <a:rPr lang="en-US" sz="3600" dirty="0"/>
              <a:t>Revenue for 2017-18 and 2018-19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Exceeding Budget </a:t>
            </a:r>
            <a:r>
              <a:rPr lang="en-US" sz="3600" dirty="0"/>
              <a:t>Expectations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62000" y="1905000"/>
            <a:ext cx="8686800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000" i="1" dirty="0">
                <a:latin typeface="Helvetica" pitchFamily="34" charset="0"/>
              </a:rPr>
              <a:t>General Fund Tax Revenues (In Billions)</a:t>
            </a:r>
          </a:p>
        </p:txBody>
      </p:sp>
      <p:pic>
        <p:nvPicPr>
          <p:cNvPr id="2050" name="Picture 2" descr="O:\Workload\2018\180521\Econ\Revenue for 2017-18 and 2018-19 Is Exceeding Earlier Expectation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537125"/>
            <a:ext cx="5643562" cy="3821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984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901757"/>
          </a:xfrm>
        </p:spPr>
        <p:txBody>
          <a:bodyPr/>
          <a:lstStyle/>
          <a:p>
            <a:r>
              <a:rPr lang="en-US" sz="3600" dirty="0" smtClean="0"/>
              <a:t>Moderate Revenue Growth </a:t>
            </a:r>
            <a:br>
              <a:rPr lang="en-US" sz="3600" dirty="0" smtClean="0"/>
            </a:br>
            <a:r>
              <a:rPr lang="en-US" sz="3600" dirty="0" smtClean="0"/>
              <a:t>Projected for 2019-20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62000" y="1905000"/>
            <a:ext cx="8686800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000" i="1" dirty="0">
                <a:latin typeface="Helvetica" pitchFamily="34" charset="0"/>
              </a:rPr>
              <a:t>LAO Estimates of General Fund </a:t>
            </a:r>
            <a:r>
              <a:rPr lang="en-US" sz="2000" i="1" dirty="0" smtClean="0">
                <a:latin typeface="Helvetica" pitchFamily="34" charset="0"/>
              </a:rPr>
              <a:t>Revenue and Transfers </a:t>
            </a:r>
            <a:r>
              <a:rPr lang="en-US" sz="2000" i="1" dirty="0">
                <a:latin typeface="Helvetica" pitchFamily="34" charset="0"/>
              </a:rPr>
              <a:t>(In Millions)</a:t>
            </a:r>
          </a:p>
        </p:txBody>
      </p:sp>
      <p:pic>
        <p:nvPicPr>
          <p:cNvPr id="6146" name="Picture 2" descr="O:\Workload\2018\180521\LAO Near-Term Revenue Outloo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743200"/>
            <a:ext cx="6096000" cy="3129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796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228600"/>
            <a:ext cx="8915400" cy="901757"/>
          </a:xfrm>
        </p:spPr>
        <p:txBody>
          <a:bodyPr/>
          <a:lstStyle/>
          <a:p>
            <a:r>
              <a:rPr lang="en-US" sz="3600" dirty="0" smtClean="0"/>
              <a:t>State Bottom Line Projected to Be </a:t>
            </a:r>
            <a:br>
              <a:rPr lang="en-US" sz="3600" dirty="0" smtClean="0"/>
            </a:br>
            <a:r>
              <a:rPr lang="en-US" sz="3600" dirty="0" smtClean="0"/>
              <a:t>Healthy Over Near Term</a:t>
            </a:r>
            <a:endParaRPr lang="en-US" sz="3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1905000"/>
            <a:ext cx="8686800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000" i="1" dirty="0" smtClean="0">
                <a:latin typeface="Helvetica" pitchFamily="34" charset="0"/>
              </a:rPr>
              <a:t>LAO Estimates of General Fund Budget (In Millions)</a:t>
            </a:r>
            <a:endParaRPr lang="en-US" sz="2000" i="1" dirty="0">
              <a:latin typeface="Helvetica" pitchFamily="34" charset="0"/>
            </a:endParaRPr>
          </a:p>
        </p:txBody>
      </p:sp>
      <p:pic>
        <p:nvPicPr>
          <p:cNvPr id="5122" name="Picture 2" descr="O:\Workload\2018\180521\LAO Near-Term Budget Conditi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590800"/>
            <a:ext cx="6382297" cy="340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66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Near-Term School Outlook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89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O Slid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>
        <a:normAutofit/>
      </a:bodyPr>
      <a:lstStyle>
        <a:defPPr fontAlgn="auto">
          <a:spcAft>
            <a:spcPts val="0"/>
          </a:spcAft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441</Words>
  <Application>Microsoft Office PowerPoint</Application>
  <PresentationFormat>On-screen Show (4:3)</PresentationFormat>
  <Paragraphs>118</Paragraphs>
  <Slides>28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LAO Slide Template</vt:lpstr>
      <vt:lpstr>California’s  Fiscal Outlook</vt:lpstr>
      <vt:lpstr>PowerPoint Presentation</vt:lpstr>
      <vt:lpstr>Slow Economic Growth Expected  Over Next Few Years</vt:lpstr>
      <vt:lpstr>Cooling of Housing Market Expected Over Next Few Years</vt:lpstr>
      <vt:lpstr>PowerPoint Presentation</vt:lpstr>
      <vt:lpstr>Revenue for 2017-18 and 2018-19  Exceeding Budget Expectations</vt:lpstr>
      <vt:lpstr>Moderate Revenue Growth  Projected for 2019-20</vt:lpstr>
      <vt:lpstr>State Bottom Line Projected to Be  Healthy Over Near Term</vt:lpstr>
      <vt:lpstr>PowerPoint Presentation</vt:lpstr>
      <vt:lpstr>Minimum Guarantee and K-14 Funding Down for 2017-18</vt:lpstr>
      <vt:lpstr>Minimum Guarantee and K-14 Funding Also Down for 2018-19</vt:lpstr>
      <vt:lpstr>Minimum Guarantee Increasing Moderately Over Near Term</vt:lpstr>
      <vt:lpstr>PowerPoint Presentation</vt:lpstr>
      <vt:lpstr>Revenues Notably Higher  Under Growth Scenario</vt:lpstr>
      <vt:lpstr>Education Spending Most Affected  Under Two Scenarios</vt:lpstr>
      <vt:lpstr>Sizeable Surpluses Under Growth Scenario Assuming No New 2019-20 Commitments</vt:lpstr>
      <vt:lpstr>Much Smaller Surpluses Under Growth Scenario if New 2019-20 Commitments Made</vt:lpstr>
      <vt:lpstr>Reserves Cover Operating Deficits Under Recession Scenario if No New 2019-20 Commitments</vt:lpstr>
      <vt:lpstr>Reserves Would Be Depleted Under Recession Scenario if New 2019-20 Commitments Made</vt:lpstr>
      <vt:lpstr>PowerPoint Presentation</vt:lpstr>
      <vt:lpstr>Minimum Guarantee Differs by  Billons of Dollars Under the Two Scenarios</vt:lpstr>
      <vt:lpstr>PowerPoint Presentation</vt:lpstr>
      <vt:lpstr>Proposition 98 Funding Per Student at All-Time High</vt:lpstr>
      <vt:lpstr>K-12 Attendance  Projected to Continue Declining</vt:lpstr>
      <vt:lpstr>Average Teacher Salary and Benefits Growing Over Time</vt:lpstr>
      <vt:lpstr>Pension Costs Projected to Continue Rising</vt:lpstr>
      <vt:lpstr>Share of School Districts in Fiscal Distress at Historically Low Levels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2018-12-03T22:32:03Z</dcterms:created>
  <dcterms:modified xsi:type="dcterms:W3CDTF">2018-12-03T22:32:29Z</dcterms:modified>
</cp:coreProperties>
</file>