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trictFirstAndLastChars="0" saveSubsetFonts="1">
  <p:sldMasterIdLst>
    <p:sldMasterId id="2147483674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4" r:id="rId3"/>
    <p:sldId id="292" r:id="rId4"/>
    <p:sldId id="268" r:id="rId5"/>
    <p:sldId id="269" r:id="rId6"/>
    <p:sldId id="282" r:id="rId7"/>
    <p:sldId id="270" r:id="rId8"/>
    <p:sldId id="286" r:id="rId9"/>
    <p:sldId id="272" r:id="rId10"/>
    <p:sldId id="275" r:id="rId11"/>
    <p:sldId id="283" r:id="rId12"/>
    <p:sldId id="260" r:id="rId13"/>
    <p:sldId id="276" r:id="rId14"/>
    <p:sldId id="287" r:id="rId15"/>
    <p:sldId id="290" r:id="rId16"/>
    <p:sldId id="261" r:id="rId17"/>
    <p:sldId id="262" r:id="rId18"/>
    <p:sldId id="279" r:id="rId19"/>
    <p:sldId id="280" r:id="rId20"/>
    <p:sldId id="285" r:id="rId21"/>
    <p:sldId id="281" r:id="rId22"/>
    <p:sldId id="291" r:id="rId23"/>
    <p:sldId id="267" r:id="rId2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3E64"/>
    <a:srgbClr val="244062"/>
    <a:srgbClr val="2A4B6A"/>
    <a:srgbClr val="2A4B76"/>
    <a:srgbClr val="2A4B7F"/>
    <a:srgbClr val="335A89"/>
    <a:srgbClr val="396499"/>
    <a:srgbClr val="0F294C"/>
    <a:srgbClr val="FFFF99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87588" autoAdjust="0"/>
  </p:normalViewPr>
  <p:slideViewPr>
    <p:cSldViewPr>
      <p:cViewPr varScale="1">
        <p:scale>
          <a:sx n="72" d="100"/>
          <a:sy n="72" d="100"/>
        </p:scale>
        <p:origin x="-90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-2370" y="-96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3037840" cy="516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3"/>
            <a:ext cx="3037840" cy="516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779935"/>
            <a:ext cx="3037840" cy="516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779935"/>
            <a:ext cx="3037840" cy="516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449234-6A78-45B4-B0C7-F9A26DD201F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584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344" y="1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B606A11-065F-4BE8-829E-698E9F39EFA1}" type="datetimeFigureOut">
              <a:rPr lang="en-US" smtClean="0"/>
              <a:t>4/8/2016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51375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43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344" y="882943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065110D-F216-4299-AEC6-B2E5EC8717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027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231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vchu\Desktop\Powerpoint Designs\Cov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6927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733800" y="5715000"/>
            <a:ext cx="4953000" cy="3048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>
              <a:buNone/>
              <a:defRPr lang="en-US" sz="1400" b="0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title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295773" y="1143000"/>
            <a:ext cx="6543427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 algn="l">
              <a:lnSpc>
                <a:spcPct val="75000"/>
              </a:lnSpc>
              <a:spcBef>
                <a:spcPts val="0"/>
              </a:spcBef>
              <a:defRPr sz="60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21" name="Subtitle 2"/>
          <p:cNvSpPr txBox="1">
            <a:spLocks/>
          </p:cNvSpPr>
          <p:nvPr userDrawn="1"/>
        </p:nvSpPr>
        <p:spPr>
          <a:xfrm>
            <a:off x="3733800" y="6019800"/>
            <a:ext cx="3657600" cy="3048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0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400" b="1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Legislative Analyst’s Office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3733800" y="4648200"/>
            <a:ext cx="4953000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5" name="Subtitle 2"/>
          <p:cNvSpPr txBox="1">
            <a:spLocks/>
          </p:cNvSpPr>
          <p:nvPr userDrawn="1"/>
        </p:nvSpPr>
        <p:spPr>
          <a:xfrm>
            <a:off x="3733800" y="4419600"/>
            <a:ext cx="1676400" cy="3810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0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400" b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Presented to:</a:t>
            </a:r>
          </a:p>
        </p:txBody>
      </p:sp>
      <p:pic>
        <p:nvPicPr>
          <p:cNvPr id="1026" name="Picture 2" descr="C:\Users\vchu\Desktop\Powerpoint Designs\California-Bear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96" y="4397193"/>
            <a:ext cx="3142754" cy="200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\\laomain\lao\office\LAO_MSWORD10_Templates\LAO_PowerPoint\Ribbon Logo Design - Color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-152400"/>
            <a:ext cx="1841500" cy="386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789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inued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57200" y="241243"/>
            <a:ext cx="8229600" cy="901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>
          <a:xfrm>
            <a:off x="7467600" y="1143000"/>
            <a:ext cx="1424940" cy="3048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0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600" b="0" i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(Continued)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457200" y="2362200"/>
            <a:ext cx="8305800" cy="3810000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 algn="l">
              <a:buNone/>
              <a:defRPr lang="en-US" sz="2000" b="0" i="0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text</a:t>
            </a:r>
            <a:endParaRPr lang="en-US" dirty="0"/>
          </a:p>
        </p:txBody>
      </p:sp>
      <p:pic>
        <p:nvPicPr>
          <p:cNvPr id="16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612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inued Page with Sub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57200" y="241243"/>
            <a:ext cx="8229600" cy="901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>
          <a:xfrm>
            <a:off x="7467600" y="1143000"/>
            <a:ext cx="1424940" cy="3048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0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600" b="0" i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(Continued)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457200" y="2362200"/>
            <a:ext cx="8305800" cy="3810000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 algn="l">
              <a:buNone/>
              <a:defRPr lang="en-US" sz="2000" b="0" i="0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text</a:t>
            </a:r>
            <a:endParaRPr lang="en-US" dirty="0"/>
          </a:p>
        </p:txBody>
      </p:sp>
      <p:pic>
        <p:nvPicPr>
          <p:cNvPr id="16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905000"/>
            <a:ext cx="8305800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178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vchu\Desktop\Powerpoint Designs\Divid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-69273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2" descr="C:\Users\vchu\Desktop\Powerpoint Designs\lao-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32" y="6248400"/>
            <a:ext cx="965668" cy="34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itle 2"/>
          <p:cNvSpPr txBox="1">
            <a:spLocks/>
          </p:cNvSpPr>
          <p:nvPr userDrawn="1"/>
        </p:nvSpPr>
        <p:spPr>
          <a:xfrm>
            <a:off x="1295400" y="2667000"/>
            <a:ext cx="7086600" cy="7620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0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lao.ca.gov</a:t>
            </a:r>
          </a:p>
        </p:txBody>
      </p:sp>
    </p:spTree>
    <p:extLst>
      <p:ext uri="{BB962C8B-B14F-4D97-AF65-F5344CB8AC3E}">
        <p14:creationId xmlns:p14="http://schemas.microsoft.com/office/powerpoint/2010/main" val="1771359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Nam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vchu\Desktop\Powerpoint Designs\Cov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6927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733800" y="5715000"/>
            <a:ext cx="4953000" cy="3048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>
              <a:buNone/>
              <a:defRPr lang="en-US" sz="1400" b="0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title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295773" y="1143000"/>
            <a:ext cx="6543427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 algn="l">
              <a:lnSpc>
                <a:spcPct val="75000"/>
              </a:lnSpc>
              <a:spcBef>
                <a:spcPts val="0"/>
              </a:spcBef>
              <a:defRPr sz="60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21" name="Subtitle 2"/>
          <p:cNvSpPr txBox="1">
            <a:spLocks/>
          </p:cNvSpPr>
          <p:nvPr userDrawn="1"/>
        </p:nvSpPr>
        <p:spPr>
          <a:xfrm>
            <a:off x="3733800" y="6019800"/>
            <a:ext cx="3657600" cy="3048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0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400" b="1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Legislative Analyst’s Office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3733800" y="4495800"/>
            <a:ext cx="4953000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pic>
        <p:nvPicPr>
          <p:cNvPr id="8" name="Picture 2" descr="C:\Users\vchu\Desktop\Powerpoint Designs\California-Bear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96" y="4397193"/>
            <a:ext cx="3142754" cy="200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\\laomain\lao\office\LAO_MSWORD10_Templates\LAO_PowerPoint\Ribbon Logo Design - Color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-152400"/>
            <a:ext cx="1841500" cy="386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245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Placeholder 2"/>
          <p:cNvSpPr>
            <a:spLocks noGrp="1"/>
          </p:cNvSpPr>
          <p:nvPr>
            <p:ph idx="1" hasCustomPrompt="1"/>
          </p:nvPr>
        </p:nvSpPr>
        <p:spPr>
          <a:xfrm>
            <a:off x="228600" y="23622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buFont typeface="Wingdings" panose="05000000000000000000" pitchFamily="2" charset="2"/>
              <a:buChar char="Ø"/>
              <a:defRPr b="1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b="0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 marL="1143000" indent="-457200">
              <a:buFont typeface="Times New Roman" panose="02020603050405020304" pitchFamily="18" charset="0"/>
              <a:buChar char="—"/>
              <a:defRPr sz="2200" b="0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 b="0" cap="none" spc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57200" y="241243"/>
            <a:ext cx="8229600" cy="901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228600" y="1824484"/>
            <a:ext cx="8915400" cy="461516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 algn="l">
              <a:buNone/>
              <a:defRPr lang="en-US" sz="2000" b="0" i="1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4321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vchu\Desktop\Powerpoint Designs\Divid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-69273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524000" y="3048000"/>
            <a:ext cx="6434138" cy="609600"/>
          </a:xfrm>
          <a:prstGeom prst="rect">
            <a:avLst/>
          </a:prstGeom>
        </p:spPr>
        <p:txBody>
          <a:bodyPr lIns="182880" rIns="182880" anchor="b"/>
          <a:lstStyle>
            <a:lvl1pPr marL="0" indent="0" algn="ctr">
              <a:buFont typeface="Wingdings" pitchFamily="2" charset="2"/>
              <a:buNone/>
              <a:defRPr sz="4000" baseline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 dirty="0" smtClean="0"/>
              <a:t>Section Header</a:t>
            </a:r>
          </a:p>
        </p:txBody>
      </p:sp>
      <p:pic>
        <p:nvPicPr>
          <p:cNvPr id="9" name="Picture 2" descr="C:\Users\vchu\Desktop\Powerpoint Designs\lao-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32" y="6248400"/>
            <a:ext cx="965668" cy="34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3840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3400" y="2362200"/>
            <a:ext cx="4038600" cy="3886200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 sz="3000" b="1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600" b="0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 marL="1143000" indent="-457200">
              <a:buFont typeface="Times New Roman" panose="02020603050405020304" pitchFamily="18" charset="0"/>
              <a:buChar char="—"/>
              <a:defRPr sz="2200" b="0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 sz="1800">
                <a:solidFill>
                  <a:schemeClr val="bg1"/>
                </a:solidFill>
                <a:effectLst>
                  <a:outerShdw dist="38100" dir="5400000" algn="ctr" rotWithShape="0">
                    <a:schemeClr val="tx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724400" y="2362200"/>
            <a:ext cx="4038600" cy="3886200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 lang="en-US" sz="3000" b="1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lang="en-US" sz="2600" b="0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 marL="1143000" indent="-457200">
              <a:buFont typeface="Times New Roman" panose="02020603050405020304" pitchFamily="18" charset="0"/>
              <a:buChar char="—"/>
              <a:defRPr lang="en-US" sz="2200" b="0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 lang="en-US" sz="1800" dirty="0" smtClean="0">
                <a:solidFill>
                  <a:schemeClr val="bg1"/>
                </a:solidFill>
                <a:effectLst>
                  <a:outerShdw dist="38100" dir="5400000" algn="ctr" rotWithShape="0">
                    <a:schemeClr val="tx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457200" y="241243"/>
            <a:ext cx="8229600" cy="901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>
            <p:ph type="subTitle" idx="14" hasCustomPrompt="1"/>
          </p:nvPr>
        </p:nvSpPr>
        <p:spPr>
          <a:xfrm>
            <a:off x="228600" y="1824484"/>
            <a:ext cx="8915400" cy="461516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 algn="l">
              <a:buNone/>
              <a:defRPr lang="en-US" sz="2000" b="0" i="1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254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3400" y="2362200"/>
            <a:ext cx="4038600" cy="388620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3000" b="1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Ø"/>
              <a:defRPr sz="2600" b="0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defRPr sz="2200" b="0" cap="none" spc="0" baseline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 sz="1800" b="0" cap="none" spc="0" baseline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defRPr sz="1600" b="0" cap="none" spc="0" baseline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Insert Comparison</a:t>
            </a:r>
          </a:p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1"/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648200" y="2362200"/>
            <a:ext cx="4038600" cy="388620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lang="en-US" sz="3000" b="1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Ø"/>
              <a:defRPr lang="en-US" sz="2600" b="0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defRPr lang="en-US" sz="2200" b="0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 lang="en-US" sz="1800" b="0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defRPr lang="en-US" sz="1600" b="0" cap="none" spc="0" dirty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Insert Comparison</a:t>
            </a:r>
          </a:p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457200" y="241243"/>
            <a:ext cx="8229600" cy="901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>
            <p:ph type="subTitle" idx="14" hasCustomPrompt="1"/>
          </p:nvPr>
        </p:nvSpPr>
        <p:spPr>
          <a:xfrm>
            <a:off x="228600" y="1824484"/>
            <a:ext cx="8915400" cy="461516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 algn="l">
              <a:buNone/>
              <a:defRPr lang="en-US" sz="2000" b="0" i="1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3120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457200" y="241243"/>
            <a:ext cx="8229600" cy="901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50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Slide Number Placeholder 2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0925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vchu\Desktop\Powerpoint Designs\Divid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-69273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524000" y="3048000"/>
            <a:ext cx="6434138" cy="609600"/>
          </a:xfrm>
          <a:prstGeom prst="rect">
            <a:avLst/>
          </a:prstGeom>
        </p:spPr>
        <p:txBody>
          <a:bodyPr lIns="182880" rIns="182880" anchor="b"/>
          <a:lstStyle>
            <a:lvl1pPr marL="0" indent="0" algn="ctr">
              <a:buFont typeface="Wingdings" pitchFamily="2" charset="2"/>
              <a:buNone/>
              <a:defRPr sz="4000" baseline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 dirty="0" smtClean="0"/>
              <a:t>Divider Page</a:t>
            </a:r>
          </a:p>
        </p:txBody>
      </p:sp>
      <p:pic>
        <p:nvPicPr>
          <p:cNvPr id="10" name="Picture 2" descr="C:\Users\vchu\Desktop\Powerpoint Designs\lao-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32" y="6248400"/>
            <a:ext cx="965668" cy="34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2501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2" descr="C:\Users\vchu\Desktop\Powerpoint Designs\lao-logo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0"/>
            <a:ext cx="965668" cy="34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4954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3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4" r:id="rId8"/>
    <p:sldLayoutId id="2147483660" r:id="rId9"/>
    <p:sldLayoutId id="2147483682" r:id="rId10"/>
    <p:sldLayoutId id="2147483685" r:id="rId11"/>
    <p:sldLayoutId id="2147483681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Helvetic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b="1" kern="1200">
          <a:solidFill>
            <a:schemeClr val="bg1"/>
          </a:solidFill>
          <a:latin typeface="Helvetic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bg1"/>
          </a:solidFill>
          <a:latin typeface="Helvetic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Helvetic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Helvetic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Helvetic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 smtClean="0">
                <a:latin typeface="Myriad Pro" pitchFamily="34" charset="0"/>
              </a:rPr>
              <a:t>April 4, 2016</a:t>
            </a:r>
            <a:endParaRPr lang="en-US" dirty="0">
              <a:latin typeface="Myriad Pro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71973" y="1219200"/>
            <a:ext cx="6543427" cy="182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nion Pro" pitchFamily="18" charset="0"/>
              </a:rPr>
              <a:t>CCC Budget and Policy Update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nion Pro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733800" y="4648200"/>
            <a:ext cx="4953000" cy="685800"/>
          </a:xfrm>
        </p:spPr>
        <p:txBody>
          <a:bodyPr/>
          <a:lstStyle/>
          <a:p>
            <a:r>
              <a:rPr lang="en-US" dirty="0" smtClean="0">
                <a:latin typeface="Myriad Pro" pitchFamily="34" charset="0"/>
              </a:rPr>
              <a:t>California Community College (CCC) </a:t>
            </a:r>
            <a:br>
              <a:rPr lang="en-US" dirty="0" smtClean="0">
                <a:latin typeface="Myriad Pro" pitchFamily="34" charset="0"/>
              </a:rPr>
            </a:br>
            <a:r>
              <a:rPr lang="en-US" dirty="0" smtClean="0">
                <a:latin typeface="Myriad Pro" pitchFamily="34" charset="0"/>
              </a:rPr>
              <a:t>Financial Aid Directors</a:t>
            </a:r>
            <a:endParaRPr lang="en-US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95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133600"/>
            <a:ext cx="8153400" cy="38862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600" dirty="0" smtClean="0">
                <a:latin typeface="Myriad Pro" pitchFamily="34" charset="0"/>
              </a:rPr>
              <a:t>Consolidate Planning Processes</a:t>
            </a:r>
          </a:p>
          <a:p>
            <a:pPr>
              <a:spcBef>
                <a:spcPts val="1200"/>
              </a:spcBef>
            </a:pPr>
            <a:r>
              <a:rPr lang="en-US" sz="2600" dirty="0" smtClean="0">
                <a:latin typeface="Myriad Pro" pitchFamily="34" charset="0"/>
              </a:rPr>
              <a:t>Replace Governor’s Proposal With Better-Structured Program Linked to Cost Drivers</a:t>
            </a:r>
          </a:p>
          <a:p>
            <a:pPr>
              <a:spcBef>
                <a:spcPts val="1200"/>
              </a:spcBef>
            </a:pPr>
            <a:r>
              <a:rPr lang="en-US" sz="2600" dirty="0" smtClean="0">
                <a:latin typeface="Myriad Pro" pitchFamily="34" charset="0"/>
              </a:rPr>
              <a:t>Reject Continuation of CTE Pathways Program</a:t>
            </a:r>
          </a:p>
          <a:p>
            <a:pPr>
              <a:spcBef>
                <a:spcPts val="1200"/>
              </a:spcBef>
            </a:pPr>
            <a:r>
              <a:rPr lang="en-US" sz="2600" dirty="0" smtClean="0">
                <a:latin typeface="Myriad Pro" pitchFamily="34" charset="0"/>
              </a:rPr>
              <a:t>Remove Legal Barriers to Hiring CTE Instructors</a:t>
            </a:r>
          </a:p>
          <a:p>
            <a:pPr>
              <a:spcBef>
                <a:spcPts val="1200"/>
              </a:spcBef>
            </a:pPr>
            <a:r>
              <a:rPr lang="en-US" sz="2600" dirty="0" smtClean="0">
                <a:latin typeface="Myriad Pro" pitchFamily="34" charset="0"/>
              </a:rPr>
              <a:t>Consider Increasing Cal Grant C Award Amount</a:t>
            </a:r>
          </a:p>
          <a:p>
            <a:pPr>
              <a:spcBef>
                <a:spcPts val="1200"/>
              </a:spcBef>
            </a:pPr>
            <a:r>
              <a:rPr lang="en-US" sz="2600" dirty="0" smtClean="0">
                <a:latin typeface="Myriad Pro" pitchFamily="34" charset="0"/>
              </a:rPr>
              <a:t>Adopt Apprenticeship Rate Increase</a:t>
            </a:r>
            <a:endParaRPr lang="en-US" sz="2600" dirty="0">
              <a:latin typeface="Myriad Pro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41243"/>
            <a:ext cx="8915400" cy="901757"/>
          </a:xfrm>
        </p:spPr>
        <p:txBody>
          <a:bodyPr/>
          <a:lstStyle/>
          <a:p>
            <a:r>
              <a:rPr lang="en-US" dirty="0" smtClean="0">
                <a:latin typeface="Minion Pro" pitchFamily="18" charset="0"/>
              </a:rPr>
              <a:t>LAO Recommendations:</a:t>
            </a:r>
            <a:br>
              <a:rPr lang="en-US" dirty="0" smtClean="0">
                <a:latin typeface="Minion Pro" pitchFamily="18" charset="0"/>
              </a:rPr>
            </a:br>
            <a:r>
              <a:rPr lang="en-US" dirty="0" smtClean="0">
                <a:latin typeface="Minion Pro" pitchFamily="18" charset="0"/>
              </a:rPr>
              <a:t>Workforce Education</a:t>
            </a:r>
            <a:endParaRPr lang="en-US" dirty="0">
              <a:latin typeface="Mini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36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185862" y="3048000"/>
            <a:ext cx="6434138" cy="609600"/>
          </a:xfrm>
        </p:spPr>
        <p:txBody>
          <a:bodyPr/>
          <a:lstStyle/>
          <a:p>
            <a:r>
              <a:rPr lang="en-US" dirty="0" smtClean="0">
                <a:latin typeface="Minion Pro" pitchFamily="18" charset="0"/>
              </a:rPr>
              <a:t>Other Proposals</a:t>
            </a:r>
            <a:endParaRPr lang="en-US" dirty="0">
              <a:latin typeface="Mini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41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90600" y="2057400"/>
            <a:ext cx="7696200" cy="3886200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Myriad Pro" pitchFamily="34" charset="0"/>
              </a:rPr>
              <a:t>Background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>
                <a:latin typeface="Myriad Pro" pitchFamily="34" charset="0"/>
              </a:rPr>
              <a:t>Systemwide, CCC falling </a:t>
            </a:r>
            <a:r>
              <a:rPr lang="en-US" sz="2400" dirty="0">
                <a:latin typeface="Myriad Pro" pitchFamily="34" charset="0"/>
              </a:rPr>
              <a:t>s</a:t>
            </a:r>
            <a:r>
              <a:rPr lang="en-US" sz="2400" dirty="0" smtClean="0">
                <a:latin typeface="Myriad Pro" pitchFamily="34" charset="0"/>
              </a:rPr>
              <a:t>hort of meeting 2015-16 enrollment </a:t>
            </a:r>
            <a:r>
              <a:rPr lang="en-US" sz="2400" dirty="0">
                <a:latin typeface="Myriad Pro" pitchFamily="34" charset="0"/>
              </a:rPr>
              <a:t>t</a:t>
            </a:r>
            <a:r>
              <a:rPr lang="en-US" sz="2400" dirty="0" smtClean="0">
                <a:latin typeface="Myriad Pro" pitchFamily="34" charset="0"/>
              </a:rPr>
              <a:t>arget (3 percent).</a:t>
            </a:r>
          </a:p>
          <a:p>
            <a:pPr>
              <a:spcBef>
                <a:spcPts val="1800"/>
              </a:spcBef>
            </a:pPr>
            <a:r>
              <a:rPr lang="en-US" sz="2600" dirty="0" smtClean="0">
                <a:latin typeface="Myriad Pro" pitchFamily="34" charset="0"/>
              </a:rPr>
              <a:t>Governor’s Proposal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>
                <a:latin typeface="Myriad Pro" pitchFamily="34" charset="0"/>
              </a:rPr>
              <a:t>2 percent </a:t>
            </a:r>
            <a:r>
              <a:rPr lang="en-US" sz="2400" dirty="0">
                <a:latin typeface="Myriad Pro" pitchFamily="34" charset="0"/>
              </a:rPr>
              <a:t>e</a:t>
            </a:r>
            <a:r>
              <a:rPr lang="en-US" sz="2400" dirty="0" smtClean="0">
                <a:latin typeface="Myriad Pro" pitchFamily="34" charset="0"/>
              </a:rPr>
              <a:t>nrollment </a:t>
            </a:r>
            <a:r>
              <a:rPr lang="en-US" sz="2400" dirty="0">
                <a:latin typeface="Myriad Pro" pitchFamily="34" charset="0"/>
              </a:rPr>
              <a:t>g</a:t>
            </a:r>
            <a:r>
              <a:rPr lang="en-US" sz="2400" dirty="0" smtClean="0">
                <a:latin typeface="Myriad Pro" pitchFamily="34" charset="0"/>
              </a:rPr>
              <a:t>rowth for 2016-17.</a:t>
            </a:r>
          </a:p>
          <a:p>
            <a:pPr>
              <a:spcBef>
                <a:spcPts val="1800"/>
              </a:spcBef>
            </a:pPr>
            <a:r>
              <a:rPr lang="en-US" sz="2600" dirty="0" smtClean="0">
                <a:latin typeface="Myriad Pro" pitchFamily="34" charset="0"/>
              </a:rPr>
              <a:t>Recommendation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>
                <a:latin typeface="Myriad Pro" pitchFamily="34" charset="0"/>
              </a:rPr>
              <a:t>Use updated information in May to make </a:t>
            </a:r>
            <a:r>
              <a:rPr lang="en-US" sz="2400" dirty="0">
                <a:latin typeface="Myriad Pro" pitchFamily="34" charset="0"/>
              </a:rPr>
              <a:t>f</a:t>
            </a:r>
            <a:r>
              <a:rPr lang="en-US" sz="2400" dirty="0" smtClean="0">
                <a:latin typeface="Myriad Pro" pitchFamily="34" charset="0"/>
              </a:rPr>
              <a:t>inal </a:t>
            </a:r>
            <a:r>
              <a:rPr lang="en-US" sz="2400" dirty="0">
                <a:latin typeface="Myriad Pro" pitchFamily="34" charset="0"/>
              </a:rPr>
              <a:t>e</a:t>
            </a:r>
            <a:r>
              <a:rPr lang="en-US" sz="2400" dirty="0" smtClean="0">
                <a:latin typeface="Myriad Pro" pitchFamily="34" charset="0"/>
              </a:rPr>
              <a:t>nrollment decisions.</a:t>
            </a:r>
            <a:endParaRPr lang="en-US" sz="2400" dirty="0">
              <a:latin typeface="Myriad Pro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Minion Pro" pitchFamily="18" charset="0"/>
              </a:rPr>
              <a:t>Enrollment Growth</a:t>
            </a:r>
            <a:endParaRPr lang="en-US" dirty="0">
              <a:latin typeface="Mini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84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438400"/>
            <a:ext cx="8153400" cy="3886200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Myriad Pro" pitchFamily="34" charset="0"/>
              </a:rPr>
              <a:t>Augments Basic Skills Initiative by $30 Million</a:t>
            </a:r>
          </a:p>
          <a:p>
            <a:pPr lvl="1"/>
            <a:r>
              <a:rPr lang="en-US" sz="2400" dirty="0" smtClean="0">
                <a:latin typeface="Myriad Pro" pitchFamily="34" charset="0"/>
              </a:rPr>
              <a:t>Brings annual funding to $50 million.</a:t>
            </a:r>
          </a:p>
          <a:p>
            <a:pPr>
              <a:spcBef>
                <a:spcPts val="1800"/>
              </a:spcBef>
            </a:pPr>
            <a:r>
              <a:rPr lang="en-US" sz="2600" dirty="0" smtClean="0">
                <a:latin typeface="Myriad Pro" pitchFamily="34" charset="0"/>
              </a:rPr>
              <a:t>Expands Purpose of Initiative</a:t>
            </a:r>
          </a:p>
          <a:p>
            <a:pPr lvl="1"/>
            <a:r>
              <a:rPr lang="en-US" sz="2400" dirty="0" smtClean="0">
                <a:latin typeface="Myriad Pro" pitchFamily="34" charset="0"/>
              </a:rPr>
              <a:t>Adds four activities to allowable uses of funding, including boosting use of open educational resources.</a:t>
            </a:r>
          </a:p>
          <a:p>
            <a:pPr>
              <a:spcBef>
                <a:spcPts val="1800"/>
              </a:spcBef>
            </a:pPr>
            <a:r>
              <a:rPr lang="en-US" sz="2600" dirty="0" smtClean="0">
                <a:latin typeface="Myriad Pro" pitchFamily="34" charset="0"/>
              </a:rPr>
              <a:t>Introduces Performance Funding Into Program</a:t>
            </a:r>
            <a:endParaRPr lang="en-US" sz="2600" dirty="0">
              <a:latin typeface="Myriad Pro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Minion Pro" pitchFamily="18" charset="0"/>
              </a:rPr>
              <a:t>Governor’s Budget: Basic Skills</a:t>
            </a:r>
            <a:endParaRPr lang="en-US" dirty="0">
              <a:latin typeface="Mini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77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901757"/>
          </a:xfrm>
        </p:spPr>
        <p:txBody>
          <a:bodyPr/>
          <a:lstStyle/>
          <a:p>
            <a:r>
              <a:rPr lang="en-US" dirty="0" smtClean="0">
                <a:latin typeface="Minion Pro" pitchFamily="18" charset="0"/>
              </a:rPr>
              <a:t>LAO Assessment: Basic Skills</a:t>
            </a:r>
            <a:endParaRPr lang="en-US" dirty="0">
              <a:latin typeface="Minion Pro" pitchFamily="18" charset="0"/>
            </a:endParaRPr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1219200" y="1965434"/>
            <a:ext cx="7543800" cy="914400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>
                <a:latin typeface="Myriad Pro" pitchFamily="34" charset="0"/>
              </a:rPr>
              <a:t>Basic Skills Initiative </a:t>
            </a:r>
            <a:r>
              <a:rPr lang="en-US" sz="2400" b="1" dirty="0" smtClean="0">
                <a:latin typeface="Myriad Pro" pitchFamily="34" charset="0"/>
              </a:rPr>
              <a:t>Has Had Limited Impact </a:t>
            </a:r>
            <a:r>
              <a:rPr lang="en-US" sz="2400" b="1" dirty="0">
                <a:latin typeface="Myriad Pro" pitchFamily="34" charset="0"/>
              </a:rPr>
              <a:t>on </a:t>
            </a:r>
            <a:r>
              <a:rPr lang="en-US" sz="2400" b="1" dirty="0" smtClean="0">
                <a:latin typeface="Myriad Pro" pitchFamily="34" charset="0"/>
              </a:rPr>
              <a:t/>
            </a:r>
            <a:br>
              <a:rPr lang="en-US" sz="2400" b="1" dirty="0" smtClean="0">
                <a:latin typeface="Myriad Pro" pitchFamily="34" charset="0"/>
              </a:rPr>
            </a:br>
            <a:r>
              <a:rPr lang="en-US" sz="2400" b="1" dirty="0" err="1" smtClean="0">
                <a:latin typeface="Myriad Pro" pitchFamily="34" charset="0"/>
              </a:rPr>
              <a:t>Systemwide</a:t>
            </a:r>
            <a:r>
              <a:rPr lang="en-US" sz="2400" b="1" dirty="0" smtClean="0">
                <a:latin typeface="Myriad Pro" pitchFamily="34" charset="0"/>
              </a:rPr>
              <a:t> Outcomes</a:t>
            </a:r>
            <a:endParaRPr lang="en-US" sz="2400" b="1" dirty="0">
              <a:latin typeface="Myriad Pro" pitchFamily="34" charset="0"/>
            </a:endParaRPr>
          </a:p>
        </p:txBody>
      </p:sp>
      <p:pic>
        <p:nvPicPr>
          <p:cNvPr id="1026" name="Picture 2" descr="O:\Workload\2016\160191\Lackluster Results for Basic Skills Student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839828"/>
            <a:ext cx="5410201" cy="340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028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Minion Pro" pitchFamily="18" charset="0"/>
              </a:rPr>
              <a:t>LAO Assessment: Basic Skills</a:t>
            </a:r>
            <a:endParaRPr lang="en-US" dirty="0">
              <a:latin typeface="Minion Pro" pitchFamily="18" charset="0"/>
            </a:endParaRP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3"/>
          </p:nvPr>
        </p:nvSpPr>
        <p:spPr>
          <a:xfrm>
            <a:off x="685800" y="2362200"/>
            <a:ext cx="7848600" cy="3810000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2600" b="1" dirty="0" smtClean="0">
                <a:latin typeface="Myriad Pro" pitchFamily="34" charset="0"/>
              </a:rPr>
              <a:t>Two </a:t>
            </a:r>
            <a:r>
              <a:rPr lang="en-US" sz="2600" b="1" dirty="0">
                <a:latin typeface="Myriad Pro" pitchFamily="34" charset="0"/>
              </a:rPr>
              <a:t>New Basic Skills Grant Programs Created in 2015-16 M</a:t>
            </a:r>
            <a:r>
              <a:rPr lang="en-US" sz="2600" b="1" dirty="0" smtClean="0">
                <a:latin typeface="Myriad Pro" pitchFamily="34" charset="0"/>
              </a:rPr>
              <a:t>ay </a:t>
            </a:r>
            <a:r>
              <a:rPr lang="en-US" sz="2600" b="1" dirty="0">
                <a:latin typeface="Myriad Pro" pitchFamily="34" charset="0"/>
              </a:rPr>
              <a:t>Improve Success</a:t>
            </a:r>
          </a:p>
          <a:p>
            <a:pPr marL="742950" lvl="1" indent="-285750" algn="l">
              <a:spcBef>
                <a:spcPts val="1176"/>
              </a:spcBef>
              <a:buChar char="•"/>
            </a:pPr>
            <a:r>
              <a:rPr lang="en-US" sz="2400" dirty="0">
                <a:solidFill>
                  <a:schemeClr val="tx1"/>
                </a:solidFill>
                <a:latin typeface="Myriad Pro" pitchFamily="34" charset="0"/>
              </a:rPr>
              <a:t>Community Colleges Basic Skills and Student Outcomes Transformation Program ($60 million).</a:t>
            </a:r>
          </a:p>
          <a:p>
            <a:pPr marL="742950" lvl="1" indent="-285750" algn="l">
              <a:spcBef>
                <a:spcPts val="1176"/>
              </a:spcBef>
              <a:buChar char="•"/>
            </a:pPr>
            <a:r>
              <a:rPr lang="en-US" sz="2400" dirty="0">
                <a:solidFill>
                  <a:schemeClr val="tx1"/>
                </a:solidFill>
                <a:latin typeface="Myriad Pro" pitchFamily="34" charset="0"/>
              </a:rPr>
              <a:t>Basic Skills Partnership Pilot Program ($10 million).</a:t>
            </a:r>
          </a:p>
        </p:txBody>
      </p:sp>
    </p:spTree>
    <p:extLst>
      <p:ext uri="{BB962C8B-B14F-4D97-AF65-F5344CB8AC3E}">
        <p14:creationId xmlns:p14="http://schemas.microsoft.com/office/powerpoint/2010/main" val="271605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62000" y="2209800"/>
            <a:ext cx="7924800" cy="3886200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Myriad Pro" pitchFamily="34" charset="0"/>
              </a:rPr>
              <a:t>Recommend Rejecting Governor’s Proposal </a:t>
            </a:r>
            <a:br>
              <a:rPr lang="en-US" sz="2600" dirty="0" smtClean="0">
                <a:latin typeface="Myriad Pro" pitchFamily="34" charset="0"/>
              </a:rPr>
            </a:br>
            <a:r>
              <a:rPr lang="en-US" sz="2600" dirty="0" smtClean="0">
                <a:latin typeface="Myriad Pro" pitchFamily="34" charset="0"/>
              </a:rPr>
              <a:t>to Augment Basic Skills Initiative</a:t>
            </a:r>
          </a:p>
          <a:p>
            <a:pPr lvl="1">
              <a:spcBef>
                <a:spcPts val="1176"/>
              </a:spcBef>
            </a:pPr>
            <a:r>
              <a:rPr lang="en-US" sz="2400" dirty="0" smtClean="0">
                <a:latin typeface="Myriad Pro" pitchFamily="34" charset="0"/>
              </a:rPr>
              <a:t>Consider instead boosting transformation program.</a:t>
            </a:r>
          </a:p>
          <a:p>
            <a:pPr lvl="1">
              <a:spcBef>
                <a:spcPts val="1176"/>
              </a:spcBef>
            </a:pPr>
            <a:r>
              <a:rPr lang="en-US" sz="2400" dirty="0" smtClean="0">
                <a:latin typeface="Myriad Pro" pitchFamily="34" charset="0"/>
              </a:rPr>
              <a:t>Consider increasing ongoing funding in future based on results of transformation and partnership pilots.</a:t>
            </a:r>
          </a:p>
          <a:p>
            <a:pPr>
              <a:spcBef>
                <a:spcPts val="1800"/>
              </a:spcBef>
            </a:pPr>
            <a:r>
              <a:rPr lang="en-US" sz="2600" dirty="0" smtClean="0">
                <a:latin typeface="Myriad Pro" pitchFamily="34" charset="0"/>
              </a:rPr>
              <a:t>Recommend Modifying Basic Skills Initiative Requirements and Transitioning to Performance Funding</a:t>
            </a:r>
            <a:endParaRPr lang="en-US" sz="2600" dirty="0">
              <a:latin typeface="Myriad Pro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Minion Pro" pitchFamily="18" charset="0"/>
              </a:rPr>
              <a:t>LAO Recommendations: Basic Skills</a:t>
            </a:r>
            <a:endParaRPr lang="en-US" dirty="0">
              <a:latin typeface="Mini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08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2514600"/>
            <a:ext cx="7543800" cy="3048000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Myriad Pro" pitchFamily="34" charset="0"/>
              </a:rPr>
              <a:t>$10 Million Augmentation for Institutional Effectiveness Partnership Initiative</a:t>
            </a:r>
          </a:p>
          <a:p>
            <a:pPr lvl="1"/>
            <a:r>
              <a:rPr lang="en-US" sz="2400" dirty="0" smtClean="0">
                <a:latin typeface="Myriad Pro" pitchFamily="34" charset="0"/>
              </a:rPr>
              <a:t>Proposal worth considering, but recommend caution regarding speed of growth.</a:t>
            </a:r>
          </a:p>
          <a:p>
            <a:pPr>
              <a:spcBef>
                <a:spcPts val="1800"/>
              </a:spcBef>
            </a:pPr>
            <a:r>
              <a:rPr lang="en-US" sz="2600" dirty="0" smtClean="0">
                <a:latin typeface="Myriad Pro" pitchFamily="34" charset="0"/>
              </a:rPr>
              <a:t>$3 Million to Improve Systemwide Data Security</a:t>
            </a:r>
          </a:p>
          <a:p>
            <a:pPr lvl="1"/>
            <a:r>
              <a:rPr lang="en-US" sz="2400" dirty="0" smtClean="0">
                <a:latin typeface="Myriad Pro" pitchFamily="34" charset="0"/>
              </a:rPr>
              <a:t>Recommend adopting proposal.</a:t>
            </a:r>
            <a:endParaRPr lang="en-US" sz="2400" dirty="0">
              <a:latin typeface="Myriad Pro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Minion Pro" pitchFamily="18" charset="0"/>
              </a:rPr>
              <a:t>Other Ongoing CCC Proposals</a:t>
            </a:r>
            <a:endParaRPr lang="en-US" dirty="0">
              <a:latin typeface="Mini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64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2133600"/>
            <a:ext cx="8153400" cy="3886200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Myriad Pro" pitchFamily="34" charset="0"/>
              </a:rPr>
              <a:t>$290 Million for Deferred Maintenance and Instructional Support</a:t>
            </a:r>
          </a:p>
          <a:p>
            <a:pPr lvl="1"/>
            <a:r>
              <a:rPr lang="en-US" sz="2400" dirty="0" smtClean="0">
                <a:latin typeface="Myriad Pro" pitchFamily="34" charset="0"/>
              </a:rPr>
              <a:t>Recommend funding maintenance backlog but requiring accompanying plan to retire backlog.</a:t>
            </a:r>
          </a:p>
          <a:p>
            <a:pPr>
              <a:spcBef>
                <a:spcPts val="1800"/>
              </a:spcBef>
            </a:pPr>
            <a:r>
              <a:rPr lang="en-US" sz="2600" dirty="0" smtClean="0">
                <a:latin typeface="Myriad Pro" pitchFamily="34" charset="0"/>
              </a:rPr>
              <a:t>$25 Million for Innovation Awards</a:t>
            </a:r>
          </a:p>
          <a:p>
            <a:pPr lvl="1"/>
            <a:r>
              <a:rPr lang="en-US" sz="2400" dirty="0" smtClean="0">
                <a:latin typeface="Myriad Pro" pitchFamily="34" charset="0"/>
              </a:rPr>
              <a:t>Recommend rejecting proposal.</a:t>
            </a:r>
          </a:p>
          <a:p>
            <a:pPr>
              <a:spcBef>
                <a:spcPts val="1800"/>
              </a:spcBef>
            </a:pPr>
            <a:r>
              <a:rPr lang="en-US" sz="2600" dirty="0" smtClean="0">
                <a:latin typeface="Myriad Pro" pitchFamily="34" charset="0"/>
              </a:rPr>
              <a:t>$5 Million for Zero-Textbook-Cost Degrees</a:t>
            </a:r>
          </a:p>
          <a:p>
            <a:pPr lvl="1"/>
            <a:r>
              <a:rPr lang="en-US" sz="2400" dirty="0" smtClean="0">
                <a:latin typeface="Myriad Pro" pitchFamily="34" charset="0"/>
              </a:rPr>
              <a:t>Recommend modifying proposal for broader impact.</a:t>
            </a:r>
            <a:endParaRPr lang="en-US" sz="2400" dirty="0">
              <a:latin typeface="Myriad Pro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Minion Pro" pitchFamily="18" charset="0"/>
              </a:rPr>
              <a:t>One-Time CCC Funding Proposals</a:t>
            </a:r>
            <a:endParaRPr lang="en-US" dirty="0">
              <a:latin typeface="Mini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77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133600"/>
            <a:ext cx="8458200" cy="38862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atin typeface="Myriad Pro" pitchFamily="34" charset="0"/>
              </a:rPr>
              <a:t>Governor’s Budget</a:t>
            </a:r>
          </a:p>
          <a:p>
            <a:pPr lvl="1"/>
            <a:r>
              <a:rPr lang="en-US" dirty="0" smtClean="0">
                <a:latin typeface="Myriad Pro" pitchFamily="34" charset="0"/>
              </a:rPr>
              <a:t>Provides $2.3 billion for California Student Aid </a:t>
            </a:r>
            <a:br>
              <a:rPr lang="en-US" dirty="0" smtClean="0">
                <a:latin typeface="Myriad Pro" pitchFamily="34" charset="0"/>
              </a:rPr>
            </a:br>
            <a:r>
              <a:rPr lang="en-US" dirty="0" smtClean="0">
                <a:latin typeface="Myriad Pro" pitchFamily="34" charset="0"/>
              </a:rPr>
              <a:t>Commission (CSAC).</a:t>
            </a:r>
          </a:p>
          <a:p>
            <a:pPr lvl="1"/>
            <a:r>
              <a:rPr lang="en-US" dirty="0" smtClean="0">
                <a:latin typeface="Myriad Pro" pitchFamily="34" charset="0"/>
              </a:rPr>
              <a:t>Assumes $50 million in Cal Grant savings in 2015-16.</a:t>
            </a:r>
          </a:p>
          <a:p>
            <a:pPr>
              <a:spcBef>
                <a:spcPts val="1200"/>
              </a:spcBef>
            </a:pPr>
            <a:r>
              <a:rPr lang="en-US" sz="2800" dirty="0" smtClean="0">
                <a:latin typeface="Myriad Pro" pitchFamily="34" charset="0"/>
              </a:rPr>
              <a:t>Assessment</a:t>
            </a:r>
          </a:p>
          <a:p>
            <a:pPr lvl="1"/>
            <a:r>
              <a:rPr lang="en-US" dirty="0" smtClean="0">
                <a:latin typeface="Myriad Pro" pitchFamily="34" charset="0"/>
              </a:rPr>
              <a:t>Data suggests </a:t>
            </a:r>
            <a:r>
              <a:rPr lang="en-US" dirty="0">
                <a:latin typeface="Myriad Pro" pitchFamily="34" charset="0"/>
              </a:rPr>
              <a:t>m</a:t>
            </a:r>
            <a:r>
              <a:rPr lang="en-US" dirty="0" smtClean="0">
                <a:latin typeface="Myriad Pro" pitchFamily="34" charset="0"/>
              </a:rPr>
              <a:t>ore </a:t>
            </a:r>
            <a:r>
              <a:rPr lang="en-US" dirty="0">
                <a:latin typeface="Myriad Pro" pitchFamily="34" charset="0"/>
              </a:rPr>
              <a:t>s</a:t>
            </a:r>
            <a:r>
              <a:rPr lang="en-US" dirty="0" smtClean="0">
                <a:latin typeface="Myriad Pro" pitchFamily="34" charset="0"/>
              </a:rPr>
              <a:t>avings </a:t>
            </a:r>
            <a:r>
              <a:rPr lang="en-US" dirty="0">
                <a:latin typeface="Myriad Pro" pitchFamily="34" charset="0"/>
              </a:rPr>
              <a:t>f</a:t>
            </a:r>
            <a:r>
              <a:rPr lang="en-US" dirty="0" smtClean="0">
                <a:latin typeface="Myriad Pro" pitchFamily="34" charset="0"/>
              </a:rPr>
              <a:t>rom Middle Class Scholarship Program (several tens of millions of dollars).</a:t>
            </a:r>
          </a:p>
          <a:p>
            <a:pPr>
              <a:spcBef>
                <a:spcPts val="1200"/>
              </a:spcBef>
            </a:pPr>
            <a:r>
              <a:rPr lang="en-US" sz="2800" dirty="0" smtClean="0">
                <a:latin typeface="Myriad Pro" pitchFamily="34" charset="0"/>
              </a:rPr>
              <a:t>Recommendation</a:t>
            </a:r>
          </a:p>
          <a:p>
            <a:pPr lvl="1"/>
            <a:r>
              <a:rPr lang="en-US" dirty="0" smtClean="0">
                <a:latin typeface="Myriad Pro" pitchFamily="34" charset="0"/>
              </a:rPr>
              <a:t> Require updated </a:t>
            </a:r>
            <a:r>
              <a:rPr lang="en-US" dirty="0">
                <a:latin typeface="Myriad Pro" pitchFamily="34" charset="0"/>
              </a:rPr>
              <a:t>e</a:t>
            </a:r>
            <a:r>
              <a:rPr lang="en-US" dirty="0" smtClean="0">
                <a:latin typeface="Myriad Pro" pitchFamily="34" charset="0"/>
              </a:rPr>
              <a:t>stimates at May Revision.</a:t>
            </a:r>
            <a:endParaRPr lang="en-US" dirty="0">
              <a:latin typeface="Myriad Pro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Minion Pro" pitchFamily="18" charset="0"/>
              </a:rPr>
              <a:t>State Financial Aid Budget</a:t>
            </a:r>
            <a:endParaRPr lang="en-US" dirty="0">
              <a:latin typeface="Mini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26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Minion Pro" pitchFamily="18" charset="0"/>
              </a:rPr>
              <a:t>2016-17 Budget Proposals</a:t>
            </a:r>
            <a:endParaRPr lang="en-US" dirty="0">
              <a:latin typeface="Mini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51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048000"/>
            <a:ext cx="6434138" cy="609600"/>
          </a:xfrm>
        </p:spPr>
        <p:txBody>
          <a:bodyPr/>
          <a:lstStyle/>
          <a:p>
            <a:r>
              <a:rPr lang="en-US" dirty="0" smtClean="0">
                <a:latin typeface="Minion Pro" pitchFamily="18" charset="0"/>
              </a:rPr>
              <a:t>Legislative Proposals</a:t>
            </a:r>
            <a:endParaRPr lang="en-US" dirty="0">
              <a:latin typeface="Mini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33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8534400" cy="43434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1700" dirty="0" smtClean="0">
                <a:latin typeface="Myriad Pro" pitchFamily="34" charset="0"/>
              </a:rPr>
              <a:t>AB 1449 (Lopez) </a:t>
            </a:r>
          </a:p>
          <a:p>
            <a:pPr lvl="1">
              <a:spcBef>
                <a:spcPts val="600"/>
              </a:spcBef>
            </a:pPr>
            <a:r>
              <a:rPr lang="en-US" sz="1700" dirty="0" smtClean="0">
                <a:latin typeface="Myriad Pro" pitchFamily="34" charset="0"/>
              </a:rPr>
              <a:t>Makes students without high school credential eligible for transfer entitlement.</a:t>
            </a:r>
          </a:p>
          <a:p>
            <a:pPr>
              <a:spcBef>
                <a:spcPts val="1200"/>
              </a:spcBef>
            </a:pPr>
            <a:r>
              <a:rPr lang="en-US" sz="1700" dirty="0" smtClean="0">
                <a:latin typeface="Myriad Pro" pitchFamily="34" charset="0"/>
              </a:rPr>
              <a:t>AB 1583 (Santiago)</a:t>
            </a:r>
          </a:p>
          <a:p>
            <a:pPr lvl="1">
              <a:spcBef>
                <a:spcPts val="600"/>
              </a:spcBef>
            </a:pPr>
            <a:r>
              <a:rPr lang="en-US" sz="1700" dirty="0" smtClean="0">
                <a:latin typeface="Myriad Pro" pitchFamily="34" charset="0"/>
              </a:rPr>
              <a:t>Expands eligibility for CCC fee waivers and creates new CCC aid program.</a:t>
            </a:r>
          </a:p>
          <a:p>
            <a:pPr>
              <a:spcBef>
                <a:spcPts val="1200"/>
              </a:spcBef>
            </a:pPr>
            <a:r>
              <a:rPr lang="en-US" sz="1700" dirty="0" smtClean="0">
                <a:latin typeface="Myriad Pro" pitchFamily="34" charset="0"/>
              </a:rPr>
              <a:t>AB 1721 (Medina) </a:t>
            </a:r>
          </a:p>
          <a:p>
            <a:pPr lvl="1">
              <a:spcBef>
                <a:spcPts val="600"/>
              </a:spcBef>
            </a:pPr>
            <a:r>
              <a:rPr lang="en-US" sz="1700" dirty="0" smtClean="0">
                <a:latin typeface="Myriad Pro" pitchFamily="34" charset="0"/>
              </a:rPr>
              <a:t>Increases Cal Grant B access award to $3,000, transfer entitlement age to 31, transfer entitlement window to three years, and competitive awards to 30,000.</a:t>
            </a:r>
          </a:p>
          <a:p>
            <a:pPr>
              <a:spcBef>
                <a:spcPts val="1200"/>
              </a:spcBef>
            </a:pPr>
            <a:r>
              <a:rPr lang="en-US" sz="1700" dirty="0" smtClean="0">
                <a:latin typeface="Myriad Pro" pitchFamily="34" charset="0"/>
              </a:rPr>
              <a:t>AB 1892 (Medina)</a:t>
            </a:r>
          </a:p>
          <a:p>
            <a:pPr lvl="1">
              <a:spcBef>
                <a:spcPts val="600"/>
              </a:spcBef>
            </a:pPr>
            <a:r>
              <a:rPr lang="en-US" sz="1700" dirty="0" smtClean="0">
                <a:latin typeface="Myriad Pro" pitchFamily="34" charset="0"/>
              </a:rPr>
              <a:t>Raises maximum Cal Grant C award for students at all segments to $3,000.</a:t>
            </a:r>
          </a:p>
          <a:p>
            <a:pPr>
              <a:spcBef>
                <a:spcPts val="1200"/>
              </a:spcBef>
            </a:pPr>
            <a:r>
              <a:rPr lang="en-US" sz="1700" dirty="0">
                <a:latin typeface="Myriad Pro" pitchFamily="34" charset="0"/>
              </a:rPr>
              <a:t>SB 1314 (Block)</a:t>
            </a:r>
          </a:p>
          <a:p>
            <a:pPr lvl="1">
              <a:spcBef>
                <a:spcPts val="600"/>
              </a:spcBef>
            </a:pPr>
            <a:r>
              <a:rPr lang="en-US" sz="1700" dirty="0">
                <a:latin typeface="Myriad Pro" pitchFamily="34" charset="0"/>
              </a:rPr>
              <a:t>Makes CCC baccalaureate students eligible for Cal Grant A tuition awards</a:t>
            </a:r>
            <a:r>
              <a:rPr lang="en-US" sz="1700" dirty="0" smtClean="0">
                <a:latin typeface="Myriad Pro" pitchFamily="34" charset="0"/>
              </a:rPr>
              <a:t>.</a:t>
            </a:r>
          </a:p>
          <a:p>
            <a:pPr marL="342900" lvl="1" indent="-3429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1700" b="1" dirty="0">
                <a:latin typeface="Myriad Pro" pitchFamily="34" charset="0"/>
              </a:rPr>
              <a:t>SB 1357 and 1358 (Block)</a:t>
            </a:r>
          </a:p>
          <a:p>
            <a:pPr marL="749300" lvl="2" indent="-28733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latin typeface="Myriad Pro" pitchFamily="34" charset="0"/>
              </a:rPr>
              <a:t>1357 provides $1,500 supplement to CCC Cal Grant B recipients; </a:t>
            </a:r>
            <a:br>
              <a:rPr lang="en-US" sz="1700" dirty="0">
                <a:latin typeface="Myriad Pro" pitchFamily="34" charset="0"/>
              </a:rPr>
            </a:br>
            <a:r>
              <a:rPr lang="en-US" sz="1700" dirty="0">
                <a:latin typeface="Myriad Pro" pitchFamily="34" charset="0"/>
              </a:rPr>
              <a:t>1358 extends Cal Grant A and B eligibility to six years or equivalent.</a:t>
            </a:r>
          </a:p>
          <a:p>
            <a:pPr>
              <a:spcBef>
                <a:spcPts val="600"/>
              </a:spcBef>
            </a:pPr>
            <a:endParaRPr lang="en-US" sz="1700" dirty="0" smtClean="0">
              <a:latin typeface="Myriad Pro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01757"/>
          </a:xfrm>
        </p:spPr>
        <p:txBody>
          <a:bodyPr/>
          <a:lstStyle/>
          <a:p>
            <a:r>
              <a:rPr lang="en-US" dirty="0" smtClean="0">
                <a:latin typeface="Minion Pro" pitchFamily="18" charset="0"/>
              </a:rPr>
              <a:t>Selected Bills</a:t>
            </a:r>
            <a:endParaRPr lang="en-US" dirty="0">
              <a:latin typeface="Mini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27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inion Pro" pitchFamily="18" charset="0"/>
              </a:rPr>
              <a:t>Selected Bills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3"/>
          </p:nvPr>
        </p:nvSpPr>
        <p:spPr>
          <a:xfrm>
            <a:off x="609600" y="1866900"/>
            <a:ext cx="8382000" cy="4610100"/>
          </a:xfrm>
        </p:spPr>
        <p:txBody>
          <a:bodyPr vert="horz" lIns="91440" tIns="45720" rIns="91440" bIns="45720" rtlCol="0">
            <a:noAutofit/>
          </a:bodyPr>
          <a:lstStyle/>
          <a:p>
            <a:pPr marL="342900" lvl="1" indent="-342900" algn="l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  <a:latin typeface="Myriad Pro" pitchFamily="34" charset="0"/>
                <a:cs typeface="Helvetica" panose="020B0604020202020204" pitchFamily="34" charset="0"/>
              </a:rPr>
              <a:t>AB 2520 (Rodriguez)</a:t>
            </a:r>
          </a:p>
          <a:p>
            <a:pPr marL="742950" lvl="1" indent="-2857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Myriad Pro" pitchFamily="34" charset="0"/>
                <a:cs typeface="Helvetica" panose="020B0604020202020204" pitchFamily="34" charset="0"/>
              </a:rPr>
              <a:t>Requires CSAC to </a:t>
            </a:r>
            <a:r>
              <a:rPr lang="en-US" sz="1800" dirty="0">
                <a:solidFill>
                  <a:schemeClr val="tx1"/>
                </a:solidFill>
                <a:latin typeface="Myriad Pro" pitchFamily="34" charset="0"/>
                <a:cs typeface="Helvetica" panose="020B0604020202020204" pitchFamily="34" charset="0"/>
              </a:rPr>
              <a:t>report on ways to increase financial aid participation.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800" b="1" dirty="0" smtClean="0">
                <a:latin typeface="Myriad Pro" pitchFamily="34" charset="0"/>
              </a:rPr>
              <a:t>SB </a:t>
            </a:r>
            <a:r>
              <a:rPr lang="en-US" sz="1800" b="1" dirty="0">
                <a:latin typeface="Myriad Pro" pitchFamily="34" charset="0"/>
              </a:rPr>
              <a:t>1450 (Glazer)</a:t>
            </a:r>
          </a:p>
          <a:p>
            <a:pPr marL="742950" lvl="1" indent="-285750" algn="l">
              <a:spcBef>
                <a:spcPts val="600"/>
              </a:spcBef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Myriad Pro" pitchFamily="34" charset="0"/>
                <a:cs typeface="Helvetica" panose="020B0604020202020204" pitchFamily="34" charset="0"/>
              </a:rPr>
              <a:t>Caps California State University </a:t>
            </a:r>
            <a:r>
              <a:rPr lang="en-US" sz="1800" dirty="0">
                <a:solidFill>
                  <a:schemeClr val="tx1"/>
                </a:solidFill>
                <a:latin typeface="Myriad Pro" pitchFamily="34" charset="0"/>
                <a:cs typeface="Helvetica" panose="020B0604020202020204" pitchFamily="34" charset="0"/>
              </a:rPr>
              <a:t>tuition and fees </a:t>
            </a:r>
            <a:r>
              <a:rPr lang="en-US" sz="1800" dirty="0" smtClean="0">
                <a:solidFill>
                  <a:schemeClr val="tx1"/>
                </a:solidFill>
                <a:latin typeface="Myriad Pro" pitchFamily="34" charset="0"/>
                <a:cs typeface="Helvetica" panose="020B0604020202020204" pitchFamily="34" charset="0"/>
              </a:rPr>
              <a:t>and provides registration priority for freshman and transfer students participating in a California Promise Program.</a:t>
            </a:r>
            <a:endParaRPr lang="en-US" sz="1800" dirty="0">
              <a:solidFill>
                <a:schemeClr val="tx1"/>
              </a:solidFill>
              <a:latin typeface="Myriad Pro" pitchFamily="34" charset="0"/>
              <a:cs typeface="Helvetica" panose="020B0604020202020204" pitchFamily="34" charset="0"/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800" b="1" dirty="0" smtClean="0">
                <a:latin typeface="Myriad Pro" pitchFamily="34" charset="0"/>
              </a:rPr>
              <a:t>AB 1741 (Rodriguez)</a:t>
            </a:r>
          </a:p>
          <a:p>
            <a:pPr marL="742950" lvl="1" indent="-2857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Myriad Pro" pitchFamily="34" charset="0"/>
                <a:cs typeface="Helvetica" panose="020B0604020202020204" pitchFamily="34" charset="0"/>
              </a:rPr>
              <a:t>Provides $25 million for a (different) California College Promise Innovation Grant Program.</a:t>
            </a:r>
          </a:p>
          <a:p>
            <a:pPr marL="342900" lvl="1" indent="-342900" algn="l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  <a:latin typeface="Myriad Pro" pitchFamily="34" charset="0"/>
                <a:cs typeface="Helvetica" panose="020B0604020202020204" pitchFamily="34" charset="0"/>
              </a:rPr>
              <a:t>SB 66 (Leyva) </a:t>
            </a:r>
          </a:p>
          <a:p>
            <a:pPr marL="742950" lvl="1" indent="-2857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Myriad Pro" pitchFamily="34" charset="0"/>
                <a:cs typeface="Helvetica" panose="020B0604020202020204" pitchFamily="34" charset="0"/>
              </a:rPr>
              <a:t>Aligns CTE outcome measures and makes occupational licensing data available to CCC.</a:t>
            </a:r>
            <a:endParaRPr lang="en-US" sz="1800" dirty="0">
              <a:solidFill>
                <a:schemeClr val="tx1"/>
              </a:solidFill>
              <a:latin typeface="Myriad Pro" pitchFamily="34" charset="0"/>
              <a:cs typeface="Helvetica" panose="020B0604020202020204" pitchFamily="34" charset="0"/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en-US" sz="1800" b="1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31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200400"/>
            <a:ext cx="6434138" cy="609600"/>
          </a:xfrm>
        </p:spPr>
        <p:txBody>
          <a:bodyPr/>
          <a:lstStyle/>
          <a:p>
            <a:r>
              <a:rPr lang="en-US" sz="5400" dirty="0" smtClean="0">
                <a:latin typeface="Minion Pro" pitchFamily="18" charset="0"/>
              </a:rPr>
              <a:t>lao.ca.gov</a:t>
            </a:r>
            <a:endParaRPr lang="en-US" sz="5400" dirty="0">
              <a:latin typeface="Mini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75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6727985"/>
              </p:ext>
            </p:extLst>
          </p:nvPr>
        </p:nvGraphicFramePr>
        <p:xfrm>
          <a:off x="1524000" y="2075687"/>
          <a:ext cx="6781800" cy="4294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1"/>
                <a:gridCol w="1371600"/>
                <a:gridCol w="1447799"/>
                <a:gridCol w="1524000"/>
              </a:tblGrid>
              <a:tr h="609600">
                <a:tc>
                  <a:txBody>
                    <a:bodyPr/>
                    <a:lstStyle/>
                    <a:p>
                      <a:endParaRPr lang="en-US" sz="1700" dirty="0" smtClean="0">
                        <a:latin typeface="Myriad Pro" pitchFamily="34" charset="0"/>
                      </a:endParaRPr>
                    </a:p>
                    <a:p>
                      <a:r>
                        <a:rPr lang="en-US" sz="1700" dirty="0" smtClean="0">
                          <a:latin typeface="Myriad Pro" pitchFamily="34" charset="0"/>
                        </a:rPr>
                        <a:t>Funds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>
                    <a:solidFill>
                      <a:srgbClr val="223E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latin typeface="Myriad Pro" pitchFamily="34" charset="0"/>
                        </a:rPr>
                        <a:t>2015-16</a:t>
                      </a:r>
                      <a:r>
                        <a:rPr lang="en-US" sz="1700" baseline="0" dirty="0" smtClean="0">
                          <a:latin typeface="Myriad Pro" pitchFamily="34" charset="0"/>
                        </a:rPr>
                        <a:t> </a:t>
                      </a:r>
                      <a:r>
                        <a:rPr lang="en-US" sz="1700" dirty="0" smtClean="0">
                          <a:latin typeface="Myriad Pro" pitchFamily="34" charset="0"/>
                        </a:rPr>
                        <a:t>Revised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>
                    <a:solidFill>
                      <a:srgbClr val="223E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latin typeface="Myriad Pro" pitchFamily="34" charset="0"/>
                        </a:rPr>
                        <a:t>2016-17</a:t>
                      </a:r>
                    </a:p>
                    <a:p>
                      <a:pPr algn="ctr"/>
                      <a:r>
                        <a:rPr lang="en-US" sz="1700" dirty="0" smtClean="0">
                          <a:latin typeface="Myriad Pro" pitchFamily="34" charset="0"/>
                        </a:rPr>
                        <a:t>Proposed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>
                    <a:solidFill>
                      <a:srgbClr val="223E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latin typeface="Myriad Pro" pitchFamily="34" charset="0"/>
                        </a:rPr>
                        <a:t>Change From</a:t>
                      </a:r>
                      <a:r>
                        <a:rPr lang="en-US" sz="1700" baseline="0" dirty="0" smtClean="0">
                          <a:latin typeface="Myriad Pro" pitchFamily="34" charset="0"/>
                        </a:rPr>
                        <a:t> 2015-16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>
                    <a:solidFill>
                      <a:srgbClr val="223E64"/>
                    </a:solidFill>
                  </a:tcPr>
                </a:tc>
              </a:tr>
              <a:tr h="371855">
                <a:tc>
                  <a:txBody>
                    <a:bodyPr/>
                    <a:lstStyle/>
                    <a:p>
                      <a:r>
                        <a:rPr lang="en-US" sz="1700" b="1" dirty="0" smtClean="0">
                          <a:latin typeface="Myriad Pro" pitchFamily="34" charset="0"/>
                        </a:rPr>
                        <a:t>Proposition</a:t>
                      </a:r>
                      <a:r>
                        <a:rPr lang="en-US" sz="1700" b="1" baseline="0" dirty="0" smtClean="0">
                          <a:latin typeface="Myriad Pro" pitchFamily="34" charset="0"/>
                        </a:rPr>
                        <a:t> 98 Funds</a:t>
                      </a:r>
                      <a:endParaRPr lang="en-US" sz="1700" b="1" dirty="0">
                        <a:latin typeface="Myriad Pro" pitchFamily="34" charset="0"/>
                      </a:endParaRP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b"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b"/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b"/>
                </a:tc>
              </a:tr>
              <a:tr h="237745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latin typeface="Myriad Pro" pitchFamily="34" charset="0"/>
                        </a:rPr>
                        <a:t>  General Fund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>
                          <a:latin typeface="Myriad Pro" pitchFamily="34" charset="0"/>
                        </a:rPr>
                        <a:t>$5,373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>
                          <a:latin typeface="Myriad Pro" pitchFamily="34" charset="0"/>
                        </a:rPr>
                        <a:t>$5,447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>
                          <a:latin typeface="Myriad Pro" pitchFamily="34" charset="0"/>
                        </a:rPr>
                        <a:t>$74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ctr"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latin typeface="Myriad Pro" pitchFamily="34" charset="0"/>
                        </a:rPr>
                        <a:t>  Local property</a:t>
                      </a:r>
                      <a:r>
                        <a:rPr lang="en-US" sz="1700" baseline="0" dirty="0" smtClean="0">
                          <a:latin typeface="Myriad Pro" pitchFamily="34" charset="0"/>
                        </a:rPr>
                        <a:t> taxes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>
                          <a:latin typeface="Myriad Pro" pitchFamily="34" charset="0"/>
                        </a:rPr>
                        <a:t>2,624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>
                          <a:latin typeface="Myriad Pro" pitchFamily="34" charset="0"/>
                        </a:rPr>
                        <a:t>2,812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>
                          <a:latin typeface="Myriad Pro" pitchFamily="34" charset="0"/>
                        </a:rPr>
                        <a:t>188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latin typeface="Myriad Pro" pitchFamily="34" charset="0"/>
                        </a:rPr>
                        <a:t>    Subtotals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>
                          <a:latin typeface="Myriad Pro" pitchFamily="34" charset="0"/>
                        </a:rPr>
                        <a:t>($7,997)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Myriad Pro" pitchFamily="34" charset="0"/>
                        </a:rPr>
                        <a:t>($8,259)</a:t>
                      </a:r>
                    </a:p>
                  </a:txBody>
                  <a:tcPr marT="18288" marB="1828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>
                          <a:latin typeface="Myriad Pro" pitchFamily="34" charset="0"/>
                        </a:rPr>
                        <a:t>($262)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0145">
                <a:tc>
                  <a:txBody>
                    <a:bodyPr/>
                    <a:lstStyle/>
                    <a:p>
                      <a:r>
                        <a:rPr lang="en-US" sz="1700" b="1" dirty="0" smtClean="0">
                          <a:latin typeface="Myriad Pro" pitchFamily="34" charset="0"/>
                        </a:rPr>
                        <a:t>Other Funds</a:t>
                      </a:r>
                      <a:endParaRPr lang="en-US" sz="1700" b="1" dirty="0">
                        <a:latin typeface="Myriad Pro" pitchFamily="34" charset="0"/>
                      </a:endParaRP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r"/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b"/>
                </a:tc>
                <a:tc>
                  <a:txBody>
                    <a:bodyPr/>
                    <a:lstStyle/>
                    <a:p>
                      <a:pPr algn="r"/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b"/>
                </a:tc>
                <a:tc>
                  <a:txBody>
                    <a:bodyPr/>
                    <a:lstStyle/>
                    <a:p>
                      <a:pPr algn="r"/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b"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latin typeface="Myriad Pro" pitchFamily="34" charset="0"/>
                        </a:rPr>
                        <a:t>  Non-Proposition 98</a:t>
                      </a:r>
                      <a:r>
                        <a:rPr lang="en-US" sz="1700" baseline="0" dirty="0" smtClean="0">
                          <a:latin typeface="Myriad Pro" pitchFamily="34" charset="0"/>
                        </a:rPr>
                        <a:t/>
                      </a:r>
                      <a:br>
                        <a:rPr lang="en-US" sz="1700" baseline="0" dirty="0" smtClean="0">
                          <a:latin typeface="Myriad Pro" pitchFamily="34" charset="0"/>
                        </a:rPr>
                      </a:br>
                      <a:r>
                        <a:rPr lang="en-US" sz="1700" baseline="0" dirty="0" smtClean="0">
                          <a:latin typeface="Myriad Pro" pitchFamily="34" charset="0"/>
                        </a:rPr>
                        <a:t>    </a:t>
                      </a:r>
                      <a:r>
                        <a:rPr lang="en-US" sz="1700" dirty="0" smtClean="0">
                          <a:latin typeface="Myriad Pro" pitchFamily="34" charset="0"/>
                        </a:rPr>
                        <a:t>General Fund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>
                          <a:latin typeface="Myriad Pro" pitchFamily="34" charset="0"/>
                        </a:rPr>
                        <a:t>$440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>
                          <a:latin typeface="Myriad Pro" pitchFamily="34" charset="0"/>
                        </a:rPr>
                        <a:t>$524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>
                          <a:latin typeface="Myriad Pro" pitchFamily="34" charset="0"/>
                        </a:rPr>
                        <a:t>$84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b"/>
                </a:tc>
              </a:tr>
              <a:tr h="298704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latin typeface="Myriad Pro" pitchFamily="34" charset="0"/>
                        </a:rPr>
                        <a:t>  Enrollment fees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>
                          <a:latin typeface="Myriad Pro" pitchFamily="34" charset="0"/>
                        </a:rPr>
                        <a:t>420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>
                          <a:latin typeface="Myriad Pro" pitchFamily="34" charset="0"/>
                        </a:rPr>
                        <a:t>426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>
                          <a:latin typeface="Myriad Pro" pitchFamily="34" charset="0"/>
                        </a:rPr>
                        <a:t>6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ctr"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latin typeface="Myriad Pro" pitchFamily="34" charset="0"/>
                        </a:rPr>
                        <a:t>  Lottery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>
                          <a:latin typeface="Myriad Pro" pitchFamily="34" charset="0"/>
                        </a:rPr>
                        <a:t>202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>
                          <a:latin typeface="Myriad Pro" pitchFamily="34" charset="0"/>
                        </a:rPr>
                        <a:t>202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>
                          <a:latin typeface="Myriad Pro" pitchFamily="34" charset="0"/>
                        </a:rPr>
                        <a:t>—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ctr"/>
                </a:tc>
              </a:tr>
              <a:tr h="499872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latin typeface="Myriad Pro" pitchFamily="34" charset="0"/>
                        </a:rPr>
                        <a:t>  Special funds and</a:t>
                      </a:r>
                      <a:br>
                        <a:rPr lang="en-US" sz="1700" dirty="0" smtClean="0">
                          <a:latin typeface="Myriad Pro" pitchFamily="34" charset="0"/>
                        </a:rPr>
                      </a:br>
                      <a:r>
                        <a:rPr lang="en-US" sz="1700" baseline="0" dirty="0" smtClean="0">
                          <a:latin typeface="Myriad Pro" pitchFamily="34" charset="0"/>
                        </a:rPr>
                        <a:t>     </a:t>
                      </a:r>
                      <a:r>
                        <a:rPr lang="en-US" sz="1700" dirty="0" smtClean="0">
                          <a:latin typeface="Myriad Pro" pitchFamily="34" charset="0"/>
                        </a:rPr>
                        <a:t>reimbursements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>
                          <a:latin typeface="Myriad Pro" pitchFamily="34" charset="0"/>
                        </a:rPr>
                        <a:t>95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>
                          <a:latin typeface="Myriad Pro" pitchFamily="34" charset="0"/>
                        </a:rPr>
                        <a:t>95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dirty="0" smtClean="0">
                          <a:latin typeface="Myriad Pro" pitchFamily="34" charset="0"/>
                        </a:rPr>
                        <a:t>—</a:t>
                      </a:r>
                      <a:endParaRPr lang="en-US" sz="1700" dirty="0">
                        <a:latin typeface="Myriad Pro" pitchFamily="34" charset="0"/>
                      </a:endParaRPr>
                    </a:p>
                  </a:txBody>
                  <a:tcPr marT="18288" marB="18288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945">
                <a:tc>
                  <a:txBody>
                    <a:bodyPr/>
                    <a:lstStyle/>
                    <a:p>
                      <a:pPr algn="l"/>
                      <a:r>
                        <a:rPr lang="en-US" sz="1700" b="1" baseline="0" dirty="0" smtClean="0">
                          <a:latin typeface="Myriad Pro" pitchFamily="34" charset="0"/>
                        </a:rPr>
                        <a:t>          </a:t>
                      </a:r>
                      <a:r>
                        <a:rPr lang="en-US" sz="1700" b="1" dirty="0" smtClean="0">
                          <a:latin typeface="Myriad Pro" pitchFamily="34" charset="0"/>
                        </a:rPr>
                        <a:t>Totals</a:t>
                      </a:r>
                      <a:endParaRPr lang="en-US" sz="1700" b="1" dirty="0">
                        <a:latin typeface="Myriad Pro" pitchFamily="34" charset="0"/>
                      </a:endParaRPr>
                    </a:p>
                  </a:txBody>
                  <a:tcPr marT="18288" marB="182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1" dirty="0" smtClean="0">
                          <a:latin typeface="Myriad Pro" pitchFamily="34" charset="0"/>
                        </a:rPr>
                        <a:t>$9,154</a:t>
                      </a:r>
                      <a:endParaRPr lang="en-US" sz="1700" b="1" dirty="0">
                        <a:latin typeface="Myriad Pro" pitchFamily="34" charset="0"/>
                      </a:endParaRPr>
                    </a:p>
                  </a:txBody>
                  <a:tcPr marT="18288" marB="1828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1" dirty="0" smtClean="0">
                          <a:latin typeface="Myriad Pro" pitchFamily="34" charset="0"/>
                        </a:rPr>
                        <a:t>$9,506</a:t>
                      </a:r>
                      <a:endParaRPr lang="en-US" sz="1700" b="1" dirty="0">
                        <a:latin typeface="Myriad Pro" pitchFamily="34" charset="0"/>
                      </a:endParaRPr>
                    </a:p>
                  </a:txBody>
                  <a:tcPr marT="18288" marB="1828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700" b="1" dirty="0" smtClean="0">
                          <a:latin typeface="Myriad Pro" pitchFamily="34" charset="0"/>
                        </a:rPr>
                        <a:t>$352</a:t>
                      </a:r>
                      <a:endParaRPr lang="en-US" sz="1700" b="1" dirty="0">
                        <a:latin typeface="Myriad Pro" pitchFamily="34" charset="0"/>
                      </a:endParaRPr>
                    </a:p>
                  </a:txBody>
                  <a:tcPr marT="18288" marB="1828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41243"/>
            <a:ext cx="8229600" cy="901757"/>
          </a:xfrm>
        </p:spPr>
        <p:txBody>
          <a:bodyPr/>
          <a:lstStyle/>
          <a:p>
            <a:r>
              <a:rPr lang="en-US" dirty="0" smtClean="0">
                <a:latin typeface="Minion Pro" pitchFamily="18" charset="0"/>
              </a:rPr>
              <a:t>Overview of Governor’s Budget Plan</a:t>
            </a:r>
            <a:endParaRPr lang="en-US" dirty="0">
              <a:latin typeface="Minion Pro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>
          <a:xfrm>
            <a:off x="1447800" y="1676400"/>
            <a:ext cx="8104909" cy="461516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Myriad Pro" pitchFamily="34" charset="0"/>
              </a:rPr>
              <a:t>CCC Funding (In Millions)</a:t>
            </a:r>
            <a:endParaRPr lang="en-US" sz="1800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58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Minion Pro" pitchFamily="18" charset="0"/>
              </a:rPr>
              <a:t>Governor’s CCC Proposals</a:t>
            </a:r>
            <a:endParaRPr lang="en-US" dirty="0">
              <a:latin typeface="Minion Pro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>
          <a:xfrm>
            <a:off x="1524000" y="1905000"/>
            <a:ext cx="5181600" cy="4572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Myriad Pro" pitchFamily="34" charset="0"/>
              </a:rPr>
              <a:t>Ongoing Funding Proposals (In Millions)</a:t>
            </a:r>
            <a:endParaRPr lang="en-US" sz="1800" dirty="0">
              <a:latin typeface="Myriad Pro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1890729"/>
              </p:ext>
            </p:extLst>
          </p:nvPr>
        </p:nvGraphicFramePr>
        <p:xfrm>
          <a:off x="1600200" y="2362200"/>
          <a:ext cx="66294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Myriad Pro" pitchFamily="34" charset="0"/>
                        </a:rPr>
                        <a:t>Proposal</a:t>
                      </a:r>
                      <a:endParaRPr lang="en-US" sz="1800" dirty="0">
                        <a:latin typeface="Myriad Pro" pitchFamily="34" charset="0"/>
                      </a:endParaRPr>
                    </a:p>
                  </a:txBody>
                  <a:tcPr>
                    <a:solidFill>
                      <a:srgbClr val="223E6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Myriad Pro" pitchFamily="34" charset="0"/>
                        </a:rPr>
                        <a:t>Amount</a:t>
                      </a:r>
                      <a:endParaRPr lang="en-US" sz="1800" dirty="0">
                        <a:latin typeface="Myriad Pro" pitchFamily="34" charset="0"/>
                      </a:endParaRPr>
                    </a:p>
                  </a:txBody>
                  <a:tcPr>
                    <a:solidFill>
                      <a:srgbClr val="223E6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Myriad Pro" pitchFamily="34" charset="0"/>
                        </a:rPr>
                        <a:t>Create new</a:t>
                      </a:r>
                      <a:r>
                        <a:rPr lang="en-US" sz="1800" baseline="0" dirty="0" smtClean="0">
                          <a:latin typeface="Myriad Pro" pitchFamily="34" charset="0"/>
                        </a:rPr>
                        <a:t> career technical education (CTE) program</a:t>
                      </a:r>
                      <a:endParaRPr lang="en-US" sz="1800" dirty="0"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Myriad Pro" pitchFamily="34" charset="0"/>
                        </a:rPr>
                        <a:t>$200</a:t>
                      </a:r>
                      <a:endParaRPr lang="en-US" sz="1800" dirty="0">
                        <a:latin typeface="Myriad Pro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Myriad Pro" pitchFamily="34" charset="0"/>
                        </a:rPr>
                        <a:t>Fund</a:t>
                      </a:r>
                      <a:r>
                        <a:rPr lang="en-US" sz="1800" baseline="0" dirty="0" smtClean="0">
                          <a:latin typeface="Myriad Pro" pitchFamily="34" charset="0"/>
                        </a:rPr>
                        <a:t> 2 percent enrollment growth</a:t>
                      </a:r>
                      <a:endParaRPr lang="en-US" sz="1800" dirty="0"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Myriad Pro" pitchFamily="34" charset="0"/>
                        </a:rPr>
                        <a:t>115</a:t>
                      </a:r>
                      <a:endParaRPr lang="en-US" sz="1800" dirty="0">
                        <a:latin typeface="Myriad Pro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Myriad Pro" pitchFamily="34" charset="0"/>
                        </a:rPr>
                        <a:t>Make CTE Pathways Program ongoing</a:t>
                      </a:r>
                      <a:endParaRPr lang="en-US" sz="1800" dirty="0"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Myriad Pro" pitchFamily="34" charset="0"/>
                        </a:rPr>
                        <a:t>48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Myriad Pro" pitchFamily="34" charset="0"/>
                        </a:rPr>
                        <a:t>Augment Basic Skills Initiative</a:t>
                      </a:r>
                      <a:endParaRPr lang="en-US" sz="1800" dirty="0"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Myriad Pro" pitchFamily="34" charset="0"/>
                        </a:rPr>
                        <a:t>30</a:t>
                      </a:r>
                      <a:endParaRPr lang="en-US" sz="1800" dirty="0">
                        <a:latin typeface="Myriad Pro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Myriad Pro" pitchFamily="34" charset="0"/>
                        </a:rPr>
                        <a:t>Provide 0.47 percent cost-of-living adjustment </a:t>
                      </a:r>
                      <a:endParaRPr lang="en-US" sz="1800" dirty="0"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Myriad Pro" pitchFamily="34" charset="0"/>
                        </a:rPr>
                        <a:t>31</a:t>
                      </a:r>
                      <a:endParaRPr lang="en-US" sz="1800" dirty="0">
                        <a:latin typeface="Myriad Pro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Myriad Pro" pitchFamily="34" charset="0"/>
                        </a:rPr>
                        <a:t>Increase</a:t>
                      </a:r>
                      <a:r>
                        <a:rPr lang="en-US" sz="1800" baseline="0" dirty="0" smtClean="0">
                          <a:latin typeface="Myriad Pro" pitchFamily="34" charset="0"/>
                        </a:rPr>
                        <a:t> funding for Institutional Effectiveness Initiative</a:t>
                      </a:r>
                      <a:endParaRPr lang="en-US" sz="1800" dirty="0"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Myriad Pro" pitchFamily="34" charset="0"/>
                        </a:rPr>
                        <a:t>10</a:t>
                      </a:r>
                      <a:endParaRPr lang="en-US" sz="1800" dirty="0">
                        <a:latin typeface="Myriad Pro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Myriad Pro" pitchFamily="34" charset="0"/>
                        </a:rPr>
                        <a:t>Improve systemwide data security</a:t>
                      </a:r>
                      <a:endParaRPr lang="en-US" sz="1800" dirty="0"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Myriad Pro" pitchFamily="34" charset="0"/>
                        </a:rPr>
                        <a:t>3</a:t>
                      </a:r>
                      <a:endParaRPr lang="en-US" sz="1800" dirty="0">
                        <a:latin typeface="Myriad Pro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Myriad Pro" pitchFamily="34" charset="0"/>
                        </a:rPr>
                        <a:t>Increase apprenticeship reimbursement rate</a:t>
                      </a:r>
                      <a:endParaRPr lang="en-US" sz="1800" dirty="0"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Myriad Pro" pitchFamily="34" charset="0"/>
                        </a:rPr>
                        <a:t>2</a:t>
                      </a:r>
                      <a:endParaRPr lang="en-US" sz="1800" dirty="0">
                        <a:latin typeface="Myriad Pro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Myriad Pro" pitchFamily="34" charset="0"/>
                        </a:rPr>
                        <a:t>     Total</a:t>
                      </a:r>
                      <a:endParaRPr lang="en-US" sz="1800" b="1" dirty="0"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latin typeface="Myriad Pro" pitchFamily="34" charset="0"/>
                        </a:rPr>
                        <a:t>$438</a:t>
                      </a:r>
                      <a:endParaRPr lang="en-US" sz="1800" b="1" dirty="0">
                        <a:latin typeface="Myriad Pro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34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Minion Pro" pitchFamily="18" charset="0"/>
              </a:rPr>
              <a:t>Governor’s CCC Proposals</a:t>
            </a:r>
            <a:endParaRPr lang="en-US" sz="2200" i="1" dirty="0">
              <a:latin typeface="Minion Pro" pitchFamily="18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1371600" y="2362200"/>
            <a:ext cx="3962400" cy="396240"/>
          </a:xfrm>
          <a:noFill/>
        </p:spPr>
        <p:txBody>
          <a:bodyPr>
            <a:normAutofit/>
          </a:bodyPr>
          <a:lstStyle/>
          <a:p>
            <a:r>
              <a:rPr lang="en-US" sz="1800" dirty="0">
                <a:latin typeface="Myriad Pro" pitchFamily="34" charset="0"/>
                <a:cs typeface="Helvetica" panose="020B0604020202020204" pitchFamily="34" charset="0"/>
              </a:rPr>
              <a:t>One-Time Funding Proposals (In Millions)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86691578"/>
              </p:ext>
            </p:extLst>
          </p:nvPr>
        </p:nvGraphicFramePr>
        <p:xfrm>
          <a:off x="1447800" y="2763520"/>
          <a:ext cx="6934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88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Myriad Pro" pitchFamily="34" charset="0"/>
                        </a:rPr>
                        <a:t>Proposal</a:t>
                      </a:r>
                      <a:endParaRPr lang="en-US" sz="1800" dirty="0">
                        <a:latin typeface="Myriad Pro" pitchFamily="34" charset="0"/>
                      </a:endParaRPr>
                    </a:p>
                  </a:txBody>
                  <a:tcPr>
                    <a:solidFill>
                      <a:srgbClr val="223E6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Myriad Pro" pitchFamily="34" charset="0"/>
                        </a:rPr>
                        <a:t>Amount</a:t>
                      </a:r>
                      <a:endParaRPr lang="en-US" sz="1800" dirty="0">
                        <a:latin typeface="Myriad Pro" pitchFamily="34" charset="0"/>
                      </a:endParaRPr>
                    </a:p>
                  </a:txBody>
                  <a:tcPr>
                    <a:solidFill>
                      <a:srgbClr val="223E6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Myriad Pro" pitchFamily="34" charset="0"/>
                        </a:rPr>
                        <a:t>Fund</a:t>
                      </a:r>
                      <a:r>
                        <a:rPr lang="en-US" sz="1800" baseline="0" dirty="0" smtClean="0">
                          <a:latin typeface="Myriad Pro" pitchFamily="34" charset="0"/>
                        </a:rPr>
                        <a:t> deferred maintenance and instructional equipment</a:t>
                      </a:r>
                      <a:endParaRPr lang="en-US" sz="1800" dirty="0"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Myriad Pro" pitchFamily="34" charset="0"/>
                        </a:rPr>
                        <a:t>$290</a:t>
                      </a:r>
                      <a:endParaRPr lang="en-US" sz="1800" dirty="0">
                        <a:latin typeface="Myriad Pro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Myriad Pro" pitchFamily="34" charset="0"/>
                        </a:rPr>
                        <a:t>Pay down mandate backlog</a:t>
                      </a:r>
                      <a:endParaRPr lang="en-US" sz="1800" dirty="0"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Myriad Pro" pitchFamily="34" charset="0"/>
                        </a:rPr>
                        <a:t>76</a:t>
                      </a:r>
                      <a:endParaRPr lang="en-US" sz="1800" dirty="0">
                        <a:latin typeface="Myriad Pro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Myriad Pro" pitchFamily="34" charset="0"/>
                        </a:rPr>
                        <a:t>Fund innovation awards at community colleges</a:t>
                      </a:r>
                      <a:endParaRPr lang="en-US" sz="1800" dirty="0"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Myriad Pro" pitchFamily="34" charset="0"/>
                        </a:rPr>
                        <a:t>25</a:t>
                      </a:r>
                      <a:endParaRPr lang="en-US" sz="1800" dirty="0">
                        <a:latin typeface="Myriad Pro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Myriad Pro" pitchFamily="34" charset="0"/>
                        </a:rPr>
                        <a:t>Fund “zero-textbook-cost degree” programs</a:t>
                      </a:r>
                      <a:endParaRPr lang="en-US" sz="1800" dirty="0"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Myriad Pro" pitchFamily="34" charset="0"/>
                        </a:rPr>
                        <a:t>5</a:t>
                      </a:r>
                      <a:endParaRPr lang="en-US" sz="1800" dirty="0">
                        <a:latin typeface="Myriad Pro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Myriad Pro" pitchFamily="34" charset="0"/>
                        </a:rPr>
                        <a:t>     </a:t>
                      </a:r>
                      <a:r>
                        <a:rPr lang="en-US" sz="1800" b="1" dirty="0" smtClean="0">
                          <a:latin typeface="Myriad Pro" pitchFamily="34" charset="0"/>
                        </a:rPr>
                        <a:t>Total</a:t>
                      </a:r>
                      <a:endParaRPr lang="en-US" sz="1800" b="1" dirty="0"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latin typeface="Myriad Pro" pitchFamily="34" charset="0"/>
                        </a:rPr>
                        <a:t>$396</a:t>
                      </a:r>
                      <a:endParaRPr lang="en-US" sz="1800" b="1" dirty="0">
                        <a:latin typeface="Myriad Pro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762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048000"/>
            <a:ext cx="6434138" cy="609600"/>
          </a:xfrm>
        </p:spPr>
        <p:txBody>
          <a:bodyPr/>
          <a:lstStyle/>
          <a:p>
            <a:r>
              <a:rPr lang="en-US" dirty="0" smtClean="0">
                <a:latin typeface="Minion Pro" pitchFamily="18" charset="0"/>
              </a:rPr>
              <a:t>Workforce Education</a:t>
            </a:r>
            <a:endParaRPr lang="en-US" dirty="0">
              <a:latin typeface="Mini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9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590800"/>
            <a:ext cx="8153400" cy="3352800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Myriad Pro" pitchFamily="34" charset="0"/>
              </a:rPr>
              <a:t>$200 Million for New Career Technical Education (CTE) Program</a:t>
            </a:r>
          </a:p>
          <a:p>
            <a:pPr lvl="1">
              <a:spcBef>
                <a:spcPts val="1224"/>
              </a:spcBef>
            </a:pPr>
            <a:r>
              <a:rPr lang="en-US" sz="2400" dirty="0" smtClean="0">
                <a:latin typeface="Myriad Pro" pitchFamily="34" charset="0"/>
              </a:rPr>
              <a:t>Implements Strong Workforce Task Force recommendations to expand availability of CTE.</a:t>
            </a:r>
          </a:p>
          <a:p>
            <a:pPr lvl="1">
              <a:spcBef>
                <a:spcPts val="1224"/>
              </a:spcBef>
            </a:pPr>
            <a:r>
              <a:rPr lang="en-US" sz="2400" dirty="0" smtClean="0">
                <a:latin typeface="Myriad Pro" pitchFamily="34" charset="0"/>
              </a:rPr>
              <a:t>Requires collaborative regional planning.</a:t>
            </a:r>
          </a:p>
          <a:p>
            <a:pPr lvl="1">
              <a:spcBef>
                <a:spcPts val="1224"/>
              </a:spcBef>
            </a:pPr>
            <a:r>
              <a:rPr lang="en-US" sz="2400" dirty="0" smtClean="0">
                <a:latin typeface="Myriad Pro" pitchFamily="34" charset="0"/>
              </a:rPr>
              <a:t>Chancellor’s Office allocates funding to regions. </a:t>
            </a:r>
            <a:br>
              <a:rPr lang="en-US" sz="2400" dirty="0" smtClean="0">
                <a:latin typeface="Myriad Pro" pitchFamily="34" charset="0"/>
              </a:rPr>
            </a:br>
            <a:r>
              <a:rPr lang="en-US" sz="2400" dirty="0" smtClean="0">
                <a:latin typeface="Myriad Pro" pitchFamily="34" charset="0"/>
              </a:rPr>
              <a:t>Districts within each region decide how to use it.</a:t>
            </a:r>
          </a:p>
          <a:p>
            <a:pPr lvl="1"/>
            <a:endParaRPr lang="en-US" dirty="0">
              <a:latin typeface="Myriad Pro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Minion Pro" pitchFamily="18" charset="0"/>
              </a:rPr>
              <a:t>Governor’s Budget: Workforce Education</a:t>
            </a:r>
            <a:endParaRPr lang="en-US" dirty="0">
              <a:latin typeface="Mini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36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Minion Pro" pitchFamily="18" charset="0"/>
              </a:rPr>
              <a:t>Governor’s Budget: Workforce Education</a:t>
            </a:r>
            <a:endParaRPr lang="en-US" sz="2200" i="1" dirty="0">
              <a:latin typeface="Minion Pro" pitchFamily="18" charset="0"/>
            </a:endParaRP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3"/>
          </p:nvPr>
        </p:nvSpPr>
        <p:spPr>
          <a:xfrm>
            <a:off x="1066800" y="2286000"/>
            <a:ext cx="7772400" cy="3810000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600" b="1" dirty="0">
                <a:latin typeface="Myriad Pro" pitchFamily="34" charset="0"/>
              </a:rPr>
              <a:t>Makes CTE Pathways Program Ongoing</a:t>
            </a:r>
          </a:p>
          <a:p>
            <a:pPr marL="742950" lvl="1" indent="-285750" algn="l">
              <a:buChar char="•"/>
            </a:pPr>
            <a:r>
              <a:rPr lang="en-US" sz="2400" dirty="0">
                <a:solidFill>
                  <a:schemeClr val="tx1"/>
                </a:solidFill>
                <a:latin typeface="Myriad Pro" pitchFamily="34" charset="0"/>
              </a:rPr>
              <a:t>Program was set to expire at end of 2014-15, extended one year through 2015-16.</a:t>
            </a:r>
          </a:p>
          <a:p>
            <a:pPr marL="342900" indent="-342900">
              <a:spcBef>
                <a:spcPts val="1872"/>
              </a:spcBef>
              <a:buFont typeface="Wingdings" panose="05000000000000000000" pitchFamily="2" charset="2"/>
              <a:buChar char="Ø"/>
            </a:pPr>
            <a:r>
              <a:rPr lang="en-US" sz="2600" b="1" dirty="0">
                <a:latin typeface="Myriad Pro" pitchFamily="34" charset="0"/>
              </a:rPr>
              <a:t>Increases Funding Rate for Apprenticeship Instruction</a:t>
            </a:r>
          </a:p>
          <a:p>
            <a:pPr marL="742950" lvl="1" indent="-285750" algn="l">
              <a:buChar char="•"/>
            </a:pPr>
            <a:r>
              <a:rPr lang="en-US" sz="2400" dirty="0">
                <a:solidFill>
                  <a:schemeClr val="tx1"/>
                </a:solidFill>
                <a:latin typeface="Myriad Pro" pitchFamily="34" charset="0"/>
              </a:rPr>
              <a:t>Keeps rate aligned with noncredit career development and college preparation course </a:t>
            </a:r>
            <a:r>
              <a:rPr lang="en-US" sz="2400" dirty="0" smtClean="0">
                <a:solidFill>
                  <a:schemeClr val="tx1"/>
                </a:solidFill>
                <a:latin typeface="Myriad Pro" pitchFamily="34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Myriad Pro" pitchFamily="34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Myriad Pro" pitchFamily="34" charset="0"/>
              </a:rPr>
              <a:t>funding </a:t>
            </a:r>
            <a:r>
              <a:rPr lang="en-US" sz="2400" dirty="0">
                <a:solidFill>
                  <a:schemeClr val="tx1"/>
                </a:solidFill>
                <a:latin typeface="Myriad Pro" pitchFamily="34" charset="0"/>
              </a:rPr>
              <a:t>rates.</a:t>
            </a:r>
          </a:p>
        </p:txBody>
      </p:sp>
    </p:spTree>
    <p:extLst>
      <p:ext uri="{BB962C8B-B14F-4D97-AF65-F5344CB8AC3E}">
        <p14:creationId xmlns:p14="http://schemas.microsoft.com/office/powerpoint/2010/main" val="216923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1" y="1981200"/>
            <a:ext cx="8305800" cy="43434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Myriad Pro" pitchFamily="34" charset="0"/>
              </a:rPr>
              <a:t>A </a:t>
            </a:r>
            <a:r>
              <a:rPr lang="en-US" sz="2400" dirty="0">
                <a:latin typeface="Myriad Pro" pitchFamily="34" charset="0"/>
              </a:rPr>
              <a:t>Few </a:t>
            </a:r>
            <a:r>
              <a:rPr lang="en-US" sz="2400" dirty="0" smtClean="0">
                <a:latin typeface="Myriad Pro" pitchFamily="34" charset="0"/>
              </a:rPr>
              <a:t>Task Force Recommendations Could</a:t>
            </a:r>
            <a:br>
              <a:rPr lang="en-US" sz="2400" dirty="0" smtClean="0">
                <a:latin typeface="Myriad Pro" pitchFamily="34" charset="0"/>
              </a:rPr>
            </a:br>
            <a:r>
              <a:rPr lang="en-US" sz="2400" dirty="0" smtClean="0">
                <a:latin typeface="Myriad Pro" pitchFamily="34" charset="0"/>
              </a:rPr>
              <a:t>Require </a:t>
            </a:r>
            <a:r>
              <a:rPr lang="en-US" sz="2400" dirty="0">
                <a:latin typeface="Myriad Pro" pitchFamily="34" charset="0"/>
              </a:rPr>
              <a:t>F</a:t>
            </a:r>
            <a:r>
              <a:rPr lang="en-US" sz="2400" dirty="0" smtClean="0">
                <a:latin typeface="Myriad Pro" pitchFamily="34" charset="0"/>
              </a:rPr>
              <a:t>unding or Legislation</a:t>
            </a:r>
          </a:p>
          <a:p>
            <a:pPr lvl="1"/>
            <a:r>
              <a:rPr lang="en-US" sz="2000" dirty="0" smtClean="0">
                <a:latin typeface="Myriad Pro" pitchFamily="34" charset="0"/>
              </a:rPr>
              <a:t>Supplemental funding for high-cost programs, financial aid </a:t>
            </a:r>
            <a:br>
              <a:rPr lang="en-US" sz="2000" dirty="0" smtClean="0">
                <a:latin typeface="Myriad Pro" pitchFamily="34" charset="0"/>
              </a:rPr>
            </a:br>
            <a:r>
              <a:rPr lang="en-US" sz="2000" dirty="0" smtClean="0">
                <a:latin typeface="Myriad Pro" pitchFamily="34" charset="0"/>
              </a:rPr>
              <a:t>for </a:t>
            </a:r>
            <a:r>
              <a:rPr lang="en-US" sz="2000" dirty="0">
                <a:latin typeface="Myriad Pro" pitchFamily="34" charset="0"/>
              </a:rPr>
              <a:t>CTE students, </a:t>
            </a:r>
            <a:r>
              <a:rPr lang="en-US" sz="2000" dirty="0" smtClean="0">
                <a:latin typeface="Myriad Pro" pitchFamily="34" charset="0"/>
              </a:rPr>
              <a:t>removing statutory barriers </a:t>
            </a:r>
            <a:r>
              <a:rPr lang="en-US" sz="2000" dirty="0">
                <a:latin typeface="Myriad Pro" pitchFamily="34" charset="0"/>
              </a:rPr>
              <a:t>to hiring CTE </a:t>
            </a:r>
            <a:r>
              <a:rPr lang="en-US" sz="2000" dirty="0" smtClean="0">
                <a:latin typeface="Myriad Pro" pitchFamily="34" charset="0"/>
              </a:rPr>
              <a:t>instructors.</a:t>
            </a:r>
          </a:p>
          <a:p>
            <a:r>
              <a:rPr lang="en-US" sz="2400" dirty="0">
                <a:latin typeface="Myriad Pro" pitchFamily="34" charset="0"/>
              </a:rPr>
              <a:t>Proposal Does Not Link Funding to Root Issues</a:t>
            </a:r>
          </a:p>
          <a:p>
            <a:pPr lvl="1"/>
            <a:r>
              <a:rPr lang="en-US" sz="2000" dirty="0" smtClean="0">
                <a:latin typeface="Myriad Pro" pitchFamily="34" charset="0"/>
              </a:rPr>
              <a:t>Equipment needs </a:t>
            </a:r>
            <a:r>
              <a:rPr lang="en-US" sz="2000" dirty="0">
                <a:latin typeface="Myriad Pro" pitchFamily="34" charset="0"/>
              </a:rPr>
              <a:t>and small class sizes are main cost </a:t>
            </a:r>
            <a:r>
              <a:rPr lang="en-US" sz="2000" dirty="0" smtClean="0">
                <a:latin typeface="Myriad Pro" pitchFamily="34" charset="0"/>
              </a:rPr>
              <a:t>drivers.</a:t>
            </a:r>
          </a:p>
          <a:p>
            <a:r>
              <a:rPr lang="en-US" sz="2400" dirty="0">
                <a:latin typeface="Myriad Pro" pitchFamily="34" charset="0"/>
              </a:rPr>
              <a:t>Proposal Does Not Address Other Notable Issues</a:t>
            </a:r>
          </a:p>
          <a:p>
            <a:pPr lvl="1"/>
            <a:r>
              <a:rPr lang="en-US" sz="2000" dirty="0" smtClean="0">
                <a:latin typeface="Myriad Pro" pitchFamily="34" charset="0"/>
              </a:rPr>
              <a:t>Financial aid for CTE students.</a:t>
            </a:r>
          </a:p>
          <a:p>
            <a:pPr lvl="1"/>
            <a:r>
              <a:rPr lang="en-US" sz="2000" dirty="0" smtClean="0">
                <a:latin typeface="Myriad Pro" pitchFamily="34" charset="0"/>
              </a:rPr>
              <a:t>Statutory </a:t>
            </a:r>
            <a:r>
              <a:rPr lang="en-US" sz="2000" dirty="0">
                <a:latin typeface="Myriad Pro" pitchFamily="34" charset="0"/>
              </a:rPr>
              <a:t>barriers to hiring CTE instructors</a:t>
            </a:r>
            <a:r>
              <a:rPr lang="en-US" sz="2000" dirty="0" smtClean="0">
                <a:latin typeface="Myriad Pro" pitchFamily="34" charset="0"/>
              </a:rPr>
              <a:t>.</a:t>
            </a:r>
            <a:endParaRPr lang="en-US" sz="2000" dirty="0">
              <a:latin typeface="Myriad Pro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Minion Pro" pitchFamily="18" charset="0"/>
              </a:rPr>
              <a:t>LAO Assessment: Workforce Education</a:t>
            </a:r>
            <a:endParaRPr lang="en-US" dirty="0">
              <a:latin typeface="Mini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00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O Slid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>
        <a:normAutofit/>
      </a:bodyPr>
      <a:lstStyle>
        <a:defPPr fontAlgn="auto">
          <a:spcAft>
            <a:spcPts val="0"/>
          </a:spcAft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814</Words>
  <Application>Microsoft Office PowerPoint</Application>
  <PresentationFormat>On-screen Show (4:3)</PresentationFormat>
  <Paragraphs>178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LAO Slide Template</vt:lpstr>
      <vt:lpstr>CCC Budget and Policy Update</vt:lpstr>
      <vt:lpstr>PowerPoint Presentation</vt:lpstr>
      <vt:lpstr>Overview of Governor’s Budget Plan</vt:lpstr>
      <vt:lpstr>Governor’s CCC Proposals</vt:lpstr>
      <vt:lpstr>Governor’s CCC Proposals</vt:lpstr>
      <vt:lpstr>PowerPoint Presentation</vt:lpstr>
      <vt:lpstr>Governor’s Budget: Workforce Education</vt:lpstr>
      <vt:lpstr>Governor’s Budget: Workforce Education</vt:lpstr>
      <vt:lpstr>LAO Assessment: Workforce Education</vt:lpstr>
      <vt:lpstr>LAO Recommendations: Workforce Education</vt:lpstr>
      <vt:lpstr>PowerPoint Presentation</vt:lpstr>
      <vt:lpstr>Enrollment Growth</vt:lpstr>
      <vt:lpstr>Governor’s Budget: Basic Skills</vt:lpstr>
      <vt:lpstr>LAO Assessment: Basic Skills</vt:lpstr>
      <vt:lpstr>LAO Assessment: Basic Skills</vt:lpstr>
      <vt:lpstr>LAO Recommendations: Basic Skills</vt:lpstr>
      <vt:lpstr>Other Ongoing CCC Proposals</vt:lpstr>
      <vt:lpstr>One-Time CCC Funding Proposals</vt:lpstr>
      <vt:lpstr>State Financial Aid Budget</vt:lpstr>
      <vt:lpstr>PowerPoint Presentation</vt:lpstr>
      <vt:lpstr>Selected Bills</vt:lpstr>
      <vt:lpstr>Selected Bills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2016-04-09T00:02:55Z</dcterms:created>
  <dcterms:modified xsi:type="dcterms:W3CDTF">2016-04-09T00:03:15Z</dcterms:modified>
</cp:coreProperties>
</file>