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7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95" r:id="rId4"/>
    <p:sldId id="314" r:id="rId5"/>
    <p:sldId id="273" r:id="rId6"/>
    <p:sldId id="313" r:id="rId7"/>
    <p:sldId id="264" r:id="rId8"/>
    <p:sldId id="296" r:id="rId9"/>
    <p:sldId id="297" r:id="rId10"/>
    <p:sldId id="298" r:id="rId11"/>
    <p:sldId id="299" r:id="rId12"/>
    <p:sldId id="300" r:id="rId13"/>
    <p:sldId id="301" r:id="rId14"/>
    <p:sldId id="283" r:id="rId15"/>
    <p:sldId id="306" r:id="rId16"/>
    <p:sldId id="316" r:id="rId17"/>
    <p:sldId id="312" r:id="rId18"/>
    <p:sldId id="317" r:id="rId19"/>
    <p:sldId id="281" r:id="rId20"/>
    <p:sldId id="280" r:id="rId21"/>
    <p:sldId id="279" r:id="rId22"/>
    <p:sldId id="307" r:id="rId23"/>
    <p:sldId id="303" r:id="rId24"/>
    <p:sldId id="278" r:id="rId25"/>
    <p:sldId id="288" r:id="rId26"/>
    <p:sldId id="302" r:id="rId27"/>
    <p:sldId id="287" r:id="rId28"/>
    <p:sldId id="308" r:id="rId29"/>
    <p:sldId id="290" r:id="rId30"/>
    <p:sldId id="304" r:id="rId31"/>
    <p:sldId id="289" r:id="rId32"/>
    <p:sldId id="309" r:id="rId33"/>
    <p:sldId id="310" r:id="rId34"/>
    <p:sldId id="315" r:id="rId35"/>
    <p:sldId id="311" r:id="rId36"/>
    <p:sldId id="318" r:id="rId37"/>
    <p:sldId id="319" r:id="rId38"/>
    <p:sldId id="282" r:id="rId39"/>
    <p:sldId id="267" r:id="rId40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58031" autoAdjust="0"/>
  </p:normalViewPr>
  <p:slideViewPr>
    <p:cSldViewPr>
      <p:cViewPr>
        <p:scale>
          <a:sx n="100" d="100"/>
          <a:sy n="100" d="100"/>
        </p:scale>
        <p:origin x="-989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1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4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7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4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1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9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0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9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28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60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9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8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5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1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0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9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6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5773" y="1143000"/>
            <a:ext cx="654342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laomain\lao\office\LAO_MSWORD10_Templates\LAO_PowerPoint\Ribbon Logo Design - 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1841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Continued…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Continued…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05000"/>
            <a:ext cx="8305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5773" y="1143000"/>
            <a:ext cx="654342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laomain\lao\office\LAO_MSWORD10_Templates\LAO_PowerPoint\Ribbon Logo Design - 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1841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60" r:id="rId9"/>
    <p:sldLayoutId id="2147483682" r:id="rId10"/>
    <p:sldLayoutId id="2147483685" r:id="rId11"/>
    <p:sldLayoutId id="214748368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February 19,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Outlook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California County Superintendents Educational Services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K-12 Funding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3" descr="O:\Workload\2016\160089\Proposition 98 Funding by Segment and 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719706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98 Property Tax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Revenue </a:t>
            </a:r>
            <a:r>
              <a:rPr lang="en-US" dirty="0"/>
              <a:t>Estimates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Reflects Governor’s Budget 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O:\Workload\2016\160089\Proposition 98 Property Tax Revenue Estim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1072"/>
            <a:ext cx="8544591" cy="2826728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2016-17 Proposition 98 Changes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 descr="O:\Workload\2016\160089\2016-17 Proposition 98 Cha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53" y="2362200"/>
            <a:ext cx="7456837" cy="3685481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Funding for </a:t>
            </a:r>
            <a:br>
              <a:rPr lang="en-US" dirty="0" smtClean="0"/>
            </a:br>
            <a:r>
              <a:rPr lang="en-US" dirty="0" smtClean="0"/>
              <a:t>Local Control Funding Formula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1" name="Picture 3" descr="O:\Workload\2016\160089\Tracking Funding for Local Control Funding Form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54" y="2409541"/>
            <a:ext cx="5683082" cy="3994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Fund Revenue Estimates Solid</a:t>
            </a:r>
          </a:p>
          <a:p>
            <a:r>
              <a:rPr lang="en-US" dirty="0" smtClean="0"/>
              <a:t>Property Tax Estimates Too Low</a:t>
            </a:r>
          </a:p>
          <a:p>
            <a:r>
              <a:rPr lang="en-US" dirty="0" smtClean="0"/>
              <a:t>Cushion Against Economic Downturn Small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Overall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Preschool Programs in California: </a:t>
            </a:r>
            <a:r>
              <a:rPr lang="en-US" dirty="0" smtClean="0"/>
              <a:t>Eligibility Criteria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O:\Workload\2016\160089\Major Preschool Programs in California - Eligiblity Cri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45608" cy="3734303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Preschool </a:t>
            </a:r>
            <a:r>
              <a:rPr lang="en-US" dirty="0" smtClean="0"/>
              <a:t>Programs </a:t>
            </a:r>
            <a:r>
              <a:rPr lang="en-US" dirty="0"/>
              <a:t>in California: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 descr="O:\Workload\2016\160089\Major Preschool Programs in California - Standar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984885" cy="37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Preschool Programs in California: </a:t>
            </a:r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 descr="O:\Workload\2016\160089\Major Preschool Programs in California -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7349"/>
            <a:ext cx="8404186" cy="3252851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 Three Funding Streams</a:t>
            </a:r>
          </a:p>
          <a:p>
            <a:r>
              <a:rPr lang="en-US" dirty="0" smtClean="0"/>
              <a:t>Prioritize Low-Income and At-Risk Children</a:t>
            </a:r>
          </a:p>
          <a:p>
            <a:r>
              <a:rPr lang="en-US" dirty="0" smtClean="0"/>
              <a:t>Allow Eligibility to Be Determined Locally</a:t>
            </a:r>
          </a:p>
          <a:p>
            <a:r>
              <a:rPr lang="en-US" dirty="0" smtClean="0"/>
              <a:t>Allow Discretion in Determining Services</a:t>
            </a:r>
          </a:p>
          <a:p>
            <a:r>
              <a:rPr lang="en-US" dirty="0" smtClean="0"/>
              <a:t>Address Other Details in Months Ahead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Preschool: Governor’s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Positives:</a:t>
            </a:r>
          </a:p>
          <a:p>
            <a:pPr lvl="1"/>
            <a:r>
              <a:rPr lang="en-US" dirty="0" smtClean="0"/>
              <a:t>Consolidating funds. </a:t>
            </a:r>
          </a:p>
          <a:p>
            <a:pPr lvl="1"/>
            <a:r>
              <a:rPr lang="en-US" dirty="0" smtClean="0"/>
              <a:t>Focusing on low-income and at-risk children.</a:t>
            </a:r>
          </a:p>
          <a:p>
            <a:r>
              <a:rPr lang="en-US" dirty="0" smtClean="0"/>
              <a:t>Shortcomings:</a:t>
            </a:r>
            <a:endParaRPr lang="en-US" dirty="0"/>
          </a:p>
          <a:p>
            <a:pPr lvl="1"/>
            <a:r>
              <a:rPr lang="en-US" dirty="0" smtClean="0"/>
              <a:t>Allowing eligibility to be determined locally.</a:t>
            </a:r>
            <a:endParaRPr lang="en-US" dirty="0"/>
          </a:p>
          <a:p>
            <a:pPr lvl="1"/>
            <a:r>
              <a:rPr lang="en-US" dirty="0" smtClean="0"/>
              <a:t>Lack of plan to keep funds linked with children.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Preschool: Assessment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 All </a:t>
            </a:r>
            <a:r>
              <a:rPr lang="en-US" dirty="0"/>
              <a:t>P</a:t>
            </a:r>
            <a:r>
              <a:rPr lang="en-US" dirty="0" smtClean="0"/>
              <a:t>reschool Funding</a:t>
            </a:r>
          </a:p>
          <a:p>
            <a:r>
              <a:rPr lang="en-US" dirty="0" smtClean="0"/>
              <a:t>Establish Eligibility Criteria</a:t>
            </a:r>
          </a:p>
          <a:p>
            <a:r>
              <a:rPr lang="en-US" dirty="0" smtClean="0"/>
              <a:t>Link Funding to Children</a:t>
            </a:r>
          </a:p>
          <a:p>
            <a:r>
              <a:rPr lang="en-US" dirty="0" smtClean="0"/>
              <a:t>Offer Full-Day Program to Working Families</a:t>
            </a:r>
          </a:p>
          <a:p>
            <a:r>
              <a:rPr lang="en-US" dirty="0" smtClean="0"/>
              <a:t>Require Developmentally Appropriate Activities</a:t>
            </a:r>
          </a:p>
          <a:p>
            <a:r>
              <a:rPr lang="en-US" dirty="0" smtClean="0"/>
              <a:t>Phase 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Preschool: LAO Recommendations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Mandates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Education Mandates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Backlog </a:t>
            </a:r>
            <a:r>
              <a:rPr lang="en-US" dirty="0"/>
              <a:t>Since 2010-11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218" name="Picture 2" descr="O:\Workload\2016\160089\Funding for Education Mandates Backlog Since 201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449682" cy="2833885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$1.3 billion for K-12 backlog</a:t>
            </a:r>
          </a:p>
          <a:p>
            <a:r>
              <a:rPr lang="en-US" dirty="0" smtClean="0"/>
              <a:t>Distributes on per-student basis ($214)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Mandate Backlog: Governor’s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of School Districts and One-Third of COEs Have No Outstanding Claims</a:t>
            </a:r>
          </a:p>
          <a:p>
            <a:r>
              <a:rPr lang="en-US" dirty="0" smtClean="0"/>
              <a:t>Large Variation in Remaining Claims</a:t>
            </a:r>
          </a:p>
          <a:p>
            <a:r>
              <a:rPr lang="en-US" dirty="0" smtClean="0"/>
              <a:t>Retiring Backlog on Per-Student Basis Unrealistic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Backlog: Assessment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LEAs’ Outstanding </a:t>
            </a:r>
            <a:r>
              <a:rPr lang="en-US" dirty="0"/>
              <a:t>Mandate Claims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Claims per Student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 descr="O:\Workload\2016\160089\Distribution of LEAs' Outstanding Mandate Cla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5" y="2554117"/>
            <a:ext cx="8178905" cy="2314339"/>
          </a:xfrm>
          <a:prstGeom prst="rect">
            <a:avLst/>
          </a:prstGeom>
          <a:noFill/>
          <a:effectLst>
            <a:outerShdw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$2.6 Billion Payment Plan</a:t>
            </a:r>
          </a:p>
          <a:p>
            <a:r>
              <a:rPr lang="en-US" dirty="0" smtClean="0"/>
              <a:t>Provide $450 Per Student</a:t>
            </a:r>
          </a:p>
          <a:p>
            <a:r>
              <a:rPr lang="en-US" dirty="0" smtClean="0"/>
              <a:t>Provide COEs Extra $20 Per Student for Countywide ADA</a:t>
            </a:r>
          </a:p>
          <a:p>
            <a:r>
              <a:rPr lang="en-US" dirty="0" smtClean="0"/>
              <a:t>Provide COEs Minimum Grant</a:t>
            </a:r>
          </a:p>
          <a:p>
            <a:r>
              <a:rPr lang="en-US" dirty="0" smtClean="0"/>
              <a:t>Write-off Remaining Claims Through 2015-16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Backlog: LAO Recommendations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Last Year’s $30 Million Augmentation for Infant and Toddler Programs</a:t>
            </a:r>
          </a:p>
          <a:p>
            <a:r>
              <a:rPr lang="en-US" dirty="0" smtClean="0"/>
              <a:t>Provide $30 Million (One Time) for  Schoolwide Systems of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Education: Governor’s Proposals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Budget Expenditures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O:\Workload\2016\160089\Governor's Budget Expendi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5" y="2482693"/>
            <a:ext cx="8383575" cy="2629215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Per-Student Funding </a:t>
            </a:r>
            <a:r>
              <a:rPr lang="en-US" dirty="0"/>
              <a:t>Rates Vary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Share of Statewide Attendance, 2013-14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 descr="O:\Workload\2016\160089\Special Education Per-Student Funding Rates V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5" y="2476500"/>
            <a:ext cx="7767205" cy="3619500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$140 Million for Equalization</a:t>
            </a:r>
          </a:p>
          <a:p>
            <a:r>
              <a:rPr lang="en-US" dirty="0" smtClean="0"/>
              <a:t>Undertake Comprehensive Study of Infant and Toddler Programs</a:t>
            </a:r>
          </a:p>
          <a:p>
            <a:r>
              <a:rPr lang="en-US" dirty="0" smtClean="0"/>
              <a:t>Reject $30 Million Augmentation for Schoolwide Systems of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Education: Recommendations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7543800" cy="609600"/>
          </a:xfrm>
        </p:spPr>
        <p:txBody>
          <a:bodyPr/>
          <a:lstStyle/>
          <a:p>
            <a:r>
              <a:rPr lang="en-US" dirty="0" smtClean="0"/>
              <a:t>Local Control Funding Formula for </a:t>
            </a:r>
          </a:p>
          <a:p>
            <a:r>
              <a:rPr lang="en-US" dirty="0" smtClean="0"/>
              <a:t>County Offices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COEs at Their </a:t>
            </a:r>
            <a:br>
              <a:rPr lang="en-US" dirty="0" smtClean="0"/>
            </a:br>
            <a:r>
              <a:rPr lang="en-US" dirty="0" smtClean="0"/>
              <a:t>LCFF Target Funding Levels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LAO </a:t>
            </a:r>
            <a:r>
              <a:rPr lang="en-US" dirty="0" smtClean="0"/>
              <a:t>Estimates, 2015-16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Picture 3" descr="O:\Workload\2016\160089\21 COEs at Their LCFF Target Funding Lev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505700" cy="3476625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</a:t>
            </a:r>
            <a:r>
              <a:rPr lang="en-US" dirty="0" smtClean="0"/>
              <a:t>Two-Thirds </a:t>
            </a:r>
            <a:r>
              <a:rPr lang="en-US" dirty="0"/>
              <a:t>of COEs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Funded </a:t>
            </a:r>
            <a:r>
              <a:rPr lang="en-US" dirty="0"/>
              <a:t>Above LCFF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3"/>
          </p:nvPr>
        </p:nvSpPr>
        <p:spPr>
          <a:xfrm>
            <a:off x="228600" y="1824484"/>
            <a:ext cx="8915400" cy="461516"/>
          </a:xfrm>
        </p:spPr>
        <p:txBody>
          <a:bodyPr/>
          <a:lstStyle/>
          <a:p>
            <a:r>
              <a:rPr lang="en-US" dirty="0" smtClean="0"/>
              <a:t>Based on LAO </a:t>
            </a:r>
            <a:r>
              <a:rPr lang="en-US" dirty="0"/>
              <a:t>Estimates, </a:t>
            </a:r>
            <a:r>
              <a:rPr lang="en-US" dirty="0" smtClean="0"/>
              <a:t>2015-16</a:t>
            </a:r>
            <a:endParaRPr lang="en-US" dirty="0"/>
          </a:p>
        </p:txBody>
      </p:sp>
      <p:pic>
        <p:nvPicPr>
          <p:cNvPr id="1030" name="Picture 6" descr="O:\Workload\2016\160089\Almost Two-Thirds of COEs Funded Above Their LCFF Target leve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9" y="2487779"/>
            <a:ext cx="5270881" cy="4089544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How COE Minimum State Aid Is Working at Cross-Purposes With LCFF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 descr="O:\Workload\2016\160089\Illustration of How COE Minimum State Aid Is Working at Cross-Purposes With LC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9500"/>
            <a:ext cx="7006642" cy="4046548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 Minimum State Aid Obligations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Growing</a:t>
            </a:r>
            <a:endParaRPr lang="en-US" sz="30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3"/>
          </p:nvPr>
        </p:nvSpPr>
        <p:spPr>
          <a:xfrm>
            <a:off x="228600" y="1824484"/>
            <a:ext cx="8915400" cy="461516"/>
          </a:xfrm>
        </p:spPr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pic>
        <p:nvPicPr>
          <p:cNvPr id="7" name="Picture 2" descr="O:\Workload\2016\160089\COE Minimum State Aid Obligations Are Gr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95" y="2301239"/>
            <a:ext cx="6395105" cy="4404361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 30 Tax Extension</a:t>
            </a:r>
          </a:p>
          <a:p>
            <a:r>
              <a:rPr lang="en-US" dirty="0" err="1" smtClean="0"/>
              <a:t>CalSTRS</a:t>
            </a:r>
            <a:r>
              <a:rPr lang="en-US" dirty="0" smtClean="0"/>
              <a:t> and CalPERS </a:t>
            </a:r>
            <a:r>
              <a:rPr lang="en-US" dirty="0"/>
              <a:t>C</a:t>
            </a:r>
            <a:r>
              <a:rPr lang="en-US" dirty="0" smtClean="0"/>
              <a:t>ost Increases</a:t>
            </a:r>
            <a:endParaRPr lang="en-US" dirty="0"/>
          </a:p>
          <a:p>
            <a:r>
              <a:rPr lang="en-US" dirty="0" smtClean="0"/>
              <a:t>State School Deposit/Local Reserve Caps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Reserves Grow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Governor’s </a:t>
            </a:r>
            <a:r>
              <a:rPr lang="en-US" dirty="0"/>
              <a:t>Budget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O:\Workload\2016\160089\Reserves Grow Under Governor's Budget 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" y="2372882"/>
            <a:ext cx="7583615" cy="3261646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Reserves</a:t>
            </a:r>
          </a:p>
          <a:p>
            <a:r>
              <a:rPr lang="en-US" dirty="0" smtClean="0"/>
              <a:t>Proposition 2 Debt Payments</a:t>
            </a:r>
          </a:p>
          <a:p>
            <a:r>
              <a:rPr lang="en-US" dirty="0" smtClean="0"/>
              <a:t>Proposition 98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Spending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Spending Proposals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362" name="Picture 2" descr="O:\Workload\2016\160089\Governor Prioritizes Reserves and Infrastructure in 2016-17 Bu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6" y="2086841"/>
            <a:ext cx="6442364" cy="4390159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Estimate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2014-15 Minimum </a:t>
            </a:r>
            <a:r>
              <a:rPr lang="en-US" dirty="0"/>
              <a:t>Guarantee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1" name="Picture 3" descr="O:\Workload\2016\160089\Updating Estimate of 2014-15 Minimum Guaran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7054"/>
            <a:ext cx="6934430" cy="3621075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Estimate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2015-16 Minimum </a:t>
            </a:r>
            <a:r>
              <a:rPr lang="en-US" dirty="0"/>
              <a:t>Guarantee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O:\Workload\2016\160089\Updating Estimate of 2015-16 Minimum Guaran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941585" cy="3649699"/>
          </a:xfrm>
          <a:prstGeom prst="rect">
            <a:avLst/>
          </a:prstGeom>
          <a:noFill/>
          <a:effectLst>
            <a:outerShdw dist="889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On-screen Show (4:3)</PresentationFormat>
  <Paragraphs>173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LAO Slide Template</vt:lpstr>
      <vt:lpstr>Budget Outlook</vt:lpstr>
      <vt:lpstr>PowerPoint Presentation</vt:lpstr>
      <vt:lpstr>Governor’s Budget Expenditures</vt:lpstr>
      <vt:lpstr>Reserves Grow  Under Governor’s Budget Plan</vt:lpstr>
      <vt:lpstr>Constitutional Spending Requirements</vt:lpstr>
      <vt:lpstr>Discretionary Spending Proposals</vt:lpstr>
      <vt:lpstr>PowerPoint Presentation</vt:lpstr>
      <vt:lpstr>Updating Estimate of  2014-15 Minimum Guarantee</vt:lpstr>
      <vt:lpstr>Updating Estimate of  2015-16 Minimum Guarantee</vt:lpstr>
      <vt:lpstr>2016-17 K-12 Funding</vt:lpstr>
      <vt:lpstr>Proposition 98 Property Tax  Revenue Estimates</vt:lpstr>
      <vt:lpstr>2016-17 Proposition 98 Changes</vt:lpstr>
      <vt:lpstr>Tracking Funding for  Local Control Funding Formula</vt:lpstr>
      <vt:lpstr>Assessment of Overall Plan</vt:lpstr>
      <vt:lpstr>PowerPoint Presentation</vt:lpstr>
      <vt:lpstr>Major Preschool Programs in California: Eligibility Criteria</vt:lpstr>
      <vt:lpstr>Major Preschool Programs in California:  Standards</vt:lpstr>
      <vt:lpstr>Major Preschool Programs in California: Funding</vt:lpstr>
      <vt:lpstr>Preschool: Governor’s Proposal</vt:lpstr>
      <vt:lpstr>Preschool: Assessment</vt:lpstr>
      <vt:lpstr>Preschool: LAO Recommendations</vt:lpstr>
      <vt:lpstr>PowerPoint Presentation</vt:lpstr>
      <vt:lpstr>Funding for Education Mandates  Backlog Since 2010-11</vt:lpstr>
      <vt:lpstr> Mandate Backlog: Governor’s Proposal</vt:lpstr>
      <vt:lpstr>Mandate Backlog: Assessment</vt:lpstr>
      <vt:lpstr>Distribution of  LEAs’ Outstanding Mandate Claims</vt:lpstr>
      <vt:lpstr>Mandate Backlog: LAO Recommendations</vt:lpstr>
      <vt:lpstr>PowerPoint Presentation</vt:lpstr>
      <vt:lpstr>Special Education: Governor’s Proposals</vt:lpstr>
      <vt:lpstr>Special Education  Per-Student Funding Rates Vary</vt:lpstr>
      <vt:lpstr>Special Education: Recommendations</vt:lpstr>
      <vt:lpstr>PowerPoint Presentation</vt:lpstr>
      <vt:lpstr>21 COEs at Their  LCFF Target Funding Levels</vt:lpstr>
      <vt:lpstr>Almost Two-Thirds of COEs  Funded Above LCFF Target</vt:lpstr>
      <vt:lpstr>Illustration of How COE Minimum State Aid Is Working at Cross-Purposes With LCFF</vt:lpstr>
      <vt:lpstr>COE Minimum State Aid Obligations  Are Growing</vt:lpstr>
      <vt:lpstr>PowerPoint Presentation</vt:lpstr>
      <vt:lpstr>Other Issues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2016-02-19T01:56:12Z</dcterms:created>
  <dcterms:modified xsi:type="dcterms:W3CDTF">2016-02-19T18:00:18Z</dcterms:modified>
</cp:coreProperties>
</file>