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removePersonalInfoOnSave="1" strictFirstAndLastChars="0" saveSubsetFonts="1">
  <p:sldMasterIdLst>
    <p:sldMasterId id="2147483674" r:id="rId1"/>
  </p:sldMasterIdLst>
  <p:notesMasterIdLst>
    <p:notesMasterId r:id="rId25"/>
  </p:notesMasterIdLst>
  <p:handoutMasterIdLst>
    <p:handoutMasterId r:id="rId26"/>
  </p:handoutMasterIdLst>
  <p:sldIdLst>
    <p:sldId id="257" r:id="rId2"/>
    <p:sldId id="268" r:id="rId3"/>
    <p:sldId id="350" r:id="rId4"/>
    <p:sldId id="346" r:id="rId5"/>
    <p:sldId id="359" r:id="rId6"/>
    <p:sldId id="340" r:id="rId7"/>
    <p:sldId id="345" r:id="rId8"/>
    <p:sldId id="344" r:id="rId9"/>
    <p:sldId id="269" r:id="rId10"/>
    <p:sldId id="342" r:id="rId11"/>
    <p:sldId id="341" r:id="rId12"/>
    <p:sldId id="343" r:id="rId13"/>
    <p:sldId id="360" r:id="rId14"/>
    <p:sldId id="361" r:id="rId15"/>
    <p:sldId id="367" r:id="rId16"/>
    <p:sldId id="362" r:id="rId17"/>
    <p:sldId id="333" r:id="rId18"/>
    <p:sldId id="264" r:id="rId19"/>
    <p:sldId id="366" r:id="rId20"/>
    <p:sldId id="349" r:id="rId21"/>
    <p:sldId id="348" r:id="rId22"/>
    <p:sldId id="363" r:id="rId23"/>
    <p:sldId id="263" r:id="rId24"/>
  </p:sldIdLst>
  <p:sldSz cx="9144000" cy="6858000" type="screen4x3"/>
  <p:notesSz cx="9296400" cy="7010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F294C"/>
    <a:srgbClr val="FFFF99"/>
    <a:srgbClr val="3399FF"/>
    <a:srgbClr val="1F1F5F"/>
    <a:srgbClr val="252571"/>
    <a:srgbClr val="1D1D79"/>
    <a:srgbClr val="28287A"/>
    <a:srgbClr val="3333CC"/>
    <a:srgbClr val="9BCDFF"/>
    <a:srgbClr val="7BBD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81" autoAdjust="0"/>
    <p:restoredTop sz="69016" autoAdjust="0"/>
  </p:normalViewPr>
  <p:slideViewPr>
    <p:cSldViewPr>
      <p:cViewPr>
        <p:scale>
          <a:sx n="100" d="100"/>
          <a:sy n="100" d="100"/>
        </p:scale>
        <p:origin x="-1188" y="4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8" d="100"/>
          <a:sy n="118" d="100"/>
        </p:scale>
        <p:origin x="-2370" y="-96"/>
      </p:cViewPr>
      <p:guideLst>
        <p:guide orient="horz" pos="2208"/>
        <p:guide pos="292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28440" cy="3894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67960" y="0"/>
            <a:ext cx="4028440" cy="3894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620933"/>
            <a:ext cx="4028440" cy="3894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67960" y="6620933"/>
            <a:ext cx="4028440" cy="3894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B449234-6A78-45B4-B0C7-F9A26DD201F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5840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6347" y="0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1B606A11-065F-4BE8-829E-698E9F39EFA1}" type="datetimeFigureOut">
              <a:rPr lang="en-US" smtClean="0"/>
              <a:t>12/2/2015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95600" y="525463"/>
            <a:ext cx="3505200" cy="2628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9640" y="3329940"/>
            <a:ext cx="7437120" cy="31546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58258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6347" y="6658258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D065110D-F216-4299-AEC6-B2E5EC8717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0279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5110D-F216-4299-AEC6-B2E5EC87174C}" type="slidenum">
              <a:rPr lang="en-US" smtClean="0"/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52999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5110D-F216-4299-AEC6-B2E5EC87174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61293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5110D-F216-4299-AEC6-B2E5EC87174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76990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5110D-F216-4299-AEC6-B2E5EC87174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36670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5110D-F216-4299-AEC6-B2E5EC87174C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74911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5110D-F216-4299-AEC6-B2E5EC87174C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52437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5110D-F216-4299-AEC6-B2E5EC87174C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0825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5110D-F216-4299-AEC6-B2E5EC87174C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38601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5110D-F216-4299-AEC6-B2E5EC87174C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426064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5110D-F216-4299-AEC6-B2E5EC87174C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0385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5110D-F216-4299-AEC6-B2E5EC87174C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9591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5110D-F216-4299-AEC6-B2E5EC87174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66798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5110D-F216-4299-AEC6-B2E5EC87174C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59595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5110D-F216-4299-AEC6-B2E5EC87174C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80494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5110D-F216-4299-AEC6-B2E5EC87174C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75543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5110D-F216-4299-AEC6-B2E5EC87174C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7046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5110D-F216-4299-AEC6-B2E5EC87174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3782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5110D-F216-4299-AEC6-B2E5EC87174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8637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5110D-F216-4299-AEC6-B2E5EC87174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327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5110D-F216-4299-AEC6-B2E5EC87174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245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5110D-F216-4299-AEC6-B2E5EC87174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4813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5110D-F216-4299-AEC6-B2E5EC87174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07548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5110D-F216-4299-AEC6-B2E5EC87174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23253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vchu\Desktop\Powerpoint Designs\Cover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4800" y="6927"/>
            <a:ext cx="9446281" cy="69272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Subtitle 2"/>
          <p:cNvSpPr>
            <a:spLocks noGrp="1"/>
          </p:cNvSpPr>
          <p:nvPr>
            <p:ph type="subTitle" idx="13" hasCustomPrompt="1"/>
          </p:nvPr>
        </p:nvSpPr>
        <p:spPr>
          <a:xfrm>
            <a:off x="3733800" y="5715000"/>
            <a:ext cx="4953000" cy="304800"/>
          </a:xfrm>
          <a:prstGeom prst="rect">
            <a:avLst/>
          </a:prstGeom>
          <a:noFill/>
        </p:spPr>
        <p:txBody>
          <a:bodyPr>
            <a:noAutofit/>
          </a:bodyPr>
          <a:lstStyle>
            <a:lvl1pPr marL="0" indent="0" algn="l">
              <a:buNone/>
              <a:defRPr lang="en-US" sz="1400" b="0" baseline="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add title</a:t>
            </a:r>
          </a:p>
        </p:txBody>
      </p:sp>
      <p:sp>
        <p:nvSpPr>
          <p:cNvPr id="15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457200" y="1143000"/>
            <a:ext cx="8229600" cy="1828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indent="0">
              <a:lnSpc>
                <a:spcPct val="75000"/>
              </a:lnSpc>
              <a:spcBef>
                <a:spcPts val="0"/>
              </a:spcBef>
              <a:defRPr sz="6000" b="0" cap="none" spc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21" name="Subtitle 2"/>
          <p:cNvSpPr txBox="1">
            <a:spLocks/>
          </p:cNvSpPr>
          <p:nvPr userDrawn="1"/>
        </p:nvSpPr>
        <p:spPr>
          <a:xfrm>
            <a:off x="3733800" y="6019800"/>
            <a:ext cx="3657600" cy="304800"/>
          </a:xfrm>
          <a:prstGeom prst="rect">
            <a:avLst/>
          </a:prstGeom>
          <a:noFill/>
        </p:spPr>
        <p:txBody>
          <a:bodyPr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lang="en-US" sz="2000" b="1" kern="1200" baseline="0" dirty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00" kern="1200">
                <a:solidFill>
                  <a:schemeClr val="tx1">
                    <a:tint val="75000"/>
                  </a:schemeClr>
                </a:solidFill>
                <a:latin typeface="Helvetica" pitchFamily="34" charset="0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Helvetica" pitchFamily="34" charset="0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Helvetica" pitchFamily="34" charset="0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Helvetica" pitchFamily="34" charset="0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r>
              <a:rPr lang="en-US" sz="1400" b="1" cap="none" spc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  <a:cs typeface="Helvetica" panose="020B0604020202020204" pitchFamily="34" charset="0"/>
              </a:rPr>
              <a:t>Legislative Analyst’s Office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7" hasCustomPrompt="1"/>
          </p:nvPr>
        </p:nvSpPr>
        <p:spPr>
          <a:xfrm>
            <a:off x="3733800" y="4648200"/>
            <a:ext cx="4953000" cy="381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pPr lvl="0"/>
            <a:r>
              <a:rPr lang="en-US" dirty="0" smtClean="0"/>
              <a:t>Click to add title</a:t>
            </a:r>
            <a:endParaRPr lang="en-US" dirty="0"/>
          </a:p>
        </p:txBody>
      </p:sp>
      <p:sp>
        <p:nvSpPr>
          <p:cNvPr id="35" name="Subtitle 2"/>
          <p:cNvSpPr txBox="1">
            <a:spLocks/>
          </p:cNvSpPr>
          <p:nvPr userDrawn="1"/>
        </p:nvSpPr>
        <p:spPr>
          <a:xfrm>
            <a:off x="3733800" y="4419600"/>
            <a:ext cx="1676400" cy="381000"/>
          </a:xfrm>
          <a:prstGeom prst="rect">
            <a:avLst/>
          </a:prstGeom>
          <a:noFill/>
        </p:spPr>
        <p:txBody>
          <a:bodyPr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lang="en-US" sz="2000" b="1" kern="1200" baseline="0" dirty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00" kern="1200">
                <a:solidFill>
                  <a:schemeClr val="tx1">
                    <a:tint val="75000"/>
                  </a:schemeClr>
                </a:solidFill>
                <a:latin typeface="Helvetica" pitchFamily="34" charset="0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Helvetica" pitchFamily="34" charset="0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Helvetica" pitchFamily="34" charset="0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Helvetica" pitchFamily="34" charset="0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r>
              <a:rPr lang="en-US" sz="1400" b="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Presented to:</a:t>
            </a:r>
          </a:p>
        </p:txBody>
      </p:sp>
      <p:pic>
        <p:nvPicPr>
          <p:cNvPr id="1026" name="Picture 2" descr="C:\Users\vchu\Desktop\Powerpoint Designs\California-Bear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996" y="4397193"/>
            <a:ext cx="3142754" cy="20036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27890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clus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vchu\Desktop\Powerpoint Designs\Divider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8600" y="-69273"/>
            <a:ext cx="9446281" cy="69272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3404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A660B6AB-30A7-463E-946F-9D74FA8EFF9D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2" descr="C:\Users\vchu\Desktop\Powerpoint Designs\lao-logo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532" y="6248400"/>
            <a:ext cx="965668" cy="3448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Subtitle 2"/>
          <p:cNvSpPr txBox="1">
            <a:spLocks/>
          </p:cNvSpPr>
          <p:nvPr userDrawn="1"/>
        </p:nvSpPr>
        <p:spPr>
          <a:xfrm>
            <a:off x="1295400" y="2667000"/>
            <a:ext cx="7086600" cy="762000"/>
          </a:xfrm>
          <a:prstGeom prst="rect">
            <a:avLst/>
          </a:prstGeom>
          <a:noFill/>
        </p:spPr>
        <p:txBody>
          <a:bodyPr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lang="en-US" sz="2000" b="1" kern="1200" baseline="0" dirty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00" kern="1200">
                <a:solidFill>
                  <a:schemeClr val="tx1">
                    <a:tint val="75000"/>
                  </a:schemeClr>
                </a:solidFill>
                <a:latin typeface="Helvetica" pitchFamily="34" charset="0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Helvetica" pitchFamily="34" charset="0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Helvetica" pitchFamily="34" charset="0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Helvetica" pitchFamily="34" charset="0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Aft>
                <a:spcPts val="0"/>
              </a:spcAft>
            </a:pPr>
            <a:r>
              <a:rPr lang="en-US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lao.ca.gov</a:t>
            </a:r>
          </a:p>
        </p:txBody>
      </p:sp>
    </p:spTree>
    <p:extLst>
      <p:ext uri="{BB962C8B-B14F-4D97-AF65-F5344CB8AC3E}">
        <p14:creationId xmlns:p14="http://schemas.microsoft.com/office/powerpoint/2010/main" val="17713595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Nam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C:\Users\vchu\Desktop\Powerpoint Designs\Cover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4800" y="6927"/>
            <a:ext cx="9446281" cy="69272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Subtitle 2"/>
          <p:cNvSpPr>
            <a:spLocks noGrp="1"/>
          </p:cNvSpPr>
          <p:nvPr>
            <p:ph type="subTitle" idx="13" hasCustomPrompt="1"/>
          </p:nvPr>
        </p:nvSpPr>
        <p:spPr>
          <a:xfrm>
            <a:off x="3733800" y="5715000"/>
            <a:ext cx="4953000" cy="304800"/>
          </a:xfrm>
          <a:prstGeom prst="rect">
            <a:avLst/>
          </a:prstGeom>
          <a:noFill/>
        </p:spPr>
        <p:txBody>
          <a:bodyPr>
            <a:noAutofit/>
          </a:bodyPr>
          <a:lstStyle>
            <a:lvl1pPr marL="0" indent="0" algn="l">
              <a:buNone/>
              <a:defRPr lang="en-US" sz="1400" b="0" baseline="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add title</a:t>
            </a:r>
          </a:p>
        </p:txBody>
      </p:sp>
      <p:sp>
        <p:nvSpPr>
          <p:cNvPr id="15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457200" y="1143000"/>
            <a:ext cx="8229600" cy="1828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indent="0">
              <a:lnSpc>
                <a:spcPct val="75000"/>
              </a:lnSpc>
              <a:spcBef>
                <a:spcPts val="0"/>
              </a:spcBef>
              <a:defRPr sz="6000" b="0" cap="none" spc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21" name="Subtitle 2"/>
          <p:cNvSpPr txBox="1">
            <a:spLocks/>
          </p:cNvSpPr>
          <p:nvPr userDrawn="1"/>
        </p:nvSpPr>
        <p:spPr>
          <a:xfrm>
            <a:off x="3733800" y="6019800"/>
            <a:ext cx="3657600" cy="304800"/>
          </a:xfrm>
          <a:prstGeom prst="rect">
            <a:avLst/>
          </a:prstGeom>
          <a:noFill/>
        </p:spPr>
        <p:txBody>
          <a:bodyPr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lang="en-US" sz="2000" b="1" kern="1200" baseline="0" dirty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00" kern="1200">
                <a:solidFill>
                  <a:schemeClr val="tx1">
                    <a:tint val="75000"/>
                  </a:schemeClr>
                </a:solidFill>
                <a:latin typeface="Helvetica" pitchFamily="34" charset="0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Helvetica" pitchFamily="34" charset="0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Helvetica" pitchFamily="34" charset="0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Helvetica" pitchFamily="34" charset="0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r>
              <a:rPr lang="en-US" sz="1400" b="1" cap="none" spc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  <a:cs typeface="Helvetica" panose="020B0604020202020204" pitchFamily="34" charset="0"/>
              </a:rPr>
              <a:t>Legislative Analyst’s Office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7" hasCustomPrompt="1"/>
          </p:nvPr>
        </p:nvSpPr>
        <p:spPr>
          <a:xfrm>
            <a:off x="3733800" y="4495800"/>
            <a:ext cx="4953000" cy="381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pPr lvl="0"/>
            <a:r>
              <a:rPr lang="en-US" dirty="0" smtClean="0"/>
              <a:t>Click to add title</a:t>
            </a:r>
            <a:endParaRPr lang="en-US" dirty="0"/>
          </a:p>
        </p:txBody>
      </p:sp>
      <p:pic>
        <p:nvPicPr>
          <p:cNvPr id="8" name="Picture 2" descr="C:\Users\vchu\Desktop\Powerpoint Designs\California-Bear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996" y="4397193"/>
            <a:ext cx="3142754" cy="20036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32450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vchu\Desktop\Powerpoint Designs\PPT-Template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3681" y="0"/>
            <a:ext cx="9446281" cy="69272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itle Placeholder 1"/>
          <p:cNvSpPr>
            <a:spLocks noGrp="1"/>
          </p:cNvSpPr>
          <p:nvPr>
            <p:ph type="title"/>
          </p:nvPr>
        </p:nvSpPr>
        <p:spPr>
          <a:xfrm>
            <a:off x="457200" y="241243"/>
            <a:ext cx="8229600" cy="90175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 sz="32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660B6AB-30A7-463E-946F-9D74FA8EFF9D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3" descr="C:\Users\vchu\Desktop\Powerpoint Designs\lao-logo-navy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839" y="6248400"/>
            <a:ext cx="967361" cy="3454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4501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vchu\Desktop\Powerpoint Designs\PPT-Template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3681" y="0"/>
            <a:ext cx="9446281" cy="69272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 Placeholder 2"/>
          <p:cNvSpPr>
            <a:spLocks noGrp="1"/>
          </p:cNvSpPr>
          <p:nvPr>
            <p:ph idx="1" hasCustomPrompt="1"/>
          </p:nvPr>
        </p:nvSpPr>
        <p:spPr>
          <a:xfrm>
            <a:off x="228600" y="23622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>
              <a:buFont typeface="Wingdings" panose="05000000000000000000" pitchFamily="2" charset="2"/>
              <a:buChar char="Ø"/>
              <a:defRPr b="1" cap="none" spc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 marL="742950" indent="-285750">
              <a:buFont typeface="Arial" panose="020B0604020202020204" pitchFamily="34" charset="0"/>
              <a:buChar char="•"/>
              <a:defRPr b="0" cap="none" spc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  <a:cs typeface="Helvetica" panose="020B0604020202020204" pitchFamily="34" charset="0"/>
              </a:defRPr>
            </a:lvl2pPr>
            <a:lvl3pPr marL="1143000" indent="-457200">
              <a:buFont typeface="Times New Roman" panose="02020603050405020304" pitchFamily="18" charset="0"/>
              <a:buChar char="—"/>
              <a:defRPr sz="2200" b="0" cap="none" spc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  <a:cs typeface="Helvetica" panose="020B0604020202020204" pitchFamily="34" charset="0"/>
              </a:defRPr>
            </a:lvl3pPr>
            <a:lvl4pPr marL="1600200" indent="-228600">
              <a:buFont typeface="Wingdings" panose="05000000000000000000" pitchFamily="2" charset="2"/>
              <a:buChar char="§"/>
              <a:defRPr b="0" cap="none" spc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b="0" cap="none" spc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>
              <a:defRPr b="0" cap="none" spc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14" name="Title Placeholder 1"/>
          <p:cNvSpPr>
            <a:spLocks noGrp="1"/>
          </p:cNvSpPr>
          <p:nvPr>
            <p:ph type="title"/>
          </p:nvPr>
        </p:nvSpPr>
        <p:spPr>
          <a:xfrm>
            <a:off x="457200" y="241243"/>
            <a:ext cx="8229600" cy="90175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 sz="32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0" name="Subtitle 2"/>
          <p:cNvSpPr>
            <a:spLocks noGrp="1"/>
          </p:cNvSpPr>
          <p:nvPr>
            <p:ph type="subTitle" idx="13" hasCustomPrompt="1"/>
          </p:nvPr>
        </p:nvSpPr>
        <p:spPr>
          <a:xfrm>
            <a:off x="228600" y="1824484"/>
            <a:ext cx="8915400" cy="461516"/>
          </a:xfrm>
          <a:prstGeom prst="rect">
            <a:avLst/>
          </a:prstGeom>
          <a:noFill/>
        </p:spPr>
        <p:txBody>
          <a:bodyPr>
            <a:normAutofit/>
          </a:bodyPr>
          <a:lstStyle>
            <a:lvl1pPr marL="0" indent="0" algn="l">
              <a:buNone/>
              <a:defRPr lang="en-US" sz="2000" b="0" i="1" baseline="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subtitle</a:t>
            </a:r>
            <a:endParaRPr lang="en-US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3404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Helvetica" pitchFamily="34" charset="0"/>
              </a:defRPr>
            </a:lvl1pPr>
          </a:lstStyle>
          <a:p>
            <a:fld id="{A660B6AB-30A7-463E-946F-9D74FA8EFF9D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5" name="Picture 3" descr="C:\Users\vchu\Desktop\Powerpoint Designs\lao-logo-navy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839" y="6248400"/>
            <a:ext cx="967361" cy="3454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043212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inued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C:\Users\vchu\Desktop\Powerpoint Designs\PPT-Template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3681" y="0"/>
            <a:ext cx="9446281" cy="69272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itle Placeholder 1"/>
          <p:cNvSpPr>
            <a:spLocks noGrp="1"/>
          </p:cNvSpPr>
          <p:nvPr>
            <p:ph type="title"/>
          </p:nvPr>
        </p:nvSpPr>
        <p:spPr>
          <a:xfrm>
            <a:off x="457200" y="241243"/>
            <a:ext cx="8229600" cy="90175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 sz="32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3404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Helvetica" pitchFamily="34" charset="0"/>
              </a:defRPr>
            </a:lvl1pPr>
          </a:lstStyle>
          <a:p>
            <a:fld id="{A660B6AB-30A7-463E-946F-9D74FA8EFF9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Subtitle 2"/>
          <p:cNvSpPr txBox="1">
            <a:spLocks/>
          </p:cNvSpPr>
          <p:nvPr userDrawn="1"/>
        </p:nvSpPr>
        <p:spPr>
          <a:xfrm>
            <a:off x="7467600" y="1143000"/>
            <a:ext cx="1424940" cy="304800"/>
          </a:xfrm>
          <a:prstGeom prst="rect">
            <a:avLst/>
          </a:prstGeom>
          <a:noFill/>
        </p:spPr>
        <p:txBody>
          <a:bodyPr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lang="en-US" sz="2000" b="1" kern="1200" baseline="0" dirty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00" kern="1200">
                <a:solidFill>
                  <a:schemeClr val="tx1">
                    <a:tint val="75000"/>
                  </a:schemeClr>
                </a:solidFill>
                <a:latin typeface="Helvetica" pitchFamily="34" charset="0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Helvetica" pitchFamily="34" charset="0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Helvetica" pitchFamily="34" charset="0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Helvetica" pitchFamily="34" charset="0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r>
              <a:rPr lang="en-US" sz="1600" b="0" i="1" dirty="0" smtClean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Continued…</a:t>
            </a:r>
          </a:p>
        </p:txBody>
      </p:sp>
      <p:sp>
        <p:nvSpPr>
          <p:cNvPr id="8" name="Subtitle 2"/>
          <p:cNvSpPr>
            <a:spLocks noGrp="1"/>
          </p:cNvSpPr>
          <p:nvPr>
            <p:ph type="subTitle" idx="13" hasCustomPrompt="1"/>
          </p:nvPr>
        </p:nvSpPr>
        <p:spPr>
          <a:xfrm>
            <a:off x="457200" y="2133600"/>
            <a:ext cx="8305800" cy="3810000"/>
          </a:xfrm>
          <a:prstGeom prst="rect">
            <a:avLst/>
          </a:prstGeom>
          <a:noFill/>
        </p:spPr>
        <p:txBody>
          <a:bodyPr>
            <a:normAutofit/>
          </a:bodyPr>
          <a:lstStyle>
            <a:lvl1pPr marL="0" indent="0" algn="l">
              <a:buNone/>
              <a:defRPr lang="en-US" sz="2000" b="0" i="0" baseline="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text</a:t>
            </a:r>
            <a:endParaRPr lang="en-US" dirty="0"/>
          </a:p>
        </p:txBody>
      </p:sp>
      <p:pic>
        <p:nvPicPr>
          <p:cNvPr id="16" name="Picture 3" descr="C:\Users\vchu\Desktop\Powerpoint Designs\lao-logo-navy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839" y="6248400"/>
            <a:ext cx="967361" cy="3454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61206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vchu\Desktop\Powerpoint Designs\Divider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8600" y="-69273"/>
            <a:ext cx="9446281" cy="69272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3404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A660B6AB-30A7-463E-946F-9D74FA8EFF9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1524000" y="3048000"/>
            <a:ext cx="6434138" cy="609600"/>
          </a:xfrm>
          <a:prstGeom prst="rect">
            <a:avLst/>
          </a:prstGeom>
        </p:spPr>
        <p:txBody>
          <a:bodyPr lIns="182880" rIns="182880" anchor="b"/>
          <a:lstStyle>
            <a:lvl1pPr marL="0" indent="0" algn="ctr">
              <a:buFont typeface="Wingdings" pitchFamily="2" charset="2"/>
              <a:buNone/>
              <a:defRPr sz="4000" baseline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/>
            <a:r>
              <a:rPr lang="en-US" noProof="0" dirty="0" smtClean="0"/>
              <a:t>Section Header</a:t>
            </a:r>
          </a:p>
        </p:txBody>
      </p:sp>
      <p:pic>
        <p:nvPicPr>
          <p:cNvPr id="9" name="Picture 2" descr="C:\Users\vchu\Desktop\Powerpoint Designs\lao-logo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532" y="6248400"/>
            <a:ext cx="965668" cy="3448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438407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 descr="C:\Users\vchu\Desktop\Powerpoint Designs\PPT-Template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3681" y="0"/>
            <a:ext cx="9446281" cy="69272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533400" y="2362200"/>
            <a:ext cx="4038600" cy="3886200"/>
          </a:xfrm>
          <a:prstGeom prst="rect">
            <a:avLst/>
          </a:prstGeom>
        </p:spPr>
        <p:txBody>
          <a:bodyPr/>
          <a:lstStyle>
            <a:lvl1pPr marL="342900" indent="-342900">
              <a:buFont typeface="Wingdings" panose="05000000000000000000" pitchFamily="2" charset="2"/>
              <a:buChar char="Ø"/>
              <a:defRPr sz="3000" b="1" cap="none" spc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 marL="742950" indent="-285750">
              <a:buFont typeface="Arial" panose="020B0604020202020204" pitchFamily="34" charset="0"/>
              <a:buChar char="•"/>
              <a:defRPr sz="2600" b="0" cap="none" spc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  <a:cs typeface="Helvetica" panose="020B0604020202020204" pitchFamily="34" charset="0"/>
              </a:defRPr>
            </a:lvl2pPr>
            <a:lvl3pPr marL="1143000" indent="-457200">
              <a:buFont typeface="Times New Roman" panose="02020603050405020304" pitchFamily="18" charset="0"/>
              <a:buChar char="—"/>
              <a:defRPr sz="2200" b="0" cap="none" spc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  <a:cs typeface="Helvetica" panose="020B0604020202020204" pitchFamily="34" charset="0"/>
              </a:defRPr>
            </a:lvl3pPr>
            <a:lvl4pPr marL="1600200" indent="-228600">
              <a:buFont typeface="Wingdings" panose="05000000000000000000" pitchFamily="2" charset="2"/>
              <a:buChar char="§"/>
              <a:defRPr sz="1800">
                <a:solidFill>
                  <a:schemeClr val="bg1"/>
                </a:solidFill>
                <a:effectLst>
                  <a:outerShdw dist="38100" dir="5400000" algn="ctr" rotWithShape="0">
                    <a:schemeClr val="tx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16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sz="half" idx="13" hasCustomPrompt="1"/>
          </p:nvPr>
        </p:nvSpPr>
        <p:spPr>
          <a:xfrm>
            <a:off x="4724400" y="2362200"/>
            <a:ext cx="4038600" cy="3886200"/>
          </a:xfrm>
          <a:prstGeom prst="rect">
            <a:avLst/>
          </a:prstGeom>
        </p:spPr>
        <p:txBody>
          <a:bodyPr/>
          <a:lstStyle>
            <a:lvl1pPr marL="342900" indent="-342900">
              <a:buFont typeface="Wingdings" panose="05000000000000000000" pitchFamily="2" charset="2"/>
              <a:buChar char="Ø"/>
              <a:defRPr lang="en-US" sz="3000" b="1" cap="none" spc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 marL="742950" indent="-285750">
              <a:buFont typeface="Arial" panose="020B0604020202020204" pitchFamily="34" charset="0"/>
              <a:buChar char="•"/>
              <a:defRPr lang="en-US" sz="2600" b="0" cap="none" spc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  <a:cs typeface="Helvetica" panose="020B0604020202020204" pitchFamily="34" charset="0"/>
              </a:defRPr>
            </a:lvl2pPr>
            <a:lvl3pPr marL="1143000" indent="-457200">
              <a:buFont typeface="Times New Roman" panose="02020603050405020304" pitchFamily="18" charset="0"/>
              <a:buChar char="—"/>
              <a:defRPr lang="en-US" sz="2200" b="0" cap="none" spc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  <a:cs typeface="Helvetica" panose="020B0604020202020204" pitchFamily="34" charset="0"/>
              </a:defRPr>
            </a:lvl3pPr>
            <a:lvl4pPr marL="1600200" indent="-228600">
              <a:buFont typeface="Wingdings" panose="05000000000000000000" pitchFamily="2" charset="2"/>
              <a:buChar char="§"/>
              <a:defRPr lang="en-US" sz="1800" dirty="0" smtClean="0">
                <a:solidFill>
                  <a:schemeClr val="bg1"/>
                </a:solidFill>
                <a:effectLst>
                  <a:outerShdw dist="38100" dir="5400000" algn="ctr" rotWithShape="0">
                    <a:schemeClr val="tx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lang="en-U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15" name="Title Placeholder 1"/>
          <p:cNvSpPr>
            <a:spLocks noGrp="1"/>
          </p:cNvSpPr>
          <p:nvPr>
            <p:ph type="title"/>
          </p:nvPr>
        </p:nvSpPr>
        <p:spPr>
          <a:xfrm>
            <a:off x="457200" y="241243"/>
            <a:ext cx="8229600" cy="90175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 sz="32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Subtitle 2"/>
          <p:cNvSpPr>
            <a:spLocks noGrp="1"/>
          </p:cNvSpPr>
          <p:nvPr>
            <p:ph type="subTitle" idx="14" hasCustomPrompt="1"/>
          </p:nvPr>
        </p:nvSpPr>
        <p:spPr>
          <a:xfrm>
            <a:off x="228600" y="1824484"/>
            <a:ext cx="8915400" cy="461516"/>
          </a:xfrm>
          <a:prstGeom prst="rect">
            <a:avLst/>
          </a:prstGeom>
          <a:noFill/>
        </p:spPr>
        <p:txBody>
          <a:bodyPr>
            <a:normAutofit/>
          </a:bodyPr>
          <a:lstStyle>
            <a:lvl1pPr marL="0" indent="0" algn="l">
              <a:buNone/>
              <a:defRPr lang="en-US" sz="2000" b="0" i="1" baseline="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subtitle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3404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Helvetica" pitchFamily="34" charset="0"/>
              </a:defRPr>
            </a:lvl1pPr>
          </a:lstStyle>
          <a:p>
            <a:fld id="{A660B6AB-30A7-463E-946F-9D74FA8EFF9D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4" name="Picture 3" descr="C:\Users\vchu\Desktop\Powerpoint Designs\lao-logo-navy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839" y="6248400"/>
            <a:ext cx="967361" cy="3454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12541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2" descr="C:\Users\vchu\Desktop\Powerpoint Designs\PPT-Template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3681" y="0"/>
            <a:ext cx="9446281" cy="69272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533400" y="2362200"/>
            <a:ext cx="4038600" cy="3886200"/>
          </a:xfrm>
          <a:prstGeom prst="rect">
            <a:avLst/>
          </a:prstGeo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3000" b="1" cap="none" spc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 marL="742950" indent="-285750">
              <a:buFont typeface="Wingdings" panose="05000000000000000000" pitchFamily="2" charset="2"/>
              <a:buChar char="Ø"/>
              <a:defRPr sz="2600" b="0" cap="none" spc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  <a:cs typeface="Helvetica" panose="020B0604020202020204" pitchFamily="34" charset="0"/>
              </a:defRPr>
            </a:lvl2pPr>
            <a:lvl3pPr>
              <a:defRPr sz="2200" b="0" cap="none" spc="0" baseline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  <a:cs typeface="Helvetica" panose="020B0604020202020204" pitchFamily="34" charset="0"/>
              </a:defRPr>
            </a:lvl3pPr>
            <a:lvl4pPr>
              <a:defRPr sz="1800" b="0" cap="none" spc="0" baseline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  <a:cs typeface="Helvetica" panose="020B0604020202020204" pitchFamily="34" charset="0"/>
              </a:defRPr>
            </a:lvl4pPr>
            <a:lvl5pPr>
              <a:defRPr sz="1600" b="0" cap="none" spc="0" baseline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  <a:cs typeface="Helvetica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Insert Comparison</a:t>
            </a:r>
          </a:p>
          <a:p>
            <a:pPr lvl="1"/>
            <a:r>
              <a:rPr lang="en-US" dirty="0" smtClean="0"/>
              <a:t>First Level</a:t>
            </a:r>
          </a:p>
          <a:p>
            <a:pPr lvl="2"/>
            <a:r>
              <a:rPr lang="en-US" dirty="0" smtClean="0"/>
              <a:t>Second Level</a:t>
            </a:r>
          </a:p>
          <a:p>
            <a:pPr lvl="1"/>
            <a:endParaRPr lang="en-US"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3" hasCustomPrompt="1"/>
          </p:nvPr>
        </p:nvSpPr>
        <p:spPr>
          <a:xfrm>
            <a:off x="4648200" y="2362200"/>
            <a:ext cx="4038600" cy="3886200"/>
          </a:xfrm>
          <a:prstGeom prst="rect">
            <a:avLst/>
          </a:prstGeo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lang="en-US" sz="3000" b="1" cap="none" spc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 marL="742950" indent="-285750">
              <a:buFont typeface="Wingdings" panose="05000000000000000000" pitchFamily="2" charset="2"/>
              <a:buChar char="Ø"/>
              <a:defRPr lang="en-US" sz="2600" b="0" cap="none" spc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  <a:cs typeface="Helvetica" panose="020B0604020202020204" pitchFamily="34" charset="0"/>
              </a:defRPr>
            </a:lvl2pPr>
            <a:lvl3pPr>
              <a:defRPr lang="en-US" sz="2200" b="0" cap="none" spc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  <a:cs typeface="Helvetica" panose="020B0604020202020204" pitchFamily="34" charset="0"/>
              </a:defRPr>
            </a:lvl3pPr>
            <a:lvl4pPr>
              <a:defRPr lang="en-US" sz="1800" b="0" cap="none" spc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  <a:cs typeface="Helvetica" panose="020B0604020202020204" pitchFamily="34" charset="0"/>
              </a:defRPr>
            </a:lvl4pPr>
            <a:lvl5pPr>
              <a:defRPr lang="en-US" sz="1600" b="0" cap="none" spc="0" dirty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  <a:cs typeface="Helvetica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Insert Comparison</a:t>
            </a:r>
          </a:p>
          <a:p>
            <a:pPr lvl="1"/>
            <a:r>
              <a:rPr lang="en-US" dirty="0" smtClean="0"/>
              <a:t>First Level</a:t>
            </a:r>
          </a:p>
          <a:p>
            <a:pPr lvl="2"/>
            <a:r>
              <a:rPr lang="en-US" dirty="0" smtClean="0"/>
              <a:t>Second Level</a:t>
            </a:r>
          </a:p>
        </p:txBody>
      </p:sp>
      <p:sp>
        <p:nvSpPr>
          <p:cNvPr id="15" name="Title Placeholder 1"/>
          <p:cNvSpPr>
            <a:spLocks noGrp="1"/>
          </p:cNvSpPr>
          <p:nvPr>
            <p:ph type="title"/>
          </p:nvPr>
        </p:nvSpPr>
        <p:spPr>
          <a:xfrm>
            <a:off x="457200" y="241243"/>
            <a:ext cx="8229600" cy="90175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 sz="32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Subtitle 2"/>
          <p:cNvSpPr>
            <a:spLocks noGrp="1"/>
          </p:cNvSpPr>
          <p:nvPr>
            <p:ph type="subTitle" idx="14" hasCustomPrompt="1"/>
          </p:nvPr>
        </p:nvSpPr>
        <p:spPr>
          <a:xfrm>
            <a:off x="228600" y="1824484"/>
            <a:ext cx="8915400" cy="461516"/>
          </a:xfrm>
          <a:prstGeom prst="rect">
            <a:avLst/>
          </a:prstGeom>
          <a:noFill/>
        </p:spPr>
        <p:txBody>
          <a:bodyPr>
            <a:normAutofit/>
          </a:bodyPr>
          <a:lstStyle>
            <a:lvl1pPr marL="0" indent="0" algn="l">
              <a:buNone/>
              <a:defRPr lang="en-US" sz="2000" b="0" i="1" baseline="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subtitle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3404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Helvetica" pitchFamily="34" charset="0"/>
              </a:defRPr>
            </a:lvl1pPr>
          </a:lstStyle>
          <a:p>
            <a:fld id="{A660B6AB-30A7-463E-946F-9D74FA8EFF9D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4" name="Picture 3" descr="C:\Users\vchu\Desktop\Powerpoint Designs\lao-logo-navy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839" y="6248400"/>
            <a:ext cx="967361" cy="3454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31201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vchu\Desktop\Powerpoint Designs\Divider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8600" y="-69273"/>
            <a:ext cx="9446281" cy="69272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3404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A660B6AB-30A7-463E-946F-9D74FA8EFF9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1524000" y="3048000"/>
            <a:ext cx="6434138" cy="609600"/>
          </a:xfrm>
          <a:prstGeom prst="rect">
            <a:avLst/>
          </a:prstGeom>
        </p:spPr>
        <p:txBody>
          <a:bodyPr lIns="182880" rIns="182880" anchor="b"/>
          <a:lstStyle>
            <a:lvl1pPr marL="0" indent="0" algn="ctr">
              <a:buFont typeface="Wingdings" pitchFamily="2" charset="2"/>
              <a:buNone/>
              <a:defRPr sz="4000" baseline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/>
            <a:r>
              <a:rPr lang="en-US" noProof="0" dirty="0" smtClean="0"/>
              <a:t>Divider Page</a:t>
            </a:r>
          </a:p>
        </p:txBody>
      </p:sp>
      <p:pic>
        <p:nvPicPr>
          <p:cNvPr id="10" name="Picture 2" descr="C:\Users\vchu\Desktop\Powerpoint Designs\lao-logo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532" y="6248400"/>
            <a:ext cx="965668" cy="3448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925014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3404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Helvetica" pitchFamily="34" charset="0"/>
              </a:defRPr>
            </a:lvl1pPr>
          </a:lstStyle>
          <a:p>
            <a:fld id="{A660B6AB-30A7-463E-946F-9D74FA8EFF9D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" name="Picture 2" descr="C:\Users\vchu\Desktop\Powerpoint Designs\lao-logo.png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6096000"/>
            <a:ext cx="965668" cy="3448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94954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83" r:id="rId2"/>
    <p:sldLayoutId id="2147483680" r:id="rId3"/>
    <p:sldLayoutId id="2147483676" r:id="rId4"/>
    <p:sldLayoutId id="2147483682" r:id="rId5"/>
    <p:sldLayoutId id="2147483677" r:id="rId6"/>
    <p:sldLayoutId id="2147483678" r:id="rId7"/>
    <p:sldLayoutId id="2147483679" r:id="rId8"/>
    <p:sldLayoutId id="2147483660" r:id="rId9"/>
    <p:sldLayoutId id="2147483681" r:id="rId10"/>
  </p:sldLayoutIdLst>
  <p:timing>
    <p:tnLst>
      <p:par>
        <p:cTn id="1" dur="indefinite" restart="never" nodeType="tmRoot"/>
      </p:par>
    </p:tnLst>
  </p:timing>
  <p:hf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Helvetica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000" b="1" kern="1200">
          <a:solidFill>
            <a:schemeClr val="bg1"/>
          </a:solidFill>
          <a:latin typeface="Helvetica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00" kern="1200">
          <a:solidFill>
            <a:schemeClr val="bg1"/>
          </a:solidFill>
          <a:latin typeface="Helvetica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Helvetica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bg1"/>
          </a:solidFill>
          <a:latin typeface="Helvetica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bg1"/>
          </a:solidFill>
          <a:latin typeface="Helvetica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9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btitle 9"/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r>
              <a:rPr lang="en-US" dirty="0" smtClean="0"/>
              <a:t>December 3, 2015</a:t>
            </a:r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California’s </a:t>
            </a:r>
            <a:br>
              <a:rPr lang="en-US" dirty="0" smtClean="0"/>
            </a:br>
            <a:r>
              <a:rPr lang="en-US" dirty="0" smtClean="0"/>
              <a:t>Fiscal Outlook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dirty="0" smtClean="0"/>
              <a:t>California School Boards Association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7010400" y="6340475"/>
            <a:ext cx="2133600" cy="365125"/>
          </a:xfrm>
        </p:spPr>
        <p:txBody>
          <a:bodyPr/>
          <a:lstStyle/>
          <a:p>
            <a:fld id="{A660B6AB-30A7-463E-946F-9D74FA8EFF9D}" type="slidenum">
              <a:rPr lang="en-US" smtClean="0"/>
              <a:pPr/>
              <a:t>0</a:t>
            </a:fld>
            <a:endParaRPr lang="en-US" dirty="0"/>
          </a:p>
        </p:txBody>
      </p:sp>
      <p:pic>
        <p:nvPicPr>
          <p:cNvPr id="12" name="Picture 2" descr="C:\Users\vchu\Desktop\Powerpoint Designs\number-cove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800" y="6096000"/>
            <a:ext cx="770659" cy="7706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88730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01757"/>
          </a:xfrm>
        </p:spPr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2014-15 Minimum Guarantee Up </a:t>
            </a:r>
            <a:br>
              <a:rPr lang="en-US" dirty="0" smtClean="0"/>
            </a:br>
            <a:r>
              <a:rPr lang="en-US" dirty="0" smtClean="0"/>
              <a:t>From Budget Act Estimates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r>
              <a:rPr lang="en-US" dirty="0"/>
              <a:t>(Dollars in Millions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pPr/>
              <a:t>9</a:t>
            </a:fld>
            <a:endParaRPr lang="en-US" dirty="0"/>
          </a:p>
        </p:txBody>
      </p:sp>
      <p:pic>
        <p:nvPicPr>
          <p:cNvPr id="2050" name="Picture 2" descr="O:\Workload\2015\150603\Updating Estimate of 2014-15 Minimum Guarante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2569" y="2550687"/>
            <a:ext cx="6791831" cy="3850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0189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2015-16 </a:t>
            </a:r>
            <a:r>
              <a:rPr lang="en-US" dirty="0"/>
              <a:t>Minimum Guarantee Up </a:t>
            </a:r>
            <a:br>
              <a:rPr lang="en-US" dirty="0"/>
            </a:br>
            <a:r>
              <a:rPr lang="en-US" dirty="0"/>
              <a:t>From Budget Act Estimates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r>
              <a:rPr lang="en-US" dirty="0" smtClean="0"/>
              <a:t>(Dollars in Millions)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pPr/>
              <a:t>10</a:t>
            </a:fld>
            <a:endParaRPr lang="en-US" dirty="0"/>
          </a:p>
        </p:txBody>
      </p:sp>
      <p:pic>
        <p:nvPicPr>
          <p:cNvPr id="1027" name="Picture 3" descr="O:\Workload\2015\150603\Updating Estimate of 2015-16 - Minimum Guarantee (2015-16)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2362200"/>
            <a:ext cx="6960573" cy="39372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23218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$3.6 Billion Increase in Proposition 98 Funding Projected for 2016-17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r>
              <a:rPr lang="en-US" dirty="0" smtClean="0"/>
              <a:t>LAO Main Scenario (In Millions)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pPr/>
              <a:t>11</a:t>
            </a:fld>
            <a:endParaRPr lang="en-US" dirty="0"/>
          </a:p>
        </p:txBody>
      </p:sp>
      <p:pic>
        <p:nvPicPr>
          <p:cNvPr id="3074" name="Picture 2" descr="O:\Workload\2015\150603\$3.6 Billion Increase in Proposition 98 Funding Projected for 2016-17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2590800"/>
            <a:ext cx="7084572" cy="3579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68885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01757"/>
          </a:xfrm>
        </p:spPr>
        <p:txBody>
          <a:bodyPr/>
          <a:lstStyle/>
          <a:p>
            <a:r>
              <a:rPr lang="en-US" dirty="0" smtClean="0"/>
              <a:t>Minimum Guarantee Almost $10 Billion Higher in 2019-20 Than 2014-15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3"/>
          </p:nvPr>
        </p:nvSpPr>
        <p:spPr>
          <a:xfrm>
            <a:off x="228600" y="2053084"/>
            <a:ext cx="8915400" cy="461516"/>
          </a:xfrm>
        </p:spPr>
        <p:txBody>
          <a:bodyPr/>
          <a:lstStyle/>
          <a:p>
            <a:r>
              <a:rPr lang="en-US" dirty="0" smtClean="0"/>
              <a:t>LAO </a:t>
            </a:r>
            <a:r>
              <a:rPr lang="en-US" dirty="0"/>
              <a:t>Main </a:t>
            </a:r>
            <a:r>
              <a:rPr lang="en-US" dirty="0" smtClean="0"/>
              <a:t>Scenario (In Billions)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pPr/>
              <a:t>12</a:t>
            </a:fld>
            <a:endParaRPr lang="en-US" dirty="0"/>
          </a:p>
        </p:txBody>
      </p:sp>
      <p:pic>
        <p:nvPicPr>
          <p:cNvPr id="4098" name="Picture 2" descr="O:\Workload\2015\150603\Proposition 98 Outlook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2671687"/>
            <a:ext cx="6108153" cy="3881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74431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Increases in Guarantee </a:t>
            </a:r>
            <a:r>
              <a:rPr lang="en-US" dirty="0" smtClean="0"/>
              <a:t>Borne Disproportionately by Local </a:t>
            </a:r>
            <a:r>
              <a:rPr lang="en-US" dirty="0"/>
              <a:t>Property </a:t>
            </a:r>
            <a:r>
              <a:rPr lang="en-US" dirty="0" smtClean="0"/>
              <a:t>Tax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r>
              <a:rPr lang="en-US" dirty="0"/>
              <a:t>Change From Prior </a:t>
            </a:r>
            <a:r>
              <a:rPr lang="en-US" dirty="0" smtClean="0"/>
              <a:t>Year (In Billions)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pPr/>
              <a:t>13</a:t>
            </a:fld>
            <a:endParaRPr lang="en-US" dirty="0"/>
          </a:p>
        </p:txBody>
      </p:sp>
      <p:pic>
        <p:nvPicPr>
          <p:cNvPr id="9" name="Picture 4" descr="O:\Workload\2015\150603\Comparing Growth in Two Components of Minimum Guarante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6100" y="2432789"/>
            <a:ext cx="6091883" cy="4044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95563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Assessed Property </a:t>
            </a:r>
            <a:r>
              <a:rPr lang="en-US" dirty="0" smtClean="0"/>
              <a:t>Values Grow </a:t>
            </a:r>
            <a:br>
              <a:rPr lang="en-US" dirty="0" smtClean="0"/>
            </a:br>
            <a:r>
              <a:rPr lang="en-US" dirty="0" smtClean="0"/>
              <a:t>Moderately Throughout Forecast Period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3"/>
          </p:nvPr>
        </p:nvSpPr>
        <p:spPr>
          <a:xfrm>
            <a:off x="228600" y="2053084"/>
            <a:ext cx="8915400" cy="461516"/>
          </a:xfrm>
        </p:spPr>
        <p:txBody>
          <a:bodyPr/>
          <a:lstStyle/>
          <a:p>
            <a:r>
              <a:rPr lang="en-US" dirty="0" smtClean="0"/>
              <a:t>Percent </a:t>
            </a:r>
            <a:r>
              <a:rPr lang="en-US" dirty="0"/>
              <a:t>Change From Prior Year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pPr/>
              <a:t>14</a:t>
            </a:fld>
            <a:endParaRPr lang="en-US" dirty="0"/>
          </a:p>
        </p:txBody>
      </p:sp>
      <p:pic>
        <p:nvPicPr>
          <p:cNvPr id="2050" name="Picture 2" descr="O:\Workload\2015\150603\Assessed Property Values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2590800"/>
            <a:ext cx="5768388" cy="3915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8077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Local </a:t>
            </a:r>
            <a:r>
              <a:rPr lang="en-US" dirty="0"/>
              <a:t>Control Funding </a:t>
            </a:r>
            <a:r>
              <a:rPr lang="en-US" dirty="0" smtClean="0"/>
              <a:t>Grows More Quickly During First Half of Forecast Period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3"/>
          </p:nvPr>
        </p:nvSpPr>
        <p:spPr>
          <a:xfrm>
            <a:off x="228600" y="2053084"/>
            <a:ext cx="8915400" cy="461516"/>
          </a:xfrm>
        </p:spPr>
        <p:txBody>
          <a:bodyPr/>
          <a:lstStyle/>
          <a:p>
            <a:r>
              <a:rPr lang="en-US" dirty="0" smtClean="0"/>
              <a:t>Percent </a:t>
            </a:r>
            <a:r>
              <a:rPr lang="en-US" dirty="0"/>
              <a:t>of Target Funded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pPr/>
              <a:t>15</a:t>
            </a:fld>
            <a:endParaRPr lang="en-US" dirty="0"/>
          </a:p>
        </p:txBody>
      </p:sp>
      <p:pic>
        <p:nvPicPr>
          <p:cNvPr id="6146" name="Picture 2" descr="O:\Workload\2015\150603\Implementation of Local Control Funding Formula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2676766"/>
            <a:ext cx="6701071" cy="39526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29278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2014-15: Highly Sensitive </a:t>
            </a:r>
          </a:p>
          <a:p>
            <a:r>
              <a:rPr lang="en-US" dirty="0" smtClean="0"/>
              <a:t>2015-16: Highly Insensitive</a:t>
            </a:r>
          </a:p>
          <a:p>
            <a:r>
              <a:rPr lang="en-US" dirty="0" smtClean="0"/>
              <a:t>2016-17: Somewhat Sensitive</a:t>
            </a:r>
          </a:p>
          <a:p>
            <a:r>
              <a:rPr lang="en-US" dirty="0" smtClean="0"/>
              <a:t>Remainder of Period: Somewhat Sensitive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Effect of State Revenues on Minimum Guarantee Changes Throughout Period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1956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Other Outlook Scenarios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1584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Economic </a:t>
            </a:r>
            <a:r>
              <a:rPr lang="en-US" dirty="0" smtClean="0"/>
              <a:t>Expansion </a:t>
            </a:r>
            <a:br>
              <a:rPr lang="en-US" dirty="0" smtClean="0"/>
            </a:br>
            <a:r>
              <a:rPr lang="en-US" dirty="0" smtClean="0"/>
              <a:t>Already </a:t>
            </a:r>
            <a:r>
              <a:rPr lang="en-US" dirty="0"/>
              <a:t>Among Longest in U.S. History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r>
              <a:rPr lang="en-US" dirty="0" smtClean="0"/>
              <a:t>Data Since 1854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pPr/>
              <a:t>18</a:t>
            </a:fld>
            <a:endParaRPr lang="en-US" dirty="0"/>
          </a:p>
        </p:txBody>
      </p:sp>
      <p:pic>
        <p:nvPicPr>
          <p:cNvPr id="9218" name="Picture 2" descr="O:\Workload\2015\150603\Current Economic Expansion Already Among Longest in U.S. History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2354651"/>
            <a:ext cx="5183166" cy="39260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2079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State’s Fiscal Outlook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1015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Slowdown Scenario: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Smaller </a:t>
            </a:r>
            <a:r>
              <a:rPr lang="en-US" dirty="0"/>
              <a:t>Operating Surpluses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r>
              <a:rPr lang="en-US" dirty="0" smtClean="0"/>
              <a:t>(In Billions)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pPr/>
              <a:t>19</a:t>
            </a:fld>
            <a:endParaRPr lang="en-US" dirty="0"/>
          </a:p>
        </p:txBody>
      </p:sp>
      <p:pic>
        <p:nvPicPr>
          <p:cNvPr id="17410" name="Picture 2" descr="O:\Workload\2015\150603\Slowdown Scenario - Smaller Operating Surpluses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2307547"/>
            <a:ext cx="6690845" cy="40932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6076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Recession Scenario: Reserves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Cover </a:t>
            </a:r>
            <a:r>
              <a:rPr lang="en-US" dirty="0"/>
              <a:t>Operating Deficits Until 2019-20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r>
              <a:rPr lang="en-US" dirty="0" smtClean="0"/>
              <a:t>(In Billions)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pPr/>
              <a:t>20</a:t>
            </a:fld>
            <a:endParaRPr lang="en-US" dirty="0"/>
          </a:p>
        </p:txBody>
      </p:sp>
      <p:pic>
        <p:nvPicPr>
          <p:cNvPr id="16386" name="Picture 2" descr="O:\Workload\2015\150603\Recession Scenario - Reserves Cover Operating Deficits Until 2019-20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2446663"/>
            <a:ext cx="6690845" cy="4182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73581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Comparing Proposition 98 Minimum Guarantee Under Three Scenarios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r>
              <a:rPr lang="en-US" dirty="0" smtClean="0"/>
              <a:t>(In Billions)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pPr/>
              <a:t>21</a:t>
            </a:fld>
            <a:endParaRPr lang="en-US" dirty="0"/>
          </a:p>
        </p:txBody>
      </p:sp>
      <p:pic>
        <p:nvPicPr>
          <p:cNvPr id="1026" name="Picture 2" descr="O:\Workload\2015\150603\Comparing Proposition 98 Minimum Guarantee Under Three Scenarios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2209800"/>
            <a:ext cx="6345227" cy="41046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55752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1584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Revenues Up in 2014-15 and 2015-16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3"/>
          </p:nvPr>
        </p:nvSpPr>
        <p:spPr>
          <a:xfrm>
            <a:off x="228600" y="2053084"/>
            <a:ext cx="8915400" cy="461516"/>
          </a:xfrm>
        </p:spPr>
        <p:txBody>
          <a:bodyPr/>
          <a:lstStyle/>
          <a:p>
            <a:r>
              <a:rPr lang="en-US" dirty="0"/>
              <a:t>General Fund and Education Protection Account Combined (In Millions)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2050" name="Picture 2" descr="O:\Workload\2015\150603\Comparing LAO and Administration Revenue Numbers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972" y="2689144"/>
            <a:ext cx="8575428" cy="3254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53302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State’s General </a:t>
            </a:r>
            <a:r>
              <a:rPr lang="en-US" dirty="0"/>
              <a:t>Fund </a:t>
            </a:r>
            <a:r>
              <a:rPr lang="en-US" dirty="0" smtClean="0"/>
              <a:t>Condition </a:t>
            </a:r>
            <a:br>
              <a:rPr lang="en-US" dirty="0" smtClean="0"/>
            </a:br>
            <a:r>
              <a:rPr lang="en-US" dirty="0" smtClean="0"/>
              <a:t>Healthy in 2016-17 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r>
              <a:rPr lang="en-US" dirty="0" smtClean="0"/>
              <a:t>Estimates Under Main Scenario (In Millions)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15362" name="Picture 2" descr="O:\Workload\2015\150603\General Fund Condition Under Main Scenari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362200"/>
            <a:ext cx="7793029" cy="3622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7228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All Big State Revenue Sources </a:t>
            </a:r>
            <a:br>
              <a:rPr lang="en-US" dirty="0" smtClean="0"/>
            </a:br>
            <a:r>
              <a:rPr lang="en-US" dirty="0" smtClean="0"/>
              <a:t>Grow Throughout Forecast Period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3"/>
          </p:nvPr>
        </p:nvSpPr>
        <p:spPr>
          <a:xfrm>
            <a:off x="228600" y="2053084"/>
            <a:ext cx="8915400" cy="461516"/>
          </a:xfrm>
        </p:spPr>
        <p:txBody>
          <a:bodyPr/>
          <a:lstStyle/>
          <a:p>
            <a:r>
              <a:rPr lang="en-US" dirty="0"/>
              <a:t>Big Three Revenues Under Main </a:t>
            </a:r>
            <a:r>
              <a:rPr lang="en-US" dirty="0" smtClean="0"/>
              <a:t>Scenario (In Billions)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9218" name="Picture 2" descr="O:\Workload\2015\150603\Revenue Outlook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2648445"/>
            <a:ext cx="6170905" cy="39047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25585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Annual Rainy Day Deposits Become Smaller Each Year of Forecast Period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3"/>
          </p:nvPr>
        </p:nvSpPr>
        <p:spPr>
          <a:xfrm>
            <a:off x="228600" y="2053084"/>
            <a:ext cx="8915400" cy="461516"/>
          </a:xfrm>
        </p:spPr>
        <p:txBody>
          <a:bodyPr/>
          <a:lstStyle/>
          <a:p>
            <a:r>
              <a:rPr lang="en-US" dirty="0"/>
              <a:t>Estimates Under Main Scenario (Dollars in Billions)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1026" name="Picture 2" descr="O:\Workload\2015\150603\Proposition 2 Reserve and Deposits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925" y="3232018"/>
            <a:ext cx="8622675" cy="18364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07051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Under Main Scenario, </a:t>
            </a:r>
            <a:r>
              <a:rPr lang="en-US" dirty="0"/>
              <a:t>Operating </a:t>
            </a:r>
            <a:r>
              <a:rPr lang="en-US" dirty="0" smtClean="0"/>
              <a:t>Surpluses Each Year of Period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r>
              <a:rPr lang="en-US" dirty="0" smtClean="0"/>
              <a:t>(In Billions)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14338" name="Picture 2" descr="O:\Workload\2015\150603\Main Scenario - Operating Surpluses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2380690"/>
            <a:ext cx="6701071" cy="41725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7759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Debt-Service Ratio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Expected </a:t>
            </a:r>
            <a:r>
              <a:rPr lang="en-US" dirty="0"/>
              <a:t>to </a:t>
            </a:r>
            <a:r>
              <a:rPr lang="en-US" dirty="0" smtClean="0"/>
              <a:t>Remain </a:t>
            </a:r>
            <a:r>
              <a:rPr lang="en-US" dirty="0"/>
              <a:t>Around 5 Percent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3"/>
          </p:nvPr>
        </p:nvSpPr>
        <p:spPr>
          <a:xfrm>
            <a:off x="228600" y="2053084"/>
            <a:ext cx="8915400" cy="461516"/>
          </a:xfrm>
        </p:spPr>
        <p:txBody>
          <a:bodyPr/>
          <a:lstStyle/>
          <a:p>
            <a:r>
              <a:rPr lang="en-US" dirty="0"/>
              <a:t>Percent of General Fund Revenues and Transfers Spent on Debt Service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13314" name="Picture 2" descr="O:\Workload\2015\150603\Debt-Service Ratio Expected to Remain Around 5 Percent 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2703077"/>
            <a:ext cx="5538075" cy="376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9173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Education Outlook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8957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ew LAO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308</Words>
  <Application>Microsoft Office PowerPoint</Application>
  <PresentationFormat>On-screen Show (4:3)</PresentationFormat>
  <Paragraphs>91</Paragraphs>
  <Slides>23</Slides>
  <Notes>23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New LAO Template</vt:lpstr>
      <vt:lpstr>California’s  Fiscal Outlook</vt:lpstr>
      <vt:lpstr>PowerPoint Presentation</vt:lpstr>
      <vt:lpstr>State Revenues Up in 2014-15 and 2015-16</vt:lpstr>
      <vt:lpstr>State’s General Fund Condition  Healthy in 2016-17 </vt:lpstr>
      <vt:lpstr>All Big State Revenue Sources  Grow Throughout Forecast Period</vt:lpstr>
      <vt:lpstr>Annual Rainy Day Deposits Become Smaller Each Year of Forecast Period</vt:lpstr>
      <vt:lpstr>Under Main Scenario, Operating Surpluses Each Year of Period</vt:lpstr>
      <vt:lpstr>Debt-Service Ratio  Expected to Remain Around 5 Percent</vt:lpstr>
      <vt:lpstr>PowerPoint Presentation</vt:lpstr>
      <vt:lpstr> 2014-15 Minimum Guarantee Up  From Budget Act Estimates</vt:lpstr>
      <vt:lpstr>2015-16 Minimum Guarantee Up  From Budget Act Estimates</vt:lpstr>
      <vt:lpstr>$3.6 Billion Increase in Proposition 98 Funding Projected for 2016-17</vt:lpstr>
      <vt:lpstr>Minimum Guarantee Almost $10 Billion Higher in 2019-20 Than 2014-15 </vt:lpstr>
      <vt:lpstr>Increases in Guarantee Borne Disproportionately by Local Property Tax</vt:lpstr>
      <vt:lpstr>Assessed Property Values Grow  Moderately Throughout Forecast Period</vt:lpstr>
      <vt:lpstr>Local Control Funding Grows More Quickly During First Half of Forecast Period</vt:lpstr>
      <vt:lpstr>Effect of State Revenues on Minimum Guarantee Changes Throughout Period</vt:lpstr>
      <vt:lpstr>PowerPoint Presentation</vt:lpstr>
      <vt:lpstr>Current Economic Expansion  Already Among Longest in U.S. History</vt:lpstr>
      <vt:lpstr>Slowdown Scenario:  Smaller Operating Surpluses</vt:lpstr>
      <vt:lpstr>Recession Scenario: Reserves  Cover Operating Deficits Until 2019-20</vt:lpstr>
      <vt:lpstr>Comparing Proposition 98 Minimum Guarantee Under Three Scenarios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2015-12-02T19:42:01Z</dcterms:created>
  <dcterms:modified xsi:type="dcterms:W3CDTF">2015-12-02T19:42:15Z</dcterms:modified>
</cp:coreProperties>
</file>