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0" r:id="rId3"/>
    <p:sldId id="355" r:id="rId4"/>
    <p:sldId id="356" r:id="rId5"/>
    <p:sldId id="354" r:id="rId6"/>
    <p:sldId id="357" r:id="rId7"/>
    <p:sldId id="351" r:id="rId8"/>
    <p:sldId id="358" r:id="rId9"/>
    <p:sldId id="353" r:id="rId10"/>
    <p:sldId id="352" r:id="rId11"/>
    <p:sldId id="268" r:id="rId12"/>
    <p:sldId id="350" r:id="rId13"/>
    <p:sldId id="346" r:id="rId14"/>
    <p:sldId id="359" r:id="rId15"/>
    <p:sldId id="340" r:id="rId16"/>
    <p:sldId id="345" r:id="rId17"/>
    <p:sldId id="344" r:id="rId18"/>
    <p:sldId id="269" r:id="rId19"/>
    <p:sldId id="342" r:id="rId20"/>
    <p:sldId id="341" r:id="rId21"/>
    <p:sldId id="343" r:id="rId22"/>
    <p:sldId id="360" r:id="rId23"/>
    <p:sldId id="361" r:id="rId24"/>
    <p:sldId id="362" r:id="rId25"/>
    <p:sldId id="333" r:id="rId26"/>
    <p:sldId id="264" r:id="rId27"/>
    <p:sldId id="349" r:id="rId28"/>
    <p:sldId id="348" r:id="rId29"/>
    <p:sldId id="363" r:id="rId30"/>
    <p:sldId id="263" r:id="rId3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69016" autoAdjust="0"/>
  </p:normalViewPr>
  <p:slideViewPr>
    <p:cSldViewPr>
      <p:cViewPr>
        <p:scale>
          <a:sx n="100" d="100"/>
          <a:sy n="100" d="100"/>
        </p:scale>
        <p:origin x="-88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3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9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9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1336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80" r:id="rId3"/>
    <p:sldLayoutId id="2147483676" r:id="rId4"/>
    <p:sldLayoutId id="2147483682" r:id="rId5"/>
    <p:sldLayoutId id="2147483677" r:id="rId6"/>
    <p:sldLayoutId id="2147483678" r:id="rId7"/>
    <p:sldLayoutId id="2147483679" r:id="rId8"/>
    <p:sldLayoutId id="2147483660" r:id="rId9"/>
    <p:sldLayoutId id="2147483681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November 19, 2015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</a:t>
            </a:r>
            <a:br>
              <a:rPr lang="en-US" dirty="0" smtClean="0"/>
            </a:br>
            <a:r>
              <a:rPr lang="en-US" dirty="0" smtClean="0"/>
              <a:t>Fiscal Outlook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California Association of School Business Officials, CBO Symposium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40475"/>
            <a:ext cx="2133600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12" name="Picture 2" descr="C:\Users\vchu\Desktop\Powerpoint Designs\number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770659" cy="7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Assessed Property </a:t>
            </a:r>
            <a:r>
              <a:rPr lang="en-US" dirty="0" smtClean="0"/>
              <a:t>Values Grow </a:t>
            </a:r>
            <a:br>
              <a:rPr lang="en-US" dirty="0" smtClean="0"/>
            </a:br>
            <a:r>
              <a:rPr lang="en-US" dirty="0" smtClean="0"/>
              <a:t>Moderately Throughout Forecast Period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 smtClean="0"/>
              <a:t>Percent </a:t>
            </a:r>
            <a:r>
              <a:rPr lang="en-US" dirty="0"/>
              <a:t>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O:\Workload\2015\150603\Assessed Property Val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768388" cy="39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State’s Fiscal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Revenues Up in 2014-15 and 2015-16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General Fund and Education Protection Account Combined (In Millions)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O:\Workload\2015\150603\Comparing LAO and Administration Revenue Numb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2" y="2689144"/>
            <a:ext cx="8575428" cy="32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State’s General </a:t>
            </a:r>
            <a:r>
              <a:rPr lang="en-US" dirty="0"/>
              <a:t>Fund </a:t>
            </a:r>
            <a:r>
              <a:rPr lang="en-US" dirty="0" smtClean="0"/>
              <a:t>Condition </a:t>
            </a:r>
            <a:br>
              <a:rPr lang="en-US" dirty="0" smtClean="0"/>
            </a:br>
            <a:r>
              <a:rPr lang="en-US" dirty="0" smtClean="0"/>
              <a:t>Healthy in 2016-17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Estimates Under Main Scenario (In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362" name="Picture 2" descr="O:\Workload\2015\150603\General Fund Condition Under Main Scen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93029" cy="36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Big State Revenue Sources </a:t>
            </a:r>
            <a:br>
              <a:rPr lang="en-US" dirty="0" smtClean="0"/>
            </a:br>
            <a:r>
              <a:rPr lang="en-US" dirty="0" smtClean="0"/>
              <a:t>Grow Throughout Forecast Period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Big Three Revenues Under Main </a:t>
            </a:r>
            <a:r>
              <a:rPr lang="en-US" dirty="0" smtClean="0"/>
              <a:t>Scenario 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 descr="O:\Workload\2015\150603\Revenue Outl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48445"/>
            <a:ext cx="6170905" cy="39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Rainy Day Deposits Become Smaller Each Year of Forecast Period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Estimates Under Main Scenario (Dollars in Billions)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O:\Workload\2015\150603\Proposition 2 Reserve and Depos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5" y="3232018"/>
            <a:ext cx="8622675" cy="18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Scenario: Operating Surpluses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338" name="Picture 2" descr="O:\Workload\2015\150603\Main Scenario - Operating Surplu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0690"/>
            <a:ext cx="6701071" cy="41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Debt-Service Ratio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Expected </a:t>
            </a:r>
            <a:r>
              <a:rPr lang="en-US" dirty="0"/>
              <a:t>to </a:t>
            </a:r>
            <a:r>
              <a:rPr lang="en-US" dirty="0" smtClean="0"/>
              <a:t>Remain </a:t>
            </a:r>
            <a:r>
              <a:rPr lang="en-US" dirty="0"/>
              <a:t>Around 5 Percent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Percent of General Fund Revenues and Transfers Spent on Debt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314" name="Picture 2" descr="O:\Workload\2015\150603\Debt-Service Ratio Expected to Remain Around 5 Percent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03077"/>
            <a:ext cx="5538075" cy="37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0175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2014-15 Minimum Guarantee Up </a:t>
            </a:r>
            <a:br>
              <a:rPr lang="en-US" dirty="0" smtClean="0"/>
            </a:br>
            <a:r>
              <a:rPr lang="en-US" dirty="0" smtClean="0"/>
              <a:t>From Budget Act Estimates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(Dollars in Millions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O:\Workload\2015\150603\Updating Estimate of 2014-15 Minimum Guarant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69" y="2550687"/>
            <a:ext cx="6791831" cy="38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and State Economic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</a:t>
            </a:r>
            <a:r>
              <a:rPr lang="en-US" dirty="0"/>
              <a:t>Minimum Guarantee Up </a:t>
            </a:r>
            <a:br>
              <a:rPr lang="en-US" dirty="0"/>
            </a:br>
            <a:r>
              <a:rPr lang="en-US" dirty="0"/>
              <a:t>From Budget Act Estimates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(Dollars 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O:\Workload\2015\150603\Updating Estimate of 2015-16 - Minimum Guarantee (2015-1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960573" cy="39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$3.6 Billion Increase in Proposition 98 Funding Projected for 2016-17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Main Scenario (In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 descr="O:\Workload\2015\150603\$3.6 Billion Increase in Proposition 98 Funding Projected for 2016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7084572" cy="35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01757"/>
          </a:xfrm>
        </p:spPr>
        <p:txBody>
          <a:bodyPr/>
          <a:lstStyle/>
          <a:p>
            <a:r>
              <a:rPr lang="en-US" dirty="0" smtClean="0"/>
              <a:t>Minimum Guarantee Almost $10 Billion Higher in 2019-20 Than 2014-15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 smtClean="0"/>
              <a:t>LAO </a:t>
            </a:r>
            <a:r>
              <a:rPr lang="en-US" dirty="0"/>
              <a:t>Main </a:t>
            </a:r>
            <a:r>
              <a:rPr lang="en-US" dirty="0" smtClean="0"/>
              <a:t>Scenario 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O:\Workload\2015\150603\Proposition 98 Outl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1687"/>
            <a:ext cx="6108153" cy="3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in Guarantee </a:t>
            </a:r>
            <a:r>
              <a:rPr lang="en-US" dirty="0" smtClean="0"/>
              <a:t>Borne Disproportionately by Local </a:t>
            </a:r>
            <a:r>
              <a:rPr lang="en-US" dirty="0"/>
              <a:t>Property </a:t>
            </a:r>
            <a:r>
              <a:rPr lang="en-US" dirty="0" smtClean="0"/>
              <a:t>Tax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Change From Prior </a:t>
            </a:r>
            <a:r>
              <a:rPr lang="en-US" dirty="0" smtClean="0"/>
              <a:t>Year 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4" descr="O:\Workload\2015\150603\Comparing Growth in Two Components of Minimum Guarant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32789"/>
            <a:ext cx="6091883" cy="40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Control Funding </a:t>
            </a:r>
            <a:r>
              <a:rPr lang="en-US" dirty="0" smtClean="0"/>
              <a:t>Grows More Quickly During First Half of Forecast Period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 smtClean="0"/>
              <a:t>Percent </a:t>
            </a:r>
            <a:r>
              <a:rPr lang="en-US" dirty="0"/>
              <a:t>of Target Funded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6" name="Picture 2" descr="O:\Workload\2015\150603\Implementation of Local Control Funding 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6766"/>
            <a:ext cx="6701071" cy="39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2014-15: Highly Sensitive </a:t>
            </a:r>
          </a:p>
          <a:p>
            <a:r>
              <a:rPr lang="en-US" dirty="0" smtClean="0"/>
              <a:t>2015-16: Highly Insensitive</a:t>
            </a:r>
          </a:p>
          <a:p>
            <a:r>
              <a:rPr lang="en-US" dirty="0" smtClean="0"/>
              <a:t>2016-17: Somewhat Sensitive</a:t>
            </a:r>
          </a:p>
          <a:p>
            <a:r>
              <a:rPr lang="en-US" dirty="0" smtClean="0"/>
              <a:t>Remainder of Period: Somewhat Sensitive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State Revenues on Minimum Guarantee Changes Throughout Period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Other Outlook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 Scenario: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Smaller </a:t>
            </a:r>
            <a:r>
              <a:rPr lang="en-US" dirty="0"/>
              <a:t>Operating Surpluses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410" name="Picture 2" descr="O:\Workload\2015\150603\Slowdown Scenario - Smaller Operating Surplu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07547"/>
            <a:ext cx="6690845" cy="40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Scenario: Reserves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 </a:t>
            </a:r>
            <a:r>
              <a:rPr lang="en-US" dirty="0"/>
              <a:t>Operating Deficits Until 2019-20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6386" name="Picture 2" descr="O:\Workload\2015\150603\Recession Scenario - Reserves Cover Operating Deficits Until 2019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6663"/>
            <a:ext cx="6690845" cy="41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Proposition 98 Minimum Guarantee Under Three Scenarios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O:\Workload\2015\150603\Comparing Proposition 98 Minimum Guarantee Under Three Scena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345227" cy="41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Economy Expands                       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Real Gross Domestic Product, 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146" name="Picture 2" descr="O:\Workload\2015\150603\Economic Expansion Assumed to Extend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9" y="2550910"/>
            <a:ext cx="5768388" cy="40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Economic </a:t>
            </a:r>
            <a:r>
              <a:rPr lang="en-US" dirty="0" smtClean="0"/>
              <a:t>Expansion </a:t>
            </a:r>
            <a:br>
              <a:rPr lang="en-US" dirty="0" smtClean="0"/>
            </a:br>
            <a:r>
              <a:rPr lang="en-US" dirty="0" smtClean="0"/>
              <a:t>Already </a:t>
            </a:r>
            <a:r>
              <a:rPr lang="en-US" dirty="0"/>
              <a:t>Among Longest in U.S. History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Data Since 1854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218" name="Picture 2" descr="O:\Workload\2015\150603\Current Economic Expansion Already Among Longest in U.S. His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54651"/>
            <a:ext cx="5183166" cy="39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Personal </a:t>
            </a:r>
            <a:r>
              <a:rPr lang="en-US" dirty="0"/>
              <a:t>Income </a:t>
            </a:r>
            <a:r>
              <a:rPr lang="en-US" dirty="0" err="1" smtClean="0"/>
              <a:t>StrongThroughout</a:t>
            </a:r>
            <a:r>
              <a:rPr lang="en-US" dirty="0" smtClean="0"/>
              <a:t>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0" name="Picture 2" descr="O:\Workload\2015\150603\Personal Income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9" y="2438400"/>
            <a:ext cx="5768388" cy="40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</a:t>
            </a:r>
            <a:r>
              <a:rPr lang="en-US" dirty="0" smtClean="0"/>
              <a:t>Drops</a:t>
            </a:r>
            <a:br>
              <a:rPr lang="en-US" dirty="0" smtClean="0"/>
            </a:br>
            <a:r>
              <a:rPr lang="en-US" dirty="0" smtClean="0"/>
              <a:t>Throughout Most of Forecast </a:t>
            </a:r>
            <a:r>
              <a:rPr lang="en-US" dirty="0"/>
              <a:t>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Percent Change </a:t>
            </a:r>
            <a:r>
              <a:rPr lang="en-US" smtClean="0"/>
              <a:t>From Prior Year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195" name="Picture 3" descr="O:\Workload\2015\150603\Unemployment Rate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5" y="2485480"/>
            <a:ext cx="5855018" cy="39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Area Job Growth </a:t>
            </a:r>
            <a:br>
              <a:rPr lang="en-US" dirty="0" smtClean="0"/>
            </a:br>
            <a:r>
              <a:rPr lang="en-US" dirty="0" smtClean="0"/>
              <a:t>Has Outpaced Rest of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 smtClean="0"/>
              <a:t>Percent Job Growth </a:t>
            </a:r>
            <a:r>
              <a:rPr lang="en-US" dirty="0"/>
              <a:t>From Prior Year, As of September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O:\Workload\2015\150603\Recent Jobs Data for Sample of Large Metropolitan Ar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0" y="2651770"/>
            <a:ext cx="7149420" cy="37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 Area Home Prices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Outpaced the Rest of the State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Median Home Price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4" name="Picture 2" descr="O:\Workload\2015\150603\Bay Area Home Prices Have Outpaced the Rest of the St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73" y="2374920"/>
            <a:ext cx="6345227" cy="38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Housing </a:t>
            </a:r>
            <a:r>
              <a:rPr lang="en-US" dirty="0" smtClean="0"/>
              <a:t>Permits </a:t>
            </a:r>
            <a:br>
              <a:rPr lang="en-US" dirty="0" smtClean="0"/>
            </a:br>
            <a:r>
              <a:rPr lang="en-US" dirty="0" smtClean="0"/>
              <a:t>Increase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Permits, In Thousands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O:\Workload\2015\150603\California Housing Permits Throughout Forecas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98748"/>
            <a:ext cx="6345228" cy="43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LA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On-screen Show (4:3)</PresentationFormat>
  <Paragraphs>110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 LAO Template</vt:lpstr>
      <vt:lpstr>California’s  Fiscal Outlook</vt:lpstr>
      <vt:lpstr>PowerPoint Presentation</vt:lpstr>
      <vt:lpstr>U.S. Economy Expands                        Throughout Forecast Period</vt:lpstr>
      <vt:lpstr>Current Economic Expansion  Already Among Longest in U.S. History</vt:lpstr>
      <vt:lpstr>Growth in Personal Income StrongThroughout Forecast Period</vt:lpstr>
      <vt:lpstr>Unemployment Rate Drops Throughout Most of Forecast Period</vt:lpstr>
      <vt:lpstr>Bay Area Job Growth  Has Outpaced Rest of State</vt:lpstr>
      <vt:lpstr>Bay Area Home Prices  Have Outpaced the Rest of the State</vt:lpstr>
      <vt:lpstr>California Housing Permits  Increase Throughout Forecast Period</vt:lpstr>
      <vt:lpstr>Assessed Property Values Grow  Moderately Throughout Forecast Period</vt:lpstr>
      <vt:lpstr>PowerPoint Presentation</vt:lpstr>
      <vt:lpstr>State Revenues Up in 2014-15 and 2015-16</vt:lpstr>
      <vt:lpstr>State’s General Fund Condition  Healthy in 2016-17 </vt:lpstr>
      <vt:lpstr>All Big State Revenue Sources  Grow Throughout Forecast Period</vt:lpstr>
      <vt:lpstr>Annual Rainy Day Deposits Become Smaller Each Year of Forecast Period</vt:lpstr>
      <vt:lpstr>Main Scenario: Operating Surpluses</vt:lpstr>
      <vt:lpstr>Debt-Service Ratio  Expected to Remain Around 5 Percent</vt:lpstr>
      <vt:lpstr>PowerPoint Presentation</vt:lpstr>
      <vt:lpstr> 2014-15 Minimum Guarantee Up  From Budget Act Estimates</vt:lpstr>
      <vt:lpstr>2015-16 Minimum Guarantee Up  From Budget Act Estimates</vt:lpstr>
      <vt:lpstr>$3.6 Billion Increase in Proposition 98 Funding Projected for 2016-17</vt:lpstr>
      <vt:lpstr>Minimum Guarantee Almost $10 Billion Higher in 2019-20 Than 2014-15 </vt:lpstr>
      <vt:lpstr>Increases in Guarantee Borne Disproportionately by Local Property Tax</vt:lpstr>
      <vt:lpstr>Local Control Funding Grows More Quickly During First Half of Forecast Period</vt:lpstr>
      <vt:lpstr>Effect of State Revenues on Minimum Guarantee Changes Throughout Period</vt:lpstr>
      <vt:lpstr>PowerPoint Presentation</vt:lpstr>
      <vt:lpstr>Slowdown Scenario:  Smaller Operating Surpluses</vt:lpstr>
      <vt:lpstr>Recession Scenario: Reserves  Cover Operating Deficits Until 2019-20</vt:lpstr>
      <vt:lpstr>Comparing Proposition 98 Minimum Guarantee Under Three Scenarios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2015-11-19T18:04:19Z</dcterms:created>
  <dcterms:modified xsi:type="dcterms:W3CDTF">2015-11-19T19:28:51Z</dcterms:modified>
</cp:coreProperties>
</file>