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8" r:id="rId2"/>
    <p:sldId id="280" r:id="rId3"/>
    <p:sldId id="257" r:id="rId4"/>
    <p:sldId id="260" r:id="rId5"/>
    <p:sldId id="261" r:id="rId6"/>
    <p:sldId id="262" r:id="rId7"/>
    <p:sldId id="281" r:id="rId8"/>
    <p:sldId id="263" r:id="rId9"/>
    <p:sldId id="264" r:id="rId10"/>
    <p:sldId id="267" r:id="rId11"/>
    <p:sldId id="282" r:id="rId12"/>
    <p:sldId id="283" r:id="rId13"/>
    <p:sldId id="268" r:id="rId14"/>
    <p:sldId id="284" r:id="rId15"/>
    <p:sldId id="285" r:id="rId16"/>
    <p:sldId id="286" r:id="rId17"/>
    <p:sldId id="287" r:id="rId18"/>
    <p:sldId id="290" r:id="rId19"/>
    <p:sldId id="288" r:id="rId20"/>
    <p:sldId id="289" r:id="rId21"/>
    <p:sldId id="291" r:id="rId22"/>
    <p:sldId id="292" r:id="rId23"/>
    <p:sldId id="293" r:id="rId24"/>
    <p:sldId id="294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99FF"/>
    <a:srgbClr val="1F1F5F"/>
    <a:srgbClr val="252571"/>
    <a:srgbClr val="1D1D79"/>
    <a:srgbClr val="28287A"/>
    <a:srgbClr val="3333CC"/>
    <a:srgbClr val="9BCDFF"/>
    <a:srgbClr val="7BBDFF"/>
    <a:srgbClr val="57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60"/>
  </p:normalViewPr>
  <p:slideViewPr>
    <p:cSldViewPr>
      <p:cViewPr>
        <p:scale>
          <a:sx n="100" d="100"/>
          <a:sy n="100" d="100"/>
        </p:scale>
        <p:origin x="-2190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-237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7840" cy="51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1"/>
            <a:ext cx="3037840" cy="51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9934"/>
            <a:ext cx="3037840" cy="51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9934"/>
            <a:ext cx="3037840" cy="51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49234-6A78-45B4-B0C7-F9A26DD20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84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344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1B606A11-065F-4BE8-829E-698E9F39EFA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429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344" y="8829429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D065110D-F216-4299-AEC6-B2E5EC871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7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91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7863" y="1524000"/>
            <a:ext cx="7788275" cy="1447800"/>
          </a:xfrm>
        </p:spPr>
        <p:txBody>
          <a:bodyPr lIns="182880" rIns="182880"/>
          <a:lstStyle>
            <a:lvl1pPr algn="r"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677863" y="3200400"/>
            <a:ext cx="7788275" cy="0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531813" y="2674938"/>
          <a:ext cx="2651125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" name="Drawing" r:id="rId3" imgW="2651760" imgH="1287720" progId="WPDraw30.Drawing">
                  <p:embed/>
                </p:oleObj>
              </mc:Choice>
              <mc:Fallback>
                <p:oleObj name="Drawing" r:id="rId3" imgW="2651760" imgH="1287720" progId="WPDraw30.Drawing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74938"/>
                        <a:ext cx="2651125" cy="128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429000"/>
            <a:ext cx="6434138" cy="533400"/>
          </a:xfrm>
        </p:spPr>
        <p:txBody>
          <a:bodyPr lIns="182880" rIns="182880" anchor="b"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06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79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7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609600" y="1752600"/>
            <a:ext cx="7924800" cy="152400"/>
          </a:xfrm>
          <a:prstGeom prst="rect">
            <a:avLst/>
          </a:prstGeom>
          <a:solidFill>
            <a:srgbClr val="1F1F5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290280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3"/>
                </a:solidFill>
                <a:latin typeface="+mj-lt"/>
              </a:rPr>
              <a:t>Visit</a:t>
            </a:r>
            <a:r>
              <a:rPr lang="en-US" sz="3200" b="1" baseline="0" dirty="0" smtClean="0">
                <a:solidFill>
                  <a:schemeClr val="accent3"/>
                </a:solidFill>
                <a:latin typeface="+mj-lt"/>
              </a:rPr>
              <a:t> the LAO website at:</a:t>
            </a:r>
          </a:p>
          <a:p>
            <a:pPr algn="ctr"/>
            <a:r>
              <a:rPr lang="en-US" sz="3200" b="1" baseline="0" dirty="0" smtClean="0">
                <a:solidFill>
                  <a:schemeClr val="accent3"/>
                </a:solidFill>
                <a:latin typeface="+mj-lt"/>
              </a:rPr>
              <a:t>www.lao.ca.gov</a:t>
            </a:r>
            <a:endParaRPr lang="en-US" sz="3200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71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6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0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438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2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3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1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5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3124200"/>
            <a:ext cx="6434138" cy="533400"/>
          </a:xfr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3000" baseline="0"/>
            </a:lvl1pPr>
          </a:lstStyle>
          <a:p>
            <a:pPr lvl="0"/>
            <a:r>
              <a:rPr lang="en-US" noProof="0" dirty="0" smtClean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249250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46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8287A">
                <a:gamma/>
                <a:shade val="72941"/>
                <a:invGamma/>
              </a:srgbClr>
            </a:gs>
            <a:gs pos="100000">
              <a:srgbClr val="28287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438400"/>
            <a:ext cx="777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Subitem</a:t>
            </a:r>
          </a:p>
          <a:p>
            <a:pPr lvl="2"/>
            <a:r>
              <a:rPr lang="en-US" smtClean="0"/>
              <a:t>Sub Subitem</a:t>
            </a:r>
          </a:p>
          <a:p>
            <a:pPr lvl="2"/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400800"/>
            <a:ext cx="19396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pic>
        <p:nvPicPr>
          <p:cNvPr id="10242" name="Picture 2" descr="\\laomain\lao\Office\LAO_MSWORD10_Templates\LAO_PowerPoint\LAO Logo 2012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411321"/>
            <a:ext cx="796374" cy="26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b="1">
          <a:solidFill>
            <a:srgbClr val="FFFF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99"/>
        </a:buClr>
        <a:buChar char="•"/>
        <a:defRPr sz="2400" b="1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BCDFF"/>
        </a:buClr>
        <a:buSzPct val="65000"/>
        <a:buFont typeface="CommonBullets" pitchFamily="34" charset="2"/>
        <a:buChar char="+"/>
        <a:defRPr sz="2200" b="1">
          <a:solidFill>
            <a:srgbClr val="9BCD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Higher Education Budget and Policy Update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Legislative Analyst’s Office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www.lao.ca.gov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62000" y="4191000"/>
            <a:ext cx="754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2000" dirty="0">
                <a:solidFill>
                  <a:schemeClr val="bg1"/>
                </a:solidFill>
              </a:rPr>
              <a:t>Presented to: 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CCC All Financial Aid Directors’ Meeting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April 2, 2014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Rainy-Day Reserve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Proposals to Build Up Reserves</a:t>
            </a:r>
          </a:p>
          <a:p>
            <a:pPr lvl="1"/>
            <a:r>
              <a:rPr lang="en-US" dirty="0" smtClean="0"/>
              <a:t>ACA 4: based on above average revenue growth.</a:t>
            </a:r>
          </a:p>
          <a:p>
            <a:pPr lvl="1"/>
            <a:r>
              <a:rPr lang="en-US" dirty="0" smtClean="0"/>
              <a:t>Governor: based on “excess” capital gains.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Attempting to Address State’s Highly Volatile Revenue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9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Positives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962400"/>
          </a:xfrm>
        </p:spPr>
        <p:txBody>
          <a:bodyPr/>
          <a:lstStyle/>
          <a:p>
            <a:r>
              <a:rPr lang="en-US" dirty="0" smtClean="0"/>
              <a:t>Pays Down Debts</a:t>
            </a:r>
          </a:p>
          <a:p>
            <a:endParaRPr lang="en-US" dirty="0"/>
          </a:p>
          <a:p>
            <a:r>
              <a:rPr lang="en-US" dirty="0" smtClean="0"/>
              <a:t>Limits New Commitments</a:t>
            </a:r>
          </a:p>
          <a:p>
            <a:endParaRPr lang="en-US" dirty="0"/>
          </a:p>
          <a:p>
            <a:r>
              <a:rPr lang="en-US" dirty="0" smtClean="0"/>
              <a:t>Builds Up Reserve Over Time</a:t>
            </a:r>
          </a:p>
          <a:p>
            <a:endParaRPr lang="en-US" dirty="0"/>
          </a:p>
          <a:p>
            <a:r>
              <a:rPr lang="en-US" dirty="0" smtClean="0"/>
              <a:t>Highlights Infrastructure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2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Education</a:t>
            </a:r>
          </a:p>
          <a:p>
            <a:pPr lvl="1"/>
            <a:r>
              <a:rPr lang="en-US" dirty="0" smtClean="0"/>
              <a:t>Funding not tied to priorities.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 Set-Aside for Unfunded Liabilities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/>
              <a:t>Higher Education Budget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8969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Governor’s Proposal for Universities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Unallocated Base Increases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No Enrollment Targets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California State University’s (CSU’s) Support and Capital Budgets Merged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Performance and Sustainability Plans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Tuition Freeze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Workload Budget</a:t>
            </a:r>
          </a:p>
          <a:p>
            <a:pPr lvl="1"/>
            <a:r>
              <a:rPr lang="en-US" dirty="0" smtClean="0"/>
              <a:t>Specify enrollment targets and fund enrollment growth, if needed.</a:t>
            </a:r>
          </a:p>
          <a:p>
            <a:pPr lvl="1"/>
            <a:r>
              <a:rPr lang="en-US" dirty="0" smtClean="0"/>
              <a:t>Fund inflation and other cost increases.</a:t>
            </a:r>
          </a:p>
          <a:p>
            <a:pPr lvl="1"/>
            <a:r>
              <a:rPr lang="en-US" dirty="0" smtClean="0"/>
              <a:t>Target funding for state priorities.</a:t>
            </a:r>
          </a:p>
          <a:p>
            <a:pPr lvl="1"/>
            <a:r>
              <a:rPr lang="en-US" dirty="0" smtClean="0"/>
              <a:t>Budget CSU capital </a:t>
            </a:r>
            <a:r>
              <a:rPr lang="en-US" dirty="0"/>
              <a:t>projects explicitly.</a:t>
            </a:r>
            <a:endParaRPr lang="en-US" dirty="0" smtClean="0"/>
          </a:p>
          <a:p>
            <a:r>
              <a:rPr lang="en-US" dirty="0" smtClean="0"/>
              <a:t>Share of Cost Tuition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1143000"/>
          </a:xfrm>
        </p:spPr>
        <p:txBody>
          <a:bodyPr/>
          <a:lstStyle/>
          <a:p>
            <a:r>
              <a:rPr lang="en-US" dirty="0" smtClean="0"/>
              <a:t>Governor’s Financial Aid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8153400" cy="39624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Fund Increased Cal Grant Costs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Fund Phase-In of Middle Class Scholarships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Fix Unintended Consequence of Cal Grant Renewal Eligibility Change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Use Student Loan Operating Fund and Federal Funds to Offset General Fund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 Recommendations: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Adopt Cal Grant Augmentation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Adopt Eligibility Change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Prioritize Middle Class Scholarship Awards </a:t>
            </a:r>
            <a:r>
              <a:rPr lang="en-US" smtClean="0"/>
              <a:t>and Set </a:t>
            </a:r>
            <a:r>
              <a:rPr lang="en-US" dirty="0" smtClean="0"/>
              <a:t>Time Limit Comparable to Other Aid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17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124200"/>
            <a:ext cx="7848600" cy="533400"/>
          </a:xfrm>
        </p:spPr>
        <p:txBody>
          <a:bodyPr/>
          <a:lstStyle/>
          <a:p>
            <a:r>
              <a:rPr lang="en-US" sz="4000" dirty="0" smtClean="0"/>
              <a:t>Major Higher Education Issues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204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Areas of Focus for Legislature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Financial Aid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Performance and Accountability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Enrollment (Assembly)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Capital Projects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Oversight of Private Postsecondary Schools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34138" cy="1447800"/>
          </a:xfrm>
        </p:spPr>
        <p:txBody>
          <a:bodyPr/>
          <a:lstStyle/>
          <a:p>
            <a:r>
              <a:rPr lang="en-US" sz="4000" dirty="0" smtClean="0"/>
              <a:t>The State’s Overall</a:t>
            </a:r>
            <a:br>
              <a:rPr lang="en-US" sz="4000" dirty="0" smtClean="0"/>
            </a:br>
            <a:r>
              <a:rPr lang="en-US" sz="4000" dirty="0" smtClean="0"/>
              <a:t>Fiscal Situation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046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 Grant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91000"/>
          </a:xfrm>
        </p:spPr>
        <p:txBody>
          <a:bodyPr/>
          <a:lstStyle/>
          <a:p>
            <a:r>
              <a:rPr lang="en-US" dirty="0" smtClean="0"/>
              <a:t>Assembly Bills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Additional competitive awards and two-year averaging (AB 1976, Quirk-Silva</a:t>
            </a:r>
            <a:r>
              <a:rPr lang="en-US" sz="2000" dirty="0" smtClean="0"/>
              <a:t>).</a:t>
            </a:r>
            <a:endParaRPr lang="en-US" sz="2000" dirty="0"/>
          </a:p>
          <a:p>
            <a:pPr lvl="1">
              <a:spcAft>
                <a:spcPts val="1200"/>
              </a:spcAft>
            </a:pPr>
            <a:r>
              <a:rPr lang="en-US" sz="2000" dirty="0"/>
              <a:t>Adjustments to institutional eligibility standards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AB 1538, </a:t>
            </a:r>
            <a:r>
              <a:rPr lang="en-US" sz="2000" dirty="0" err="1"/>
              <a:t>Eggman</a:t>
            </a:r>
            <a:r>
              <a:rPr lang="en-US" sz="2000" dirty="0"/>
              <a:t>) and process (AB 1590, Wieckowski</a:t>
            </a:r>
            <a:r>
              <a:rPr lang="en-US" sz="2000" dirty="0" smtClean="0"/>
              <a:t>).</a:t>
            </a:r>
            <a:endParaRPr lang="en-US" sz="2000" dirty="0"/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Additional disclosures (AB 330, Chau).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Mandate for Electronic Grade Point Average Submission (AB 2016, Ting).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Expanded high school entitlement window </a:t>
            </a:r>
            <a:br>
              <a:rPr lang="en-US" sz="2000" dirty="0" smtClean="0"/>
            </a:br>
            <a:r>
              <a:rPr lang="en-US" sz="2000" dirty="0" smtClean="0"/>
              <a:t>(AB 2566, Weber).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 Grant Bills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Senate Bills</a:t>
            </a:r>
          </a:p>
          <a:p>
            <a:pPr lvl="1"/>
            <a:r>
              <a:rPr lang="en-US" dirty="0" smtClean="0"/>
              <a:t>Tax Credit and special fund for access award (SB 174 and SB 798, De Léon).</a:t>
            </a:r>
          </a:p>
          <a:p>
            <a:pPr lvl="1"/>
            <a:r>
              <a:rPr lang="en-US" dirty="0" smtClean="0"/>
              <a:t>Cal Grant C for long-term unemployed </a:t>
            </a:r>
            <a:br>
              <a:rPr lang="en-US" dirty="0" smtClean="0"/>
            </a:br>
            <a:r>
              <a:rPr lang="en-US" dirty="0" smtClean="0"/>
              <a:t>(SB 1028, Jackson).</a:t>
            </a:r>
          </a:p>
          <a:p>
            <a:pPr lvl="1"/>
            <a:r>
              <a:rPr lang="en-US" dirty="0" smtClean="0"/>
              <a:t>Renewal awards at ineligible institutions </a:t>
            </a:r>
            <a:br>
              <a:rPr lang="en-US" dirty="0" smtClean="0"/>
            </a:br>
            <a:r>
              <a:rPr lang="en-US" dirty="0" smtClean="0"/>
              <a:t>(SB 1149, Galgiani).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Financial Aid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Pay It Forward/Pay It Back </a:t>
            </a:r>
            <a:br>
              <a:rPr lang="en-US" dirty="0" smtClean="0"/>
            </a:br>
            <a:r>
              <a:rPr lang="en-US" dirty="0" smtClean="0"/>
              <a:t>(AB 1456, Jones-Sawyer).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State approval for GI Bill Eligibility </a:t>
            </a:r>
            <a:br>
              <a:rPr lang="en-US" dirty="0" smtClean="0"/>
            </a:br>
            <a:r>
              <a:rPr lang="en-US" dirty="0" smtClean="0"/>
              <a:t>(AB 2099, Frazier).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Model contracts for Electronic Aid Disbursement (SB 845, Correa).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6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Various Higher </a:t>
            </a:r>
            <a:r>
              <a:rPr lang="en-US" sz="2400" smtClean="0"/>
              <a:t>Education Areas</a:t>
            </a:r>
            <a:endParaRPr lang="en-US" sz="2400" dirty="0" smtClean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California Community College baccalaureate degree pilot (SB 850, Block).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Four-year</a:t>
            </a:r>
            <a:r>
              <a:rPr lang="en-US" sz="2000" dirty="0"/>
              <a:t>, $12,000 </a:t>
            </a:r>
            <a:r>
              <a:rPr lang="en-US" sz="2000" dirty="0" smtClean="0"/>
              <a:t>degree pilot </a:t>
            </a:r>
            <a:r>
              <a:rPr lang="en-US" sz="2000" dirty="0"/>
              <a:t>(AB 1924, Logue</a:t>
            </a:r>
            <a:r>
              <a:rPr lang="en-US" sz="2000" dirty="0" smtClean="0"/>
              <a:t>).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Academic preparation programs </a:t>
            </a:r>
            <a:r>
              <a:rPr lang="en-US" sz="2000" dirty="0"/>
              <a:t>and </a:t>
            </a:r>
            <a:r>
              <a:rPr lang="en-US" sz="2000" dirty="0" smtClean="0"/>
              <a:t>priority enrollment (</a:t>
            </a:r>
            <a:r>
              <a:rPr lang="en-US" sz="2000" dirty="0"/>
              <a:t>AB 1977, R. Hernandez</a:t>
            </a:r>
            <a:r>
              <a:rPr lang="en-US" sz="2000" dirty="0" smtClean="0"/>
              <a:t>).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Special session courses </a:t>
            </a:r>
            <a:r>
              <a:rPr lang="en-US" sz="2000" dirty="0"/>
              <a:t>(AB 2153, Gray</a:t>
            </a:r>
            <a:r>
              <a:rPr lang="en-US" sz="2000" dirty="0" smtClean="0"/>
              <a:t>).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Oil severance tax law (SB 1017, Evans).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Education bond act </a:t>
            </a:r>
            <a:r>
              <a:rPr lang="en-US" sz="2000" dirty="0"/>
              <a:t>(AB 2235, Buchanan</a:t>
            </a:r>
            <a:r>
              <a:rPr lang="en-US" sz="2000" dirty="0" smtClean="0"/>
              <a:t>).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4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3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Operating Surpluses Projected Throughout Forecast Period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0" y="1905000"/>
            <a:ext cx="86868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dirty="0">
                <a:solidFill>
                  <a:srgbClr val="FFFF99"/>
                </a:solidFill>
                <a:latin typeface="Arial"/>
              </a:rPr>
              <a:t>General Fund and Education Protection Account Combined </a:t>
            </a:r>
            <a:r>
              <a:rPr lang="en-US" sz="2000" dirty="0" smtClean="0">
                <a:solidFill>
                  <a:srgbClr val="FFFF99"/>
                </a:solidFill>
                <a:latin typeface="Arial"/>
              </a:rPr>
              <a:t/>
            </a:r>
            <a:br>
              <a:rPr lang="en-US" sz="2000" dirty="0" smtClean="0">
                <a:solidFill>
                  <a:srgbClr val="FFFF99"/>
                </a:solidFill>
                <a:latin typeface="Arial"/>
              </a:rPr>
            </a:br>
            <a:r>
              <a:rPr lang="en-US" sz="2000" dirty="0" smtClean="0">
                <a:solidFill>
                  <a:srgbClr val="FFFF99"/>
                </a:solidFill>
                <a:latin typeface="Arial"/>
              </a:rPr>
              <a:t>(</a:t>
            </a:r>
            <a:r>
              <a:rPr lang="en-US" sz="2000" dirty="0">
                <a:solidFill>
                  <a:srgbClr val="FFFF99"/>
                </a:solidFill>
                <a:latin typeface="Arial"/>
              </a:rPr>
              <a:t>In Billions)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667000"/>
            <a:ext cx="6781800" cy="3593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0" dirty="0" smtClean="0"/>
              <a:t>What Is Not Included in Projections</a:t>
            </a:r>
            <a:endParaRPr lang="en-US" spc="-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Inflation Adjustments (Unless Statutorily Required)</a:t>
            </a:r>
          </a:p>
          <a:p>
            <a:endParaRPr lang="en-US" sz="1200" dirty="0" smtClean="0"/>
          </a:p>
          <a:p>
            <a:r>
              <a:rPr lang="en-US" dirty="0" smtClean="0"/>
              <a:t>Paying Off Budgetary Liabilities</a:t>
            </a:r>
          </a:p>
          <a:p>
            <a:endParaRPr lang="en-US" sz="1200" dirty="0" smtClean="0"/>
          </a:p>
          <a:p>
            <a:r>
              <a:rPr lang="en-US" dirty="0" smtClean="0"/>
              <a:t>Paying Off Various Unfunded Retirement Liabilities</a:t>
            </a:r>
          </a:p>
          <a:p>
            <a:endParaRPr lang="en-US" sz="1200" dirty="0" smtClean="0"/>
          </a:p>
          <a:p>
            <a:r>
              <a:rPr lang="en-US" dirty="0" smtClean="0"/>
              <a:t>Policy Proposals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5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Deficits Return Under Hypothetical Recession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905000"/>
            <a:ext cx="86868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dirty="0">
                <a:solidFill>
                  <a:srgbClr val="FFFF99"/>
                </a:solidFill>
                <a:latin typeface="Arial"/>
              </a:rPr>
              <a:t>General Fund and Education Protection Account Combined </a:t>
            </a:r>
            <a:r>
              <a:rPr lang="en-US" sz="2000" dirty="0" smtClean="0">
                <a:solidFill>
                  <a:srgbClr val="FFFF99"/>
                </a:solidFill>
                <a:latin typeface="Arial"/>
              </a:rPr>
              <a:t/>
            </a:r>
            <a:br>
              <a:rPr lang="en-US" sz="2000" dirty="0" smtClean="0">
                <a:solidFill>
                  <a:srgbClr val="FFFF99"/>
                </a:solidFill>
                <a:latin typeface="Arial"/>
              </a:rPr>
            </a:br>
            <a:r>
              <a:rPr lang="en-US" sz="2000" dirty="0" smtClean="0">
                <a:solidFill>
                  <a:srgbClr val="FFFF99"/>
                </a:solidFill>
                <a:latin typeface="Arial"/>
              </a:rPr>
              <a:t>(</a:t>
            </a:r>
            <a:r>
              <a:rPr lang="en-US" sz="2000" dirty="0">
                <a:solidFill>
                  <a:srgbClr val="FFFF99"/>
                </a:solidFill>
                <a:latin typeface="Arial"/>
              </a:rPr>
              <a:t>In Billions)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631936"/>
            <a:ext cx="6705600" cy="36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Approach to Using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Possible </a:t>
            </a:r>
            <a:r>
              <a:rPr lang="en-US" dirty="0"/>
              <a:t>Surpluses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1905000"/>
            <a:ext cx="86868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dirty="0">
                <a:solidFill>
                  <a:srgbClr val="FFFF99"/>
                </a:solidFill>
                <a:latin typeface="Arial"/>
              </a:rPr>
              <a:t>General Fund and Education Protection Account Combined </a:t>
            </a:r>
            <a:r>
              <a:rPr lang="en-US" sz="2000" dirty="0" smtClean="0">
                <a:solidFill>
                  <a:srgbClr val="FFFF99"/>
                </a:solidFill>
                <a:latin typeface="Arial"/>
              </a:rPr>
              <a:t/>
            </a:r>
            <a:br>
              <a:rPr lang="en-US" sz="2000" dirty="0" smtClean="0">
                <a:solidFill>
                  <a:srgbClr val="FFFF99"/>
                </a:solidFill>
                <a:latin typeface="Arial"/>
              </a:rPr>
            </a:br>
            <a:r>
              <a:rPr lang="en-US" sz="2000" dirty="0" smtClean="0">
                <a:solidFill>
                  <a:srgbClr val="FFFF99"/>
                </a:solidFill>
                <a:latin typeface="Arial"/>
              </a:rPr>
              <a:t>(</a:t>
            </a:r>
            <a:r>
              <a:rPr lang="en-US" sz="2000" dirty="0">
                <a:solidFill>
                  <a:srgbClr val="FFFF99"/>
                </a:solidFill>
                <a:latin typeface="Arial"/>
              </a:rPr>
              <a:t>In Billions)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43200"/>
            <a:ext cx="7418498" cy="247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62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6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/>
              <a:t>2014-15 State Budget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0627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24800" cy="1143000"/>
          </a:xfrm>
        </p:spPr>
        <p:txBody>
          <a:bodyPr/>
          <a:lstStyle/>
          <a:p>
            <a:r>
              <a:rPr lang="en-US" dirty="0" smtClean="0"/>
              <a:t>Fiscal Environment Much Improved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48600" cy="4343400"/>
          </a:xfrm>
        </p:spPr>
        <p:txBody>
          <a:bodyPr/>
          <a:lstStyle/>
          <a:p>
            <a:r>
              <a:rPr lang="en-US" dirty="0" smtClean="0"/>
              <a:t>Economy: Continued Moderate Growth</a:t>
            </a:r>
          </a:p>
          <a:p>
            <a:pPr lvl="1"/>
            <a:r>
              <a:rPr lang="en-US" dirty="0" smtClean="0"/>
              <a:t>California personal income growth of </a:t>
            </a:r>
            <a:br>
              <a:rPr lang="en-US" dirty="0" smtClean="0"/>
            </a:br>
            <a:r>
              <a:rPr lang="en-US" dirty="0" smtClean="0"/>
              <a:t>5.4 percent in 2014.</a:t>
            </a:r>
          </a:p>
          <a:p>
            <a:pPr lvl="1"/>
            <a:r>
              <a:rPr lang="en-US" dirty="0" smtClean="0"/>
              <a:t>California employment growth </a:t>
            </a:r>
            <a:r>
              <a:rPr lang="en-US" dirty="0"/>
              <a:t>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2.2 </a:t>
            </a:r>
            <a:r>
              <a:rPr lang="en-US" dirty="0"/>
              <a:t>percent in </a:t>
            </a:r>
            <a:r>
              <a:rPr lang="en-US" dirty="0" smtClean="0"/>
              <a:t>2014-15.</a:t>
            </a:r>
          </a:p>
          <a:p>
            <a:r>
              <a:rPr lang="en-US" dirty="0" smtClean="0"/>
              <a:t>Revenues: Strong Growth in General Fund Revenues</a:t>
            </a:r>
          </a:p>
          <a:p>
            <a:pPr lvl="1"/>
            <a:r>
              <a:rPr lang="en-US" dirty="0" smtClean="0"/>
              <a:t>Strong personal income tax growth.</a:t>
            </a:r>
          </a:p>
          <a:p>
            <a:pPr lvl="1"/>
            <a:r>
              <a:rPr lang="en-US" dirty="0" smtClean="0"/>
              <a:t>Solid sales tax growth.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New Money Going?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Paying Down Debt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Proposition 98 deferrals, deficit financing bonds.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Additional Spending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Proposition 98.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University and financial aid funding increases.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One-time spending for deferred maintenance.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0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O Slide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527</Words>
  <Application>Microsoft Office PowerPoint</Application>
  <PresentationFormat>On-screen Show (4:3)</PresentationFormat>
  <Paragraphs>135</Paragraphs>
  <Slides>24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LAO Slide Template</vt:lpstr>
      <vt:lpstr>Drawing</vt:lpstr>
      <vt:lpstr>Higher Education Budget and Policy Update</vt:lpstr>
      <vt:lpstr>PowerPoint Presentation</vt:lpstr>
      <vt:lpstr>Operating Surpluses Projected Throughout Forecast Period</vt:lpstr>
      <vt:lpstr>What Is Not Included in Projections</vt:lpstr>
      <vt:lpstr>Operating Deficits Return Under Hypothetical Recession Scenario</vt:lpstr>
      <vt:lpstr>An Approach to Using  Possible Surpluses</vt:lpstr>
      <vt:lpstr>PowerPoint Presentation</vt:lpstr>
      <vt:lpstr>Fiscal Environment Much Improved</vt:lpstr>
      <vt:lpstr>Where Is the New Money Going?</vt:lpstr>
      <vt:lpstr>Rainy-Day Reserve Proposal</vt:lpstr>
      <vt:lpstr>The Positives</vt:lpstr>
      <vt:lpstr>Concerns</vt:lpstr>
      <vt:lpstr>PowerPoint Presentation</vt:lpstr>
      <vt:lpstr>Governor’s Proposal for Universities</vt:lpstr>
      <vt:lpstr>LAO Alternative</vt:lpstr>
      <vt:lpstr>Governor’s Financial Aid Proposals</vt:lpstr>
      <vt:lpstr>LAO Recommendations:</vt:lpstr>
      <vt:lpstr>PowerPoint Presentation</vt:lpstr>
      <vt:lpstr>Key Areas of Focus for Legislature</vt:lpstr>
      <vt:lpstr>Cal Grant Bills</vt:lpstr>
      <vt:lpstr>Cal Grant Bills (Continued)</vt:lpstr>
      <vt:lpstr>Other Bills</vt:lpstr>
      <vt:lpstr>Other Bills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2014-03-25T21:55:39Z</dcterms:created>
  <dcterms:modified xsi:type="dcterms:W3CDTF">2014-03-25T21:55:53Z</dcterms:modified>
</cp:coreProperties>
</file>