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0" r:id="rId3"/>
    <p:sldId id="327" r:id="rId4"/>
    <p:sldId id="324" r:id="rId5"/>
    <p:sldId id="325" r:id="rId6"/>
    <p:sldId id="323" r:id="rId7"/>
    <p:sldId id="326" r:id="rId8"/>
    <p:sldId id="268" r:id="rId9"/>
    <p:sldId id="322" r:id="rId10"/>
    <p:sldId id="315" r:id="rId11"/>
    <p:sldId id="328" r:id="rId12"/>
    <p:sldId id="319" r:id="rId13"/>
    <p:sldId id="320" r:id="rId14"/>
    <p:sldId id="321" r:id="rId15"/>
    <p:sldId id="316" r:id="rId16"/>
    <p:sldId id="269" r:id="rId17"/>
    <p:sldId id="287" r:id="rId18"/>
    <p:sldId id="329" r:id="rId19"/>
    <p:sldId id="293" r:id="rId20"/>
    <p:sldId id="288" r:id="rId21"/>
    <p:sldId id="330" r:id="rId22"/>
    <p:sldId id="292" r:id="rId23"/>
    <p:sldId id="264" r:id="rId24"/>
    <p:sldId id="317" r:id="rId25"/>
    <p:sldId id="318" r:id="rId26"/>
    <p:sldId id="263" r:id="rId2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8282" autoAdjust="0"/>
  </p:normalViewPr>
  <p:slideViewPr>
    <p:cSldViewPr>
      <p:cViewPr>
        <p:scale>
          <a:sx n="100" d="100"/>
          <a:sy n="100" d="100"/>
        </p:scale>
        <p:origin x="-196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52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0" y="0"/>
            <a:ext cx="416052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08801"/>
            <a:ext cx="416052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0" y="6908801"/>
            <a:ext cx="416052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7748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7127" indent="-237127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6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2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5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4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5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5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8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1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7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9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Continued…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1336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80" r:id="rId3"/>
    <p:sldLayoutId id="2147483676" r:id="rId4"/>
    <p:sldLayoutId id="2147483682" r:id="rId5"/>
    <p:sldLayoutId id="2147483677" r:id="rId6"/>
    <p:sldLayoutId id="2147483678" r:id="rId7"/>
    <p:sldLayoutId id="2147483679" r:id="rId8"/>
    <p:sldLayoutId id="2147483660" r:id="rId9"/>
    <p:sldLayoutId id="2147483681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November 20, 2014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</a:t>
            </a:r>
            <a:br>
              <a:rPr lang="en-US" dirty="0" smtClean="0"/>
            </a:br>
            <a:r>
              <a:rPr lang="en-US" dirty="0" smtClean="0"/>
              <a:t>Fiscal Outlook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California Association of School Business Officials, CBO Symposium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40475"/>
            <a:ext cx="2133600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12" name="Picture 2" descr="C:\Users\vchu\Desktop\Powerpoint Designs\number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770659" cy="7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LAO General Fund Condition </a:t>
            </a:r>
            <a:br>
              <a:rPr lang="en-US" sz="3000" dirty="0" smtClean="0"/>
            </a:br>
            <a:r>
              <a:rPr lang="en-US" sz="3000" dirty="0" smtClean="0"/>
              <a:t>Under Main Scenario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362" name="Picture 2" descr="O:\Workload\2014\140572\General Fund Condition Under Main Scen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30" y="2617600"/>
            <a:ext cx="6447495" cy="35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Outlook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Big Three Revenues Under Main </a:t>
            </a:r>
            <a:r>
              <a:rPr lang="en-US" dirty="0" smtClean="0"/>
              <a:t>Scenario 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 descr="O:\Workload\2014\140572\Revenue Outl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2783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LAO Main Scenario: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Lower </a:t>
            </a:r>
            <a:r>
              <a:rPr lang="en-US" sz="3000" dirty="0"/>
              <a:t>Capital Gains After 2014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Net Capital Gains on Resident Tax Returns (In Billions)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4" name="Picture 2" descr="O:\Workload\2014\140572\LAO Main Scenario Lower Capital Gains After 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7" y="2549824"/>
            <a:ext cx="6091883" cy="41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LAO Main </a:t>
            </a:r>
            <a:r>
              <a:rPr lang="en-US" sz="3000" dirty="0" smtClean="0"/>
              <a:t>Scenario: </a:t>
            </a:r>
            <a:br>
              <a:rPr lang="en-US" sz="3000" dirty="0" smtClean="0"/>
            </a:br>
            <a:r>
              <a:rPr lang="en-US" sz="3000" dirty="0" smtClean="0"/>
              <a:t>Reserve </a:t>
            </a:r>
            <a:r>
              <a:rPr lang="en-US" sz="3000" dirty="0"/>
              <a:t>Deposits and Future Surpluses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In Billions)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458" name="Picture 2" descr="O:\Workload\2014\140572\LAO Main Scenario Reserve Deposits and Future Surpluses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6019"/>
            <a:ext cx="6091883" cy="41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$4.2 Billion Reserve Could Cover 2016-17 Shortfall in Hypothetical Economic Slowdown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In Billions)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482" name="Picture 2" descr="O:\Workload\2014\140572\$4.2 Billion Reserve Could Cover 2016-17 Shortfall in Hypothetical Economic Slow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01015"/>
            <a:ext cx="5981479" cy="41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LAO Main Scenario: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Debt-Service </a:t>
            </a:r>
            <a:r>
              <a:rPr lang="en-US" sz="3000" dirty="0"/>
              <a:t>Ratio Remains Under 6 Percent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Percent of General Fund Revenues Spent on Debt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338" name="Picture 2" descr="O:\Workload\2014\140572\LAO Main Scenario - Debt-Service Ratio Remains Under 6 Perc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61274"/>
            <a:ext cx="6091883" cy="40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2013-14 Minimum Guarantee Up Slightly, 2014-15 Guarantee Up Significantly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Under LAO Scenario 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3" name="Picture 5" descr="O:\Workload\2014\140572\Updating Estimates of 2013-14 and 2014-15 Minimum Guarante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16131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Considerable New Proposition </a:t>
            </a:r>
            <a:r>
              <a:rPr lang="en-US" sz="2800" dirty="0" smtClean="0"/>
              <a:t>98 Funding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Projected for 2015-16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Main Scenario (In Millions)</a:t>
            </a:r>
            <a:endParaRPr lang="en-US" dirty="0"/>
          </a:p>
        </p:txBody>
      </p:sp>
      <p:pic>
        <p:nvPicPr>
          <p:cNvPr id="17410" name="Picture 2" descr="O:\Workload\2014\140572\~LAO Suggested Approach for Proposition 2 Debt Payment Fu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79" y="2500693"/>
            <a:ext cx="4283608" cy="39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Slowdown Scenario, Guarantee Drops Between 2015-16 and 2016-17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 descr="O:\Workload\2014\140572\Comparing Proposition 98 Minimum Guarantee Under Three Near-Term Scenari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50383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and State Economies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Outlook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Estimate of Minimum Guarantee Under LAO Main </a:t>
            </a:r>
            <a:r>
              <a:rPr lang="en-US" dirty="0" smtClean="0"/>
              <a:t>Scenario</a:t>
            </a:r>
            <a:r>
              <a:rPr lang="en-US" dirty="0"/>
              <a:t> </a:t>
            </a:r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5" name="Picture 3" descr="O:\Workload\2014\140572\Proposition 98 Outl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Guarantee Largely Funded by Growth in Local Property Tax Revenue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O:\Workload\2014\140572\Comparing Growth Rates Under Proposition 98 Foreca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5"/>
          <p:cNvSpPr txBox="1">
            <a:spLocks/>
          </p:cNvSpPr>
          <p:nvPr/>
        </p:nvSpPr>
        <p:spPr>
          <a:xfrm>
            <a:off x="152400" y="1967359"/>
            <a:ext cx="8915400" cy="461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b="0" i="1" dirty="0" smtClean="0">
                <a:solidFill>
                  <a:schemeClr val="tx1"/>
                </a:solidFill>
                <a:cs typeface="Helvetica" panose="020B0604020202020204" pitchFamily="34" charset="0"/>
              </a:rPr>
              <a:t>Change From Prior Year (In </a:t>
            </a:r>
            <a:r>
              <a:rPr lang="en-US" sz="2000" b="0" i="1" dirty="0">
                <a:solidFill>
                  <a:schemeClr val="tx1"/>
                </a:solidFill>
                <a:cs typeface="Helvetica" panose="020B0604020202020204" pitchFamily="34" charset="0"/>
              </a:rPr>
              <a:t>Billions)</a:t>
            </a:r>
          </a:p>
        </p:txBody>
      </p:sp>
    </p:spTree>
    <p:extLst>
      <p:ext uri="{BB962C8B-B14F-4D97-AF65-F5344CB8AC3E}">
        <p14:creationId xmlns:p14="http://schemas.microsoft.com/office/powerpoint/2010/main" val="26789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K-14 </a:t>
            </a:r>
            <a:r>
              <a:rPr lang="en-US" dirty="0" smtClean="0"/>
              <a:t>Cost-of-Living Adjustment </a:t>
            </a:r>
            <a:br>
              <a:rPr lang="en-US" dirty="0" smtClean="0"/>
            </a:br>
            <a:r>
              <a:rPr lang="en-US" dirty="0" smtClean="0"/>
              <a:t>on the Rise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Percent Change From Prior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 descr="O:\Workload\2014\140572\K-14 COLAs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Proposition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Debts Eligible for Proposition 2 </a:t>
            </a:r>
            <a:br>
              <a:rPr lang="en-US" sz="3000" dirty="0" smtClean="0"/>
            </a:br>
            <a:r>
              <a:rPr lang="en-US" sz="3000" dirty="0" smtClean="0"/>
              <a:t>Debt Payments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315" name="Picture 3" descr="O:\Workload\2014\140572\Debts Eligible for Proposition 2 Debt Payment Fu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09" y="2489510"/>
            <a:ext cx="6456791" cy="39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LAO Suggested Approach for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Proposition </a:t>
            </a:r>
            <a:r>
              <a:rPr lang="en-US" sz="3000" dirty="0"/>
              <a:t>2 Debt </a:t>
            </a:r>
            <a:r>
              <a:rPr lang="en-US" sz="3000" dirty="0" smtClean="0"/>
              <a:t>Payments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6387" name="Picture 3" descr="O:\Workload\2014\140572\LAO Suggested Approach for Proposition 2 Debt Payment Fu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43" y="2674715"/>
            <a:ext cx="6251602" cy="35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Economic Expansion Well Underway,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Assumed </a:t>
            </a:r>
            <a:r>
              <a:rPr lang="en-US" sz="3000" dirty="0"/>
              <a:t>to Extend Throughout 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Real Gross Domestic Product, 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O:\Workload\2014\140572\Economic Expansion Well Underway, Assumed to Extend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67" y="2514601"/>
            <a:ext cx="5405333" cy="40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</a:t>
            </a:r>
            <a:r>
              <a:rPr lang="en-US" dirty="0" smtClean="0"/>
              <a:t>Income Hovering Around 5 Percent </a:t>
            </a:r>
            <a:r>
              <a:rPr lang="en-US" dirty="0"/>
              <a:t>Throughout 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Percent Change From Prior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O:\Workload\2014\140572\Personal Income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</a:t>
            </a:r>
            <a:r>
              <a:rPr lang="en-US" dirty="0" smtClean="0"/>
              <a:t>Rate </a:t>
            </a:r>
            <a:br>
              <a:rPr lang="en-US" dirty="0" smtClean="0"/>
            </a:br>
            <a:r>
              <a:rPr lang="en-US" dirty="0" smtClean="0"/>
              <a:t>Dropping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Percent Change From Prior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 descr="O:\Workload\2014\140572\Unemployment Rate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34" y="2514600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Assessed Property Values Growing Moderately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Percent Change From Prior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4" descr="O:\Workload\2014\140572\Assessed Property Values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26583"/>
            <a:ext cx="5552866" cy="4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01757"/>
          </a:xfrm>
        </p:spPr>
        <p:txBody>
          <a:bodyPr/>
          <a:lstStyle/>
          <a:p>
            <a:r>
              <a:rPr lang="en-US" dirty="0"/>
              <a:t>California Housing </a:t>
            </a:r>
            <a:r>
              <a:rPr lang="en-US" dirty="0" smtClean="0"/>
              <a:t>Permits </a:t>
            </a:r>
            <a:br>
              <a:rPr lang="en-US" dirty="0" smtClean="0"/>
            </a:br>
            <a:r>
              <a:rPr lang="en-US" dirty="0" smtClean="0"/>
              <a:t>Increasing Throughout </a:t>
            </a:r>
            <a:r>
              <a:rPr lang="en-US" dirty="0"/>
              <a:t>Forecast Period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 smtClean="0"/>
              <a:t>Permits (In Thousands)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O:\Workload\2014\140572\California Housing Permits Throughout Forecast Peri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7" y="2590800"/>
            <a:ext cx="5552866" cy="41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State’s Fiscal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Revenue Up Slightly in 2013-14, </a:t>
            </a:r>
            <a:br>
              <a:rPr lang="en-US" sz="3000" dirty="0" smtClean="0"/>
            </a:br>
            <a:r>
              <a:rPr lang="en-US" sz="3000" dirty="0" smtClean="0"/>
              <a:t>More Notably in 2014-15 </a:t>
            </a:r>
            <a:endParaRPr lang="en-US" sz="3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Big Three </a:t>
            </a:r>
            <a:r>
              <a:rPr lang="en-US" dirty="0" smtClean="0"/>
              <a:t>Revenues</a:t>
            </a:r>
            <a:r>
              <a:rPr lang="en-US" dirty="0"/>
              <a:t> </a:t>
            </a:r>
            <a:r>
              <a:rPr lang="en-US" dirty="0" smtClean="0"/>
              <a:t>(In Billions)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2" descr="O:\Workload\2014\140572\Updating 2013-14 and 2014-15 Revenue Estimates (magnified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97" y="1663937"/>
            <a:ext cx="7889803" cy="49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LA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On-screen Show (4:3)</PresentationFormat>
  <Paragraphs>99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 LAO Template</vt:lpstr>
      <vt:lpstr>California’s  Fiscal Outlook</vt:lpstr>
      <vt:lpstr>PowerPoint Presentation</vt:lpstr>
      <vt:lpstr>Economic Expansion Well Underway,  Assumed to Extend Throughout Forecast Period</vt:lpstr>
      <vt:lpstr>Personal Income Hovering Around 5 Percent Throughout Forecast Period</vt:lpstr>
      <vt:lpstr>Unemployment Rate  Dropping Throughout Forecast Period</vt:lpstr>
      <vt:lpstr>Assessed Property Values Growing Moderately Throughout Forecast Period</vt:lpstr>
      <vt:lpstr>California Housing Permits  Increasing Throughout Forecast Period</vt:lpstr>
      <vt:lpstr>PowerPoint Presentation</vt:lpstr>
      <vt:lpstr>Revenue Up Slightly in 2013-14,  More Notably in 2014-15 </vt:lpstr>
      <vt:lpstr>LAO General Fund Condition  Under Main Scenario</vt:lpstr>
      <vt:lpstr>Revenue Outlook</vt:lpstr>
      <vt:lpstr>LAO Main Scenario:  Lower Capital Gains After 2014</vt:lpstr>
      <vt:lpstr>LAO Main Scenario:  Reserve Deposits and Future Surpluses</vt:lpstr>
      <vt:lpstr>$4.2 Billion Reserve Could Cover 2016-17 Shortfall in Hypothetical Economic Slowdown</vt:lpstr>
      <vt:lpstr>LAO Main Scenario:  Debt-Service Ratio Remains Under 6 Percent</vt:lpstr>
      <vt:lpstr>PowerPoint Presentation</vt:lpstr>
      <vt:lpstr>2013-14 Minimum Guarantee Up Slightly, 2014-15 Guarantee Up Significantly</vt:lpstr>
      <vt:lpstr>Considerable New Proposition 98 Funding  Projected for 2015-16</vt:lpstr>
      <vt:lpstr>Under Slowdown Scenario, Guarantee Drops Between 2015-16 and 2016-17</vt:lpstr>
      <vt:lpstr>Proposition 98 Outlook</vt:lpstr>
      <vt:lpstr>Increase in Guarantee Largely Funded by Growth in Local Property Tax Revenue</vt:lpstr>
      <vt:lpstr>K-14 Cost-of-Living Adjustment  on the Rise Throughout Forecast Period</vt:lpstr>
      <vt:lpstr>PowerPoint Presentation</vt:lpstr>
      <vt:lpstr>Debts Eligible for Proposition 2  Debt Payments</vt:lpstr>
      <vt:lpstr>LAO Suggested Approach for  Proposition 2 Debt Payments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2014-11-20T19:14:01Z</dcterms:created>
  <dcterms:modified xsi:type="dcterms:W3CDTF">2014-11-20T19:14:09Z</dcterms:modified>
</cp:coreProperties>
</file>