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74" r:id="rId1"/>
  </p:sldMasterIdLst>
  <p:notesMasterIdLst>
    <p:notesMasterId r:id="rId19"/>
  </p:notesMasterIdLst>
  <p:handoutMasterIdLst>
    <p:handoutMasterId r:id="rId20"/>
  </p:handoutMasterIdLst>
  <p:sldIdLst>
    <p:sldId id="257" r:id="rId2"/>
    <p:sldId id="268" r:id="rId3"/>
    <p:sldId id="322" r:id="rId4"/>
    <p:sldId id="315" r:id="rId5"/>
    <p:sldId id="328" r:id="rId6"/>
    <p:sldId id="319" r:id="rId7"/>
    <p:sldId id="320" r:id="rId8"/>
    <p:sldId id="321" r:id="rId9"/>
    <p:sldId id="316" r:id="rId10"/>
    <p:sldId id="269" r:id="rId11"/>
    <p:sldId id="287" r:id="rId12"/>
    <p:sldId id="329" r:id="rId13"/>
    <p:sldId id="293" r:id="rId14"/>
    <p:sldId id="288" r:id="rId15"/>
    <p:sldId id="330" r:id="rId16"/>
    <p:sldId id="292" r:id="rId17"/>
    <p:sldId id="263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94C"/>
    <a:srgbClr val="FFFF99"/>
    <a:srgbClr val="3399FF"/>
    <a:srgbClr val="1F1F5F"/>
    <a:srgbClr val="252571"/>
    <a:srgbClr val="1D1D79"/>
    <a:srgbClr val="28287A"/>
    <a:srgbClr val="3333CC"/>
    <a:srgbClr val="9BCDFF"/>
    <a:srgbClr val="7B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78282" autoAdjust="0"/>
  </p:normalViewPr>
  <p:slideViewPr>
    <p:cSldViewPr>
      <p:cViewPr>
        <p:scale>
          <a:sx n="100" d="100"/>
          <a:sy n="100" d="100"/>
        </p:scale>
        <p:origin x="-264" y="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299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3776" y="0"/>
            <a:ext cx="4002299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20934"/>
            <a:ext cx="4002299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3776" y="6620934"/>
            <a:ext cx="4002299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299" cy="35052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2174" y="0"/>
            <a:ext cx="4002299" cy="35052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258"/>
            <a:ext cx="4002299" cy="35052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2174" y="6658258"/>
            <a:ext cx="4002299" cy="35052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051" indent="-228051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29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25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34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49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52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71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85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08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04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67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95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31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0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36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20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85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8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vchu\Desktop\Powerpoint Designs\Cov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6927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733800" y="5715000"/>
            <a:ext cx="49530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buNone/>
              <a:defRPr lang="en-US" sz="1400" b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title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>
              <a:lnSpc>
                <a:spcPct val="75000"/>
              </a:lnSpc>
              <a:spcBef>
                <a:spcPts val="0"/>
              </a:spcBef>
              <a:defRPr sz="60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3733800" y="6019800"/>
            <a:ext cx="36576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Legislative Analyst’s Office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733800" y="4648200"/>
            <a:ext cx="49530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5" name="Subtitle 2"/>
          <p:cNvSpPr txBox="1">
            <a:spLocks/>
          </p:cNvSpPr>
          <p:nvPr userDrawn="1"/>
        </p:nvSpPr>
        <p:spPr>
          <a:xfrm>
            <a:off x="3733800" y="4419600"/>
            <a:ext cx="1676400" cy="3810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Presented to:</a:t>
            </a:r>
          </a:p>
        </p:txBody>
      </p:sp>
      <p:pic>
        <p:nvPicPr>
          <p:cNvPr id="1026" name="Picture 2" descr="C:\Users\vchu\Desktop\Powerpoint Designs\California-Be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6" y="4397193"/>
            <a:ext cx="3142754" cy="200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789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2"/>
          <p:cNvSpPr txBox="1">
            <a:spLocks/>
          </p:cNvSpPr>
          <p:nvPr userDrawn="1"/>
        </p:nvSpPr>
        <p:spPr>
          <a:xfrm>
            <a:off x="1295400" y="2667000"/>
            <a:ext cx="7086600" cy="7620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lao.ca.gov</a:t>
            </a:r>
          </a:p>
        </p:txBody>
      </p:sp>
    </p:spTree>
    <p:extLst>
      <p:ext uri="{BB962C8B-B14F-4D97-AF65-F5344CB8AC3E}">
        <p14:creationId xmlns:p14="http://schemas.microsoft.com/office/powerpoint/2010/main" val="1771359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am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vchu\Desktop\Powerpoint Designs\Cov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6927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733800" y="5715000"/>
            <a:ext cx="49530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buNone/>
              <a:defRPr lang="en-US" sz="1400" b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title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>
              <a:lnSpc>
                <a:spcPct val="75000"/>
              </a:lnSpc>
              <a:spcBef>
                <a:spcPts val="0"/>
              </a:spcBef>
              <a:defRPr sz="60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3733800" y="6019800"/>
            <a:ext cx="36576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Legislative Analyst’s Office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733800" y="4495800"/>
            <a:ext cx="49530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8" name="Picture 2" descr="C:\Users\vchu\Desktop\Powerpoint Designs\California-Be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6" y="4397193"/>
            <a:ext cx="3142754" cy="200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45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0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228600" y="23622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Wingdings" panose="05000000000000000000" pitchFamily="2" charset="2"/>
              <a:buChar char="Ø"/>
              <a:defRPr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sz="22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21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e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7467600" y="1143000"/>
            <a:ext cx="142494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600" b="0" i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Continued…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457200" y="2133600"/>
            <a:ext cx="8305800" cy="381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text</a:t>
            </a:r>
            <a:endParaRPr lang="en-US" dirty="0"/>
          </a:p>
        </p:txBody>
      </p:sp>
      <p:pic>
        <p:nvPicPr>
          <p:cNvPr id="16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12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524000" y="3048000"/>
            <a:ext cx="6434138" cy="609600"/>
          </a:xfrm>
          <a:prstGeom prst="rect">
            <a:avLst/>
          </a:prstGeo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40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 dirty="0" smtClean="0"/>
              <a:t>Section Header</a:t>
            </a:r>
          </a:p>
        </p:txBody>
      </p:sp>
      <p:pic>
        <p:nvPicPr>
          <p:cNvPr id="9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840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2362200"/>
            <a:ext cx="4038600" cy="38862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3000"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sz="22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  <a:effectLst>
                  <a:outerShdw dist="381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724400" y="2362200"/>
            <a:ext cx="4038600" cy="38862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lang="en-US" sz="30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lang="en-US" sz="26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lang="en-US" sz="22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lang="en-US" sz="1800" dirty="0" smtClean="0">
                <a:solidFill>
                  <a:schemeClr val="bg1"/>
                </a:solidFill>
                <a:effectLst>
                  <a:outerShdw dist="381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54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2362200"/>
            <a:ext cx="4038600" cy="3886200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000"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2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Insert Comparison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1"/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48200" y="2362200"/>
            <a:ext cx="4038600" cy="3886200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en-US" sz="30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lang="en-US" sz="26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lang="en-US" sz="22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lang="en-US" sz="18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lang="en-US" sz="1600" b="0" cap="none" spc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Insert Comparison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120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524000" y="3048000"/>
            <a:ext cx="6434138" cy="609600"/>
          </a:xfrm>
          <a:prstGeom prst="rect">
            <a:avLst/>
          </a:prstGeo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40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 dirty="0" smtClean="0"/>
              <a:t>Divider Page</a:t>
            </a:r>
          </a:p>
        </p:txBody>
      </p:sp>
      <p:pic>
        <p:nvPicPr>
          <p:cNvPr id="10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2" descr="C:\Users\vchu\Desktop\Powerpoint Designs\lao-logo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95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3" r:id="rId2"/>
    <p:sldLayoutId id="2147483680" r:id="rId3"/>
    <p:sldLayoutId id="2147483676" r:id="rId4"/>
    <p:sldLayoutId id="2147483682" r:id="rId5"/>
    <p:sldLayoutId id="2147483677" r:id="rId6"/>
    <p:sldLayoutId id="2147483678" r:id="rId7"/>
    <p:sldLayoutId id="2147483679" r:id="rId8"/>
    <p:sldLayoutId id="2147483660" r:id="rId9"/>
    <p:sldLayoutId id="2147483681" r:id="rId10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Helvetic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b="1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December 15, 2014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California’s </a:t>
            </a:r>
            <a:br>
              <a:rPr lang="en-US" dirty="0" smtClean="0"/>
            </a:br>
            <a:r>
              <a:rPr lang="en-US" dirty="0" smtClean="0"/>
              <a:t>Fiscal Outlook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California School Boards Association, Annual Education Conference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40475"/>
            <a:ext cx="2133600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pPr/>
              <a:t>0</a:t>
            </a:fld>
            <a:endParaRPr lang="en-US" dirty="0"/>
          </a:p>
        </p:txBody>
      </p:sp>
      <p:pic>
        <p:nvPicPr>
          <p:cNvPr id="12" name="Picture 2" descr="C:\Users\vchu\Desktop\Powerpoint Designs\number-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96000"/>
            <a:ext cx="770659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73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Education 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5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2013-14 Minimum Guarantee Up Slightly, 2014-15 Guarantee Up Significantly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Minimum Guarantee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2053" name="Picture 5" descr="O:\Workload\2014\140572\Updating Estimates of 2013-14 and 2014-15 Minimum Guarantee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16131"/>
            <a:ext cx="5552866" cy="412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40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Considerable New Proposition </a:t>
            </a:r>
            <a:r>
              <a:rPr lang="en-US" sz="2800" dirty="0" smtClean="0"/>
              <a:t>98 Funding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/>
              <a:t>Projected for 2015-16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LAO Main Scenario (In Millions)</a:t>
            </a:r>
            <a:endParaRPr lang="en-US" dirty="0"/>
          </a:p>
        </p:txBody>
      </p:sp>
      <p:pic>
        <p:nvPicPr>
          <p:cNvPr id="17410" name="Picture 2" descr="O:\Workload\2014\140572\~LAO Suggested Approach for Proposition 2 Debt Payment Fund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579" y="2500693"/>
            <a:ext cx="4283608" cy="390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8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 Slowdown Scenario, Guarantee Drops Between 2015-16 and 2016-17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 smtClean="0"/>
              <a:t>Minimum Guarantee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170" name="Picture 2" descr="O:\Workload\2014\140572\Comparing Proposition 98 Minimum Guarantee Under Three Near-Term Scenario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90800"/>
            <a:ext cx="504806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85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 98 Outlook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 smtClean="0"/>
              <a:t>Minimum </a:t>
            </a:r>
            <a:r>
              <a:rPr lang="en-US" dirty="0"/>
              <a:t>Guarantee Under LAO Main </a:t>
            </a:r>
            <a:r>
              <a:rPr lang="en-US" dirty="0" smtClean="0"/>
              <a:t>Scenario</a:t>
            </a:r>
            <a:r>
              <a:rPr lang="en-US" dirty="0"/>
              <a:t> </a:t>
            </a:r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075" name="Picture 3" descr="O:\Workload\2014\140572\Proposition 98 Outloo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590800"/>
            <a:ext cx="5552866" cy="412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9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 in Guarantee Largely Funded by Growth in Local Property Tax Revenue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O:\Workload\2014\140572\Comparing Growth Rates Under Proposition 98 Forecas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514600"/>
            <a:ext cx="5552866" cy="412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5"/>
          <p:cNvSpPr txBox="1">
            <a:spLocks/>
          </p:cNvSpPr>
          <p:nvPr/>
        </p:nvSpPr>
        <p:spPr>
          <a:xfrm>
            <a:off x="152400" y="1967359"/>
            <a:ext cx="8915400" cy="4615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000" b="1" kern="1200">
                <a:solidFill>
                  <a:schemeClr val="bg1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00" kern="1200">
                <a:solidFill>
                  <a:schemeClr val="bg1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000" b="0" i="1" dirty="0" smtClean="0">
                <a:solidFill>
                  <a:schemeClr val="tx1"/>
                </a:solidFill>
                <a:cs typeface="Helvetica" panose="020B0604020202020204" pitchFamily="34" charset="0"/>
              </a:rPr>
              <a:t>Change in Minimum Guarantee From Prior Year (In </a:t>
            </a:r>
            <a:r>
              <a:rPr lang="en-US" sz="2000" b="0" i="1" dirty="0">
                <a:solidFill>
                  <a:schemeClr val="tx1"/>
                </a:solidFill>
                <a:cs typeface="Helvetica" panose="020B0604020202020204" pitchFamily="34" charset="0"/>
              </a:rPr>
              <a:t>Billions)</a:t>
            </a:r>
          </a:p>
        </p:txBody>
      </p:sp>
    </p:spTree>
    <p:extLst>
      <p:ext uri="{BB962C8B-B14F-4D97-AF65-F5344CB8AC3E}">
        <p14:creationId xmlns:p14="http://schemas.microsoft.com/office/powerpoint/2010/main" val="26789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K-14 </a:t>
            </a:r>
            <a:r>
              <a:rPr lang="en-US" dirty="0" smtClean="0"/>
              <a:t>Cost-of-Living Adjustment (COLA)</a:t>
            </a:r>
            <a:br>
              <a:rPr lang="en-US" dirty="0" smtClean="0"/>
            </a:br>
            <a:r>
              <a:rPr lang="en-US" dirty="0" smtClean="0"/>
              <a:t>on the Rise Throughout </a:t>
            </a:r>
            <a:r>
              <a:rPr lang="en-US" dirty="0"/>
              <a:t>Forecast Period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smtClean="0"/>
              <a:t>COLA Rate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146" name="Picture 2" descr="O:\Workload\2014\140572\K-14 COLAs Throughout Forecast Perio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38400"/>
            <a:ext cx="5552866" cy="412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91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State’s Fiscal 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1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Revenue Up Slightly in 2013-14, </a:t>
            </a:r>
            <a:br>
              <a:rPr lang="en-US" sz="3000" dirty="0" smtClean="0"/>
            </a:br>
            <a:r>
              <a:rPr lang="en-US" sz="3000" dirty="0" smtClean="0"/>
              <a:t>More Notably in 2014-15 </a:t>
            </a:r>
            <a:endParaRPr lang="en-US" sz="3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/>
              <a:t>Big Three </a:t>
            </a:r>
            <a:r>
              <a:rPr lang="en-US" dirty="0" smtClean="0"/>
              <a:t>Revenues</a:t>
            </a:r>
            <a:r>
              <a:rPr lang="en-US" dirty="0"/>
              <a:t> </a:t>
            </a:r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O:\Workload\2014\140599\Revenue Up Slightly in 2013-14, More Notably in 2014-1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397" y="1663936"/>
            <a:ext cx="7889803" cy="496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9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LAO General Fund Condition </a:t>
            </a:r>
            <a:br>
              <a:rPr lang="en-US" sz="3000" dirty="0" smtClean="0"/>
            </a:br>
            <a:r>
              <a:rPr lang="en-US" sz="3000" dirty="0" smtClean="0"/>
              <a:t>Under Main Scenario</a:t>
            </a:r>
            <a:endParaRPr lang="en-US" sz="3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 smtClean="0"/>
              <a:t>(In Millions)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5362" name="Picture 2" descr="O:\Workload\2014\140572\General Fund Condition Under Main Scenari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930" y="2617600"/>
            <a:ext cx="6447495" cy="3584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21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Outlook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/>
              <a:t>Big Three Revenues Under Main </a:t>
            </a:r>
            <a:r>
              <a:rPr lang="en-US" dirty="0" smtClean="0"/>
              <a:t>Scenario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 descr="O:\Workload\2014\140599\Revenue Outloo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940" y="2532007"/>
            <a:ext cx="5048060" cy="409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4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LAO Main Scenario: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Lower </a:t>
            </a:r>
            <a:r>
              <a:rPr lang="en-US" sz="3000" dirty="0"/>
              <a:t>Capital Gains After 2014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/>
              <a:t>Net Capital Gains on Resident Tax Returns (In Billions)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8434" name="Picture 2" descr="O:\Workload\2014\140572\LAO Main Scenario Lower Capital Gains After 201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517" y="2549824"/>
            <a:ext cx="6091883" cy="415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8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LAO Main </a:t>
            </a:r>
            <a:r>
              <a:rPr lang="en-US" sz="3000" dirty="0" smtClean="0"/>
              <a:t>Scenario: </a:t>
            </a:r>
            <a:br>
              <a:rPr lang="en-US" sz="3000" dirty="0" smtClean="0"/>
            </a:br>
            <a:r>
              <a:rPr lang="en-US" sz="3000" dirty="0" smtClean="0"/>
              <a:t>Reserve </a:t>
            </a:r>
            <a:r>
              <a:rPr lang="en-US" sz="3000" dirty="0"/>
              <a:t>Deposits and Future Surpluses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In Billions)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9458" name="Picture 2" descr="O:\Workload\2014\140572\LAO Main Scenario Reserve Deposits and Future Surpluses 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416019"/>
            <a:ext cx="6091883" cy="4137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8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$4.2 Billion Reserve Could Cover 2016-17 Shortfall in Hypothetical Economic Slowdown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In Billions)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0482" name="Picture 2" descr="O:\Workload\2014\140572\$4.2 Billion Reserve Could Cover 2016-17 Shortfall in Hypothetical Economic Slowdow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501015"/>
            <a:ext cx="5981479" cy="412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85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LAO Main Scenario: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Debt-Service </a:t>
            </a:r>
            <a:r>
              <a:rPr lang="en-US" sz="3000" dirty="0"/>
              <a:t>Ratio Remains Under 6 Percent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1976884"/>
            <a:ext cx="8915400" cy="461516"/>
          </a:xfrm>
        </p:spPr>
        <p:txBody>
          <a:bodyPr/>
          <a:lstStyle/>
          <a:p>
            <a:r>
              <a:rPr lang="en-US" dirty="0"/>
              <a:t>Percent of General Fund Revenues Spent on Debt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4338" name="Picture 2" descr="O:\Workload\2014\140572\LAO Main Scenario - Debt-Service Ratio Remains Under 6 Perce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61274"/>
            <a:ext cx="6091883" cy="400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90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LAO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225</Words>
  <Application>Microsoft Office PowerPoint</Application>
  <PresentationFormat>On-screen Show (4:3)</PresentationFormat>
  <Paragraphs>65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New LAO Template</vt:lpstr>
      <vt:lpstr>California’s  Fiscal Outlook</vt:lpstr>
      <vt:lpstr>PowerPoint Presentation</vt:lpstr>
      <vt:lpstr>Revenue Up Slightly in 2013-14,  More Notably in 2014-15 </vt:lpstr>
      <vt:lpstr>LAO General Fund Condition  Under Main Scenario</vt:lpstr>
      <vt:lpstr>Revenue Outlook</vt:lpstr>
      <vt:lpstr>LAO Main Scenario:  Lower Capital Gains After 2014</vt:lpstr>
      <vt:lpstr>LAO Main Scenario:  Reserve Deposits and Future Surpluses</vt:lpstr>
      <vt:lpstr>$4.2 Billion Reserve Could Cover 2016-17 Shortfall in Hypothetical Economic Slowdown</vt:lpstr>
      <vt:lpstr>LAO Main Scenario:  Debt-Service Ratio Remains Under 6 Percent</vt:lpstr>
      <vt:lpstr>PowerPoint Presentation</vt:lpstr>
      <vt:lpstr>2013-14 Minimum Guarantee Up Slightly, 2014-15 Guarantee Up Significantly</vt:lpstr>
      <vt:lpstr>Considerable New Proposition 98 Funding  Projected for 2015-16</vt:lpstr>
      <vt:lpstr>Under Slowdown Scenario, Guarantee Drops Between 2015-16 and 2016-17</vt:lpstr>
      <vt:lpstr>Proposition 98 Outlook</vt:lpstr>
      <vt:lpstr>Increase in Guarantee Largely Funded by Growth in Local Property Tax Revenue</vt:lpstr>
      <vt:lpstr>K-14 Cost-of-Living Adjustment (COLA) on the Rise Throughout Forecast Period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2014-12-15T17:18:39Z</dcterms:created>
  <dcterms:modified xsi:type="dcterms:W3CDTF">2014-12-15T17:20:06Z</dcterms:modified>
</cp:coreProperties>
</file>