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8" r:id="rId2"/>
    <p:sldId id="262" r:id="rId3"/>
    <p:sldId id="296" r:id="rId4"/>
    <p:sldId id="295" r:id="rId5"/>
    <p:sldId id="291" r:id="rId6"/>
    <p:sldId id="288" r:id="rId7"/>
    <p:sldId id="261" r:id="rId8"/>
    <p:sldId id="289" r:id="rId9"/>
    <p:sldId id="293" r:id="rId10"/>
    <p:sldId id="290" r:id="rId11"/>
    <p:sldId id="260" r:id="rId12"/>
    <p:sldId id="292" r:id="rId13"/>
    <p:sldId id="294" r:id="rId14"/>
    <p:sldId id="263" r:id="rId15"/>
    <p:sldId id="299" r:id="rId16"/>
    <p:sldId id="297" r:id="rId17"/>
    <p:sldId id="298" r:id="rId18"/>
    <p:sldId id="300" r:id="rId19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3399FF"/>
    <a:srgbClr val="1F1F5F"/>
    <a:srgbClr val="252571"/>
    <a:srgbClr val="1D1D79"/>
    <a:srgbClr val="28287A"/>
    <a:srgbClr val="3333CC"/>
    <a:srgbClr val="9BCDFF"/>
    <a:srgbClr val="7BBDFF"/>
    <a:srgbClr val="57A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84713" autoAdjust="0"/>
  </p:normalViewPr>
  <p:slideViewPr>
    <p:cSldViewPr>
      <p:cViewPr>
        <p:scale>
          <a:sx n="100" d="100"/>
          <a:sy n="100" d="100"/>
        </p:scale>
        <p:origin x="-2190" y="-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8" d="100"/>
          <a:sy n="118" d="100"/>
        </p:scale>
        <p:origin x="-2370" y="-96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8440" cy="389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960" y="0"/>
            <a:ext cx="4028440" cy="389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20933"/>
            <a:ext cx="4028440" cy="389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960" y="6620933"/>
            <a:ext cx="4028440" cy="389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449234-6A78-45B4-B0C7-F9A26DD201F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584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347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B606A11-065F-4BE8-829E-698E9F39EFA1}" type="datetimeFigureOut">
              <a:rPr lang="en-US" smtClean="0"/>
              <a:t>2/21/2014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258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347" y="6658258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065110D-F216-4299-AEC6-B2E5EC8717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27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3316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3209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6780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576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576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3166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481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747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91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7863" y="1524000"/>
            <a:ext cx="7788275" cy="1447800"/>
          </a:xfrm>
        </p:spPr>
        <p:txBody>
          <a:bodyPr lIns="182880" rIns="182880"/>
          <a:lstStyle>
            <a:lvl1pPr algn="r"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677863" y="3200400"/>
            <a:ext cx="7788275" cy="0"/>
          </a:xfrm>
          <a:prstGeom prst="line">
            <a:avLst/>
          </a:prstGeom>
          <a:noFill/>
          <a:ln w="1143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531813" y="2674938"/>
          <a:ext cx="2651125" cy="128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4" name="Drawing" r:id="rId3" imgW="2651760" imgH="1287720" progId="WPDraw30.Drawing">
                  <p:embed/>
                </p:oleObj>
              </mc:Choice>
              <mc:Fallback>
                <p:oleObj name="Drawing" r:id="rId3" imgW="2651760" imgH="1287720" progId="WPDraw30.Drawing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13" y="2674938"/>
                        <a:ext cx="2651125" cy="1287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32000" y="3429000"/>
            <a:ext cx="6434138" cy="533400"/>
          </a:xfrm>
        </p:spPr>
        <p:txBody>
          <a:bodyPr lIns="182880" rIns="182880" anchor="b"/>
          <a:lstStyle>
            <a:lvl1pPr marL="0" indent="0" algn="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806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479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17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609600" y="1752600"/>
            <a:ext cx="7924800" cy="152400"/>
          </a:xfrm>
          <a:prstGeom prst="rect">
            <a:avLst/>
          </a:prstGeom>
          <a:solidFill>
            <a:srgbClr val="1F1F5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0" y="2902803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3"/>
                </a:solidFill>
                <a:latin typeface="+mj-lt"/>
              </a:rPr>
              <a:t>Visit</a:t>
            </a:r>
            <a:r>
              <a:rPr lang="en-US" sz="3200" b="1" baseline="0" dirty="0" smtClean="0">
                <a:solidFill>
                  <a:schemeClr val="accent3"/>
                </a:solidFill>
                <a:latin typeface="+mj-lt"/>
              </a:rPr>
              <a:t> the LAO website at:</a:t>
            </a:r>
          </a:p>
          <a:p>
            <a:pPr algn="ctr"/>
            <a:r>
              <a:rPr lang="en-US" sz="3200" b="1" baseline="0" dirty="0" smtClean="0">
                <a:solidFill>
                  <a:schemeClr val="accent3"/>
                </a:solidFill>
                <a:latin typeface="+mj-lt"/>
              </a:rPr>
              <a:t>www.lao.ca.gov</a:t>
            </a:r>
            <a:endParaRPr lang="en-US" sz="3200" b="1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71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064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508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438400"/>
            <a:ext cx="38100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8100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732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130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551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154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371600" y="3124200"/>
            <a:ext cx="6434138" cy="533400"/>
          </a:xfrm>
        </p:spPr>
        <p:txBody>
          <a:bodyPr lIns="182880" rIns="182880" anchor="b"/>
          <a:lstStyle>
            <a:lvl1pPr marL="0" indent="0" algn="ctr">
              <a:buFont typeface="Wingdings" pitchFamily="2" charset="2"/>
              <a:buNone/>
              <a:defRPr sz="3000" baseline="0"/>
            </a:lvl1pPr>
          </a:lstStyle>
          <a:p>
            <a:pPr lvl="0"/>
            <a:r>
              <a:rPr lang="en-US" noProof="0" dirty="0" smtClean="0"/>
              <a:t>Insert text here.</a:t>
            </a:r>
          </a:p>
        </p:txBody>
      </p:sp>
    </p:spTree>
    <p:extLst>
      <p:ext uri="{BB962C8B-B14F-4D97-AF65-F5344CB8AC3E}">
        <p14:creationId xmlns:p14="http://schemas.microsoft.com/office/powerpoint/2010/main" val="2492501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346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8287A">
                <a:gamma/>
                <a:shade val="72941"/>
                <a:invGamma/>
              </a:srgbClr>
            </a:gs>
            <a:gs pos="100000">
              <a:srgbClr val="28287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438400"/>
            <a:ext cx="77724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Subitem</a:t>
            </a:r>
          </a:p>
          <a:p>
            <a:pPr lvl="2"/>
            <a:r>
              <a:rPr lang="en-US" smtClean="0"/>
              <a:t>Sub Subitem</a:t>
            </a:r>
          </a:p>
          <a:p>
            <a:pPr lvl="2"/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086600" y="6400800"/>
            <a:ext cx="1939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242" name="Picture 2" descr="\\laomain\lao\Office\LAO_MSWORD10_Templates\LAO_PowerPoint\LAO Logo 2012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411321"/>
            <a:ext cx="796374" cy="266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800" b="1">
          <a:solidFill>
            <a:srgbClr val="FFFF9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FF99"/>
        </a:buClr>
        <a:buChar char="•"/>
        <a:defRPr sz="2400" b="1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9BCDFF"/>
        </a:buClr>
        <a:buSzPct val="65000"/>
        <a:buFont typeface="CommonBullets" pitchFamily="34" charset="2"/>
        <a:buChar char="+"/>
        <a:defRPr sz="2200" b="1">
          <a:solidFill>
            <a:srgbClr val="9BCDF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State Budget Update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181600"/>
            <a:ext cx="7653338" cy="533400"/>
          </a:xfrm>
        </p:spPr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Legislative Analyst’s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Office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Presented to: 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California County Superintendents Educational Services Association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February 21, 2014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609600" y="6248400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www.lao.ca.gov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2014-15 </a:t>
            </a:r>
            <a:r>
              <a:rPr lang="en-US" dirty="0" smtClean="0"/>
              <a:t>K-12 Proposals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62000" y="1905000"/>
            <a:ext cx="8686800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2200" dirty="0" smtClean="0">
                <a:solidFill>
                  <a:srgbClr val="FFFF99"/>
                </a:solidFill>
                <a:latin typeface="Arial"/>
              </a:rPr>
              <a:t>(In Millions)</a:t>
            </a:r>
            <a:endParaRPr lang="en-US" sz="2200" dirty="0">
              <a:solidFill>
                <a:srgbClr val="FFFF99"/>
              </a:solidFill>
              <a:latin typeface="Arial"/>
            </a:endParaRPr>
          </a:p>
        </p:txBody>
      </p:sp>
      <p:pic>
        <p:nvPicPr>
          <p:cNvPr id="10244" name="Picture 4" descr="O:\Workload\2014\140110\Major 2014-15 Proposal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524125"/>
            <a:ext cx="6135688" cy="372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38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Second-Year Implementation of Local Control Funding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$45.5 Billion</a:t>
            </a:r>
          </a:p>
          <a:p>
            <a:r>
              <a:rPr lang="en-US" dirty="0" smtClean="0"/>
              <a:t>80 Percent Funded</a:t>
            </a:r>
          </a:p>
          <a:p>
            <a:r>
              <a:rPr lang="en-US" dirty="0" smtClean="0"/>
              <a:t>11 </a:t>
            </a:r>
            <a:r>
              <a:rPr lang="en-US" dirty="0"/>
              <a:t>P</a:t>
            </a:r>
            <a:r>
              <a:rPr lang="en-US" dirty="0" smtClean="0"/>
              <a:t>ercent Increase From 2013-14 Level</a:t>
            </a:r>
          </a:p>
          <a:p>
            <a:r>
              <a:rPr lang="en-US" dirty="0" smtClean="0"/>
              <a:t>Closes 28 Percent of Gap to Target Level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15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K-12 </a:t>
            </a:r>
            <a:r>
              <a:rPr lang="en-US" dirty="0" smtClean="0"/>
              <a:t>Per-Pupil </a:t>
            </a:r>
            <a:r>
              <a:rPr lang="en-US" dirty="0"/>
              <a:t>Funding</a:t>
            </a:r>
          </a:p>
        </p:txBody>
      </p:sp>
      <p:pic>
        <p:nvPicPr>
          <p:cNvPr id="10242" name="Picture 2" descr="O:\Workload\2014\140110\K-12 Per Pupil Fundin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946" y="2057400"/>
            <a:ext cx="6963054" cy="387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93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Proposition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98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Wall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Debt 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1905000"/>
            <a:ext cx="8001000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2200" dirty="0" smtClean="0">
                <a:solidFill>
                  <a:srgbClr val="FFFF99"/>
                </a:solidFill>
                <a:latin typeface="Arial"/>
              </a:rPr>
              <a:t>(In Billions)</a:t>
            </a:r>
            <a:endParaRPr lang="en-US" sz="2200" dirty="0">
              <a:solidFill>
                <a:srgbClr val="FFFF99"/>
              </a:solidFill>
              <a:latin typeface="Arial"/>
            </a:endParaRPr>
          </a:p>
        </p:txBody>
      </p:sp>
      <p:pic>
        <p:nvPicPr>
          <p:cNvPr id="11266" name="Picture 2" descr="O:\Workload\2014\140110\Proposition 98 Wall of Debt Pla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476777"/>
            <a:ext cx="5947297" cy="3924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6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13</a:t>
            </a:fld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400" dirty="0" smtClean="0"/>
              <a:t>Key Issues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06062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Assessment of Governor’s Budget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Mix of One-Time and Ongoing Spending Reasonable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Wall of Debt Plan Reasonable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LCFF Increase Keeps Implementation on Track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71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Proposition 98 Reserve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Makes Deposits When Capital Gains Revenues Strong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Makes Withdrawals When Guarantee Insufficient to Fund Growth and COLA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Intent Laudable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Execution Poor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71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CalSTRS Unfunded Liabilities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Longstanding Funding Problems</a:t>
            </a:r>
          </a:p>
          <a:p>
            <a:r>
              <a:rPr lang="en-US" dirty="0" smtClean="0"/>
              <a:t>Focus on 30-Year Funding Plan</a:t>
            </a:r>
          </a:p>
          <a:p>
            <a:r>
              <a:rPr lang="en-US" dirty="0" smtClean="0"/>
              <a:t>Set Aside Some Money Now</a:t>
            </a:r>
          </a:p>
          <a:p>
            <a:r>
              <a:rPr lang="en-US" dirty="0" smtClean="0"/>
              <a:t>Examine State’s Role Now and in Future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25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Home-to-School Transportation</a:t>
            </a:r>
          </a:p>
          <a:p>
            <a:r>
              <a:rPr lang="en-US" dirty="0" smtClean="0"/>
              <a:t>Education Mandates</a:t>
            </a:r>
          </a:p>
          <a:p>
            <a:r>
              <a:rPr lang="en-US" dirty="0" smtClean="0"/>
              <a:t>Deferred Maintenance</a:t>
            </a:r>
          </a:p>
          <a:p>
            <a:r>
              <a:rPr lang="en-US" dirty="0"/>
              <a:t>Financing School </a:t>
            </a:r>
            <a:r>
              <a:rPr lang="en-US" dirty="0" smtClean="0"/>
              <a:t>Facilities</a:t>
            </a:r>
          </a:p>
          <a:p>
            <a:r>
              <a:rPr lang="en-US" dirty="0" smtClean="0"/>
              <a:t>Career Technical Education</a:t>
            </a:r>
          </a:p>
          <a:p>
            <a:r>
              <a:rPr lang="en-US" dirty="0" smtClean="0"/>
              <a:t>Independent Study</a:t>
            </a:r>
          </a:p>
          <a:p>
            <a:r>
              <a:rPr lang="en-US" dirty="0" smtClean="0"/>
              <a:t>Restructuring Child Care System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23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</a:t>
            </a:fld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400" dirty="0" smtClean="0"/>
              <a:t>State Budget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03928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60960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Governor’s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Budget Expenditures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00" y="1905000"/>
            <a:ext cx="8686800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2200" dirty="0" smtClean="0">
                <a:solidFill>
                  <a:srgbClr val="FFFF99"/>
                </a:solidFill>
                <a:latin typeface="Arial"/>
              </a:rPr>
              <a:t>(Dollars in Millions)</a:t>
            </a:r>
            <a:endParaRPr lang="en-US" sz="2200" dirty="0">
              <a:solidFill>
                <a:srgbClr val="FFFF99"/>
              </a:solidFill>
              <a:latin typeface="Arial"/>
            </a:endParaRPr>
          </a:p>
        </p:txBody>
      </p:sp>
      <p:pic>
        <p:nvPicPr>
          <p:cNvPr id="10242" name="Picture 2" descr="O:\Workload\2014\140110\Governor's Budget Expenditur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90800"/>
            <a:ext cx="8147417" cy="1857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73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60960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Governor’s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Budget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General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Fund Condition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00" y="1905000"/>
            <a:ext cx="8686800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2200" dirty="0" smtClean="0">
                <a:solidFill>
                  <a:srgbClr val="FFFF99"/>
                </a:solidFill>
                <a:latin typeface="Arial"/>
              </a:rPr>
              <a:t>Includes Education Protection Account (In Millions)</a:t>
            </a:r>
            <a:endParaRPr lang="en-US" sz="2200" dirty="0">
              <a:solidFill>
                <a:srgbClr val="FFFF99"/>
              </a:solidFill>
              <a:latin typeface="Arial"/>
            </a:endParaRPr>
          </a:p>
        </p:txBody>
      </p:sp>
      <p:pic>
        <p:nvPicPr>
          <p:cNvPr id="10242" name="Picture 2" descr="O:\Workload\2014\140110\Governor's Budget General Fund Conditi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125" y="2590800"/>
            <a:ext cx="7385275" cy="3177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15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6096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Comparing State Revenue Forecasts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1905000"/>
            <a:ext cx="8686800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800" dirty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Fund and Education Protection Account Combined (In Billions)</a:t>
            </a:r>
          </a:p>
        </p:txBody>
      </p:sp>
      <p:pic>
        <p:nvPicPr>
          <p:cNvPr id="3" name="Picture 2" descr="O:\Workload\2014\140110\Comparing State Revenue Forecast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567221"/>
            <a:ext cx="8060567" cy="336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38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609600"/>
          </a:xfrm>
        </p:spPr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S&amp;P 500 Index Rose Notably During 2013</a:t>
            </a:r>
          </a:p>
        </p:txBody>
      </p:sp>
      <p:pic>
        <p:nvPicPr>
          <p:cNvPr id="10243" name="Picture 3" descr="O:\Workload\2014\140110\S&amp;P 500 Index Rose Notably During 201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17305"/>
            <a:ext cx="7597156" cy="3978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11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400" dirty="0" smtClean="0"/>
              <a:t>Education Budget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17303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6096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Proposition 98 Minimum Guarantee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1905000"/>
            <a:ext cx="8001000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2200" dirty="0" smtClean="0">
                <a:solidFill>
                  <a:srgbClr val="FFFF99"/>
                </a:solidFill>
                <a:latin typeface="Arial"/>
              </a:rPr>
              <a:t>(In Billions)</a:t>
            </a:r>
            <a:endParaRPr lang="en-US" sz="2200" dirty="0">
              <a:solidFill>
                <a:srgbClr val="FFFF99"/>
              </a:solidFill>
              <a:latin typeface="Arial"/>
            </a:endParaRPr>
          </a:p>
        </p:txBody>
      </p:sp>
      <p:pic>
        <p:nvPicPr>
          <p:cNvPr id="2" name="Picture 2" descr="O:\Workload\2014\140110\Proposition 98 Minimum Guarante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438400"/>
            <a:ext cx="5495347" cy="371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52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Governor Proposes to Pay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Down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 Outstanding K-12 Deferrals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1905000"/>
            <a:ext cx="8001000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2200" dirty="0" smtClean="0">
                <a:solidFill>
                  <a:srgbClr val="FFFF99"/>
                </a:solidFill>
                <a:latin typeface="Arial"/>
              </a:rPr>
              <a:t>(In Millions)</a:t>
            </a:r>
            <a:endParaRPr lang="en-US" sz="2200" dirty="0">
              <a:solidFill>
                <a:srgbClr val="FFFF99"/>
              </a:solidFill>
              <a:latin typeface="Arial"/>
            </a:endParaRPr>
          </a:p>
        </p:txBody>
      </p:sp>
      <p:pic>
        <p:nvPicPr>
          <p:cNvPr id="10242" name="Picture 2" descr="O:\Workload\2014\140110\Governor Proposes to Pay Down All Outstanding K-12 Deferral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171" y="2710768"/>
            <a:ext cx="7196229" cy="3156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3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O Slide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254</Words>
  <Application>Microsoft Office PowerPoint</Application>
  <PresentationFormat>On-screen Show (4:3)</PresentationFormat>
  <Paragraphs>88</Paragraphs>
  <Slides>18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LAO Slide Template</vt:lpstr>
      <vt:lpstr>Drawing</vt:lpstr>
      <vt:lpstr>State Budget Update</vt:lpstr>
      <vt:lpstr>PowerPoint Presentation</vt:lpstr>
      <vt:lpstr>Governor’s Budget Expenditures</vt:lpstr>
      <vt:lpstr>Governor’s Budget  General Fund Condition</vt:lpstr>
      <vt:lpstr>Comparing State Revenue Forecasts</vt:lpstr>
      <vt:lpstr>S&amp;P 500 Index Rose Notably During 2013</vt:lpstr>
      <vt:lpstr>PowerPoint Presentation</vt:lpstr>
      <vt:lpstr>Proposition 98 Minimum Guarantee</vt:lpstr>
      <vt:lpstr>Governor Proposes to Pay  Down All Outstanding K-12 Deferrals</vt:lpstr>
      <vt:lpstr>Major 2014-15 K-12 Proposals</vt:lpstr>
      <vt:lpstr>Second-Year Implementation of Local Control Funding Formula</vt:lpstr>
      <vt:lpstr>K-12 Per-Pupil Funding</vt:lpstr>
      <vt:lpstr>Proposition 98 Wall of Debt Plan</vt:lpstr>
      <vt:lpstr>PowerPoint Presentation</vt:lpstr>
      <vt:lpstr>Assessment of Governor’s Budget</vt:lpstr>
      <vt:lpstr>Proposition 98 Reserve</vt:lpstr>
      <vt:lpstr>CalSTRS Unfunded Liabilities</vt:lpstr>
      <vt:lpstr>Other Issues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2014-02-21T21:21:08Z</dcterms:created>
  <dcterms:modified xsi:type="dcterms:W3CDTF">2014-02-21T21:21:36Z</dcterms:modified>
</cp:coreProperties>
</file>