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1" r:id="rId3"/>
    <p:sldId id="272" r:id="rId4"/>
    <p:sldId id="273" r:id="rId5"/>
    <p:sldId id="278" r:id="rId6"/>
    <p:sldId id="280" r:id="rId7"/>
    <p:sldId id="274" r:id="rId8"/>
    <p:sldId id="275" r:id="rId9"/>
    <p:sldId id="283" r:id="rId10"/>
    <p:sldId id="286" r:id="rId11"/>
    <p:sldId id="285" r:id="rId12"/>
    <p:sldId id="277" r:id="rId13"/>
    <p:sldId id="269" r:id="rId14"/>
    <p:sldId id="284" r:id="rId15"/>
    <p:sldId id="257" r:id="rId16"/>
    <p:sldId id="276" r:id="rId17"/>
  </p:sldIdLst>
  <p:sldSz cx="9144000" cy="6858000" type="screen4x3"/>
  <p:notesSz cx="93726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9D4"/>
    <a:srgbClr val="005A9C"/>
    <a:srgbClr val="958476"/>
    <a:srgbClr val="32456C"/>
    <a:srgbClr val="324548"/>
    <a:srgbClr val="FFFF99"/>
    <a:srgbClr val="3399FF"/>
    <a:srgbClr val="1F1F5F"/>
    <a:srgbClr val="252571"/>
    <a:srgbClr val="1D1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 snapToGrid="0">
      <p:cViewPr>
        <p:scale>
          <a:sx n="100" d="100"/>
          <a:sy n="100" d="100"/>
        </p:scale>
        <p:origin x="-2190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-2370" y="-96"/>
      </p:cViewPr>
      <p:guideLst>
        <p:guide orient="horz" pos="2208"/>
        <p:guide pos="295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1140" y="1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20936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1140" y="6620936"/>
            <a:ext cx="4061460" cy="38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08" tIns="46804" rIns="93608" bIns="468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449234-6A78-45B4-B0C7-F9A26DD20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8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9514" y="1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/>
          <a:lstStyle>
            <a:lvl1pPr algn="r">
              <a:defRPr sz="1200"/>
            </a:lvl1pPr>
          </a:lstStyle>
          <a:p>
            <a:fld id="{1B606A11-065F-4BE8-829E-698E9F39EFA1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08" tIns="46804" rIns="93608" bIns="468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7260" y="3329940"/>
            <a:ext cx="7498080" cy="3154680"/>
          </a:xfrm>
          <a:prstGeom prst="rect">
            <a:avLst/>
          </a:prstGeom>
        </p:spPr>
        <p:txBody>
          <a:bodyPr vert="horz" lIns="93608" tIns="46804" rIns="93608" bIns="4680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259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9514" y="6658259"/>
            <a:ext cx="4061460" cy="350520"/>
          </a:xfrm>
          <a:prstGeom prst="rect">
            <a:avLst/>
          </a:prstGeom>
        </p:spPr>
        <p:txBody>
          <a:bodyPr vert="horz" lIns="93608" tIns="46804" rIns="93608" bIns="46804" rtlCol="0" anchor="b"/>
          <a:lstStyle>
            <a:lvl1pPr algn="r">
              <a:defRPr sz="1200"/>
            </a:lvl1pPr>
          </a:lstStyle>
          <a:p>
            <a:fld id="{D065110D-F216-4299-AEC6-B2E5EC87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7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19648-F778-4D78-B52B-E21E25F4C393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5110D-F216-4299-AEC6-B2E5EC8717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7863" y="1381125"/>
            <a:ext cx="7788275" cy="1447800"/>
          </a:xfrm>
        </p:spPr>
        <p:txBody>
          <a:bodyPr lIns="182880" rIns="182880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77863" y="3200400"/>
            <a:ext cx="7788275" cy="0"/>
          </a:xfrm>
          <a:prstGeom prst="line">
            <a:avLst/>
          </a:prstGeom>
          <a:noFill/>
          <a:ln w="114300">
            <a:solidFill>
              <a:srgbClr val="3245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032000" y="3429000"/>
            <a:ext cx="6434138" cy="533400"/>
          </a:xfrm>
        </p:spPr>
        <p:txBody>
          <a:bodyPr lIns="182880" rIns="182880" anchor="b"/>
          <a:lstStyle>
            <a:lvl1pPr marL="0" indent="0" algn="r">
              <a:buFont typeface="Wingdings" pitchFamily="2" charset="2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Legislative Analyst’s Office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0" y="2674938"/>
            <a:ext cx="2743206" cy="121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0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3245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7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290280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32456C"/>
                </a:solidFill>
                <a:latin typeface="+mj-lt"/>
              </a:rPr>
              <a:t>Visit</a:t>
            </a:r>
            <a:r>
              <a:rPr lang="en-US" sz="3200" b="1" baseline="0" dirty="0" smtClean="0">
                <a:solidFill>
                  <a:srgbClr val="32456C"/>
                </a:solidFill>
                <a:latin typeface="+mj-lt"/>
              </a:rPr>
              <a:t> the LAO website at:</a:t>
            </a:r>
          </a:p>
          <a:p>
            <a:pPr algn="ctr"/>
            <a:r>
              <a:rPr lang="en-US" sz="3200" b="1" baseline="0" dirty="0" smtClean="0">
                <a:solidFill>
                  <a:srgbClr val="32456C"/>
                </a:solidFill>
                <a:latin typeface="+mj-lt"/>
              </a:rPr>
              <a:t>www.lao.ca.gov</a:t>
            </a:r>
            <a:endParaRPr lang="en-US" sz="3200" b="1" dirty="0">
              <a:solidFill>
                <a:srgbClr val="32456C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3245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6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0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3245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32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3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3245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Line 24"/>
          <p:cNvSpPr>
            <a:spLocks noChangeShapeType="1"/>
          </p:cNvSpPr>
          <p:nvPr userDrawn="1"/>
        </p:nvSpPr>
        <p:spPr bwMode="auto">
          <a:xfrm>
            <a:off x="677863" y="1828800"/>
            <a:ext cx="7788275" cy="0"/>
          </a:xfrm>
          <a:prstGeom prst="line">
            <a:avLst/>
          </a:prstGeom>
          <a:noFill/>
          <a:ln w="63500">
            <a:solidFill>
              <a:srgbClr val="32456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5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3124200"/>
            <a:ext cx="6434138" cy="533400"/>
          </a:xfrm>
        </p:spPr>
        <p:txBody>
          <a:bodyPr lIns="182880" rIns="182880" anchor="b"/>
          <a:lstStyle>
            <a:lvl1pPr marL="0" indent="0" algn="ctr">
              <a:buFont typeface="Wingdings" pitchFamily="2" charset="2"/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92501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46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Subitem</a:t>
            </a:r>
            <a:endParaRPr lang="en-US" dirty="0" smtClean="0"/>
          </a:p>
          <a:p>
            <a:pPr lvl="2"/>
            <a:r>
              <a:rPr lang="en-US" dirty="0" smtClean="0"/>
              <a:t>Sub </a:t>
            </a:r>
            <a:r>
              <a:rPr lang="en-US" dirty="0" err="1" smtClean="0"/>
              <a:t>Subitem</a:t>
            </a:r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400800"/>
            <a:ext cx="1939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B6AB-30A7-463E-946F-9D74FA8EFF9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6181616"/>
            <a:ext cx="1509503" cy="4429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2456C"/>
        </a:buClr>
        <a:buFont typeface="Wingdings" pitchFamily="2" charset="2"/>
        <a:buChar char="§"/>
        <a:defRPr sz="2800" b="1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lr>
          <a:srgbClr val="32456C"/>
        </a:buClr>
        <a:buFont typeface="Arial" pitchFamily="34" charset="0"/>
        <a:buChar char="•"/>
        <a:defRPr sz="2400" b="1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2456C"/>
        </a:buClr>
        <a:buSzPct val="65000"/>
        <a:buFont typeface="Wingdings" pitchFamily="2" charset="2"/>
        <a:buChar char="Ø"/>
        <a:defRPr sz="2200" b="1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An Overview of the State’s Economy and Demographics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Legislative Analyst’s Office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09600" y="62484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www.lao.ca.gov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0" y="4114800"/>
            <a:ext cx="6019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rgbClr val="005A9C"/>
                </a:solidFill>
              </a:rPr>
              <a:t>Presented to: </a:t>
            </a:r>
          </a:p>
          <a:p>
            <a:pPr algn="r"/>
            <a:r>
              <a:rPr lang="en-US" sz="2000" dirty="0">
                <a:solidFill>
                  <a:srgbClr val="005A9C"/>
                </a:solidFill>
              </a:rPr>
              <a:t>Assembly Committee on Jobs, </a:t>
            </a:r>
            <a:r>
              <a:rPr lang="en-US" sz="2000" dirty="0" smtClean="0">
                <a:solidFill>
                  <a:srgbClr val="005A9C"/>
                </a:solidFill>
              </a:rPr>
              <a:t/>
            </a:r>
            <a:br>
              <a:rPr lang="en-US" sz="2000" dirty="0" smtClean="0">
                <a:solidFill>
                  <a:srgbClr val="005A9C"/>
                </a:solidFill>
              </a:rPr>
            </a:br>
            <a:r>
              <a:rPr lang="en-US" sz="2000" dirty="0" smtClean="0">
                <a:solidFill>
                  <a:srgbClr val="005A9C"/>
                </a:solidFill>
              </a:rPr>
              <a:t>Economic </a:t>
            </a:r>
            <a:r>
              <a:rPr lang="en-US" sz="2000" dirty="0">
                <a:solidFill>
                  <a:srgbClr val="005A9C"/>
                </a:solidFill>
              </a:rPr>
              <a:t>Development, and the </a:t>
            </a:r>
            <a:r>
              <a:rPr lang="en-US" sz="2000" dirty="0" smtClean="0">
                <a:solidFill>
                  <a:srgbClr val="005A9C"/>
                </a:solidFill>
              </a:rPr>
              <a:t>Economy</a:t>
            </a:r>
          </a:p>
          <a:p>
            <a:pPr algn="r"/>
            <a:r>
              <a:rPr lang="en-US" sz="2000" dirty="0" smtClean="0">
                <a:solidFill>
                  <a:srgbClr val="005A9C"/>
                </a:solidFill>
              </a:rPr>
              <a:t>February 5, 2013</a:t>
            </a:r>
            <a:endParaRPr lang="en-US" sz="2000" dirty="0">
              <a:solidFill>
                <a:srgbClr val="005A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Most State Infrastructure Spending </a:t>
            </a:r>
            <a:br>
              <a:rPr lang="en-US" sz="3200" dirty="0" smtClean="0"/>
            </a:br>
            <a:r>
              <a:rPr lang="en-US" sz="3200" dirty="0" smtClean="0"/>
              <a:t>Is for Transportation and Education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Infrastructure Spending, 2006-07 to 2010-11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890" y="2583177"/>
            <a:ext cx="5096260" cy="348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the State </a:t>
            </a:r>
            <a:br>
              <a:rPr lang="en-US" dirty="0" smtClean="0"/>
            </a:br>
            <a:r>
              <a:rPr lang="en-US" dirty="0" smtClean="0"/>
              <a:t>Pay for Infrastructure?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2000-01 Through 2009-10 (Dollars in Billions)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03" y="2462781"/>
            <a:ext cx="7137099" cy="30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609600"/>
            <a:ext cx="5715000" cy="1143000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smtClean="0"/>
              <a:t>Density </a:t>
            </a:r>
            <a:br>
              <a:rPr lang="en-US" dirty="0" smtClean="0"/>
            </a:br>
            <a:r>
              <a:rPr lang="en-US" dirty="0" smtClean="0"/>
              <a:t>By Census </a:t>
            </a:r>
            <a:r>
              <a:rPr lang="en-US" dirty="0"/>
              <a:t>Tract</a:t>
            </a:r>
          </a:p>
        </p:txBody>
      </p:sp>
      <p:pic>
        <p:nvPicPr>
          <p:cNvPr id="10244" name="Picture 4" descr="O:\Workload\2013\130054\Population Density by Census Tr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5635464" cy="63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2196901"/>
            <a:ext cx="2670336" cy="2298899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1143000"/>
          </a:xfrm>
        </p:spPr>
        <p:txBody>
          <a:bodyPr/>
          <a:lstStyle/>
          <a:p>
            <a:r>
              <a:rPr lang="en-US" dirty="0"/>
              <a:t>Population Growth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County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12094" y="1905000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(2000 Through 2010)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98" y="2952750"/>
            <a:ext cx="1969991" cy="153828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9" y="209550"/>
            <a:ext cx="5452692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1143000"/>
          </a:xfrm>
        </p:spPr>
        <p:txBody>
          <a:bodyPr/>
          <a:lstStyle/>
          <a:p>
            <a:r>
              <a:rPr lang="en-US" dirty="0" smtClean="0"/>
              <a:t>Population Centers </a:t>
            </a:r>
            <a:br>
              <a:rPr lang="en-US" dirty="0" smtClean="0"/>
            </a:br>
            <a:r>
              <a:rPr lang="en-US" dirty="0" smtClean="0"/>
              <a:t>Rely Heavily on Imported Water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94" y="144279"/>
            <a:ext cx="5707960" cy="6456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54" y="2457716"/>
            <a:ext cx="2618873" cy="13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7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California’s Elderly Population Will Grow Rapidly in the Next Decade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LAO Projected Growth by Age Group, 2010 Through 2020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8" y="2508501"/>
            <a:ext cx="5685852" cy="384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Racial and Ethnic Makeup Has Changed Since 1980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Share of Population in Each Group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647946"/>
            <a:ext cx="7705016" cy="27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Economy Is </a:t>
            </a:r>
            <a:br>
              <a:rPr lang="en-US" dirty="0" smtClean="0"/>
            </a:br>
            <a:r>
              <a:rPr lang="en-US" dirty="0" smtClean="0"/>
              <a:t>Ninth-Largest in the World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Gross Domestic Product in 2011 (In Trillions)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77" y="2482212"/>
            <a:ext cx="3952497" cy="398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10" y="2497833"/>
            <a:ext cx="4975889" cy="3574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California’s Mix of Jobs by Industry Is Similar to the U.S.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Percentage of Nonfarm Employment, August 2012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47" y="2677332"/>
            <a:ext cx="3019425" cy="3090055"/>
          </a:xfrm>
          <a:prstGeom prst="rect">
            <a:avLst/>
          </a:prstGeom>
        </p:spPr>
      </p:pic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6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California’s Job Mix Since 1990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Percent Change in Jobs, 1990 to 2012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34494"/>
            <a:ext cx="7780866" cy="29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Since the Recession:</a:t>
            </a:r>
            <a:br>
              <a:rPr lang="en-US" dirty="0" smtClean="0"/>
            </a:br>
            <a:r>
              <a:rPr lang="en-US" dirty="0" smtClean="0"/>
              <a:t>Some Sectors Are Struggling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Change in California Employment (In Thousands)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" y="2497250"/>
            <a:ext cx="5206368" cy="3672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4184"/>
            <a:ext cx="1558211" cy="3187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910" y="2497250"/>
            <a:ext cx="2535290" cy="398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93" y="2715914"/>
            <a:ext cx="2374474" cy="1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609600"/>
            <a:ext cx="5562600" cy="1143000"/>
          </a:xfrm>
        </p:spPr>
        <p:txBody>
          <a:bodyPr/>
          <a:lstStyle/>
          <a:p>
            <a:r>
              <a:rPr lang="en-US" dirty="0" smtClean="0"/>
              <a:t>Unemployment Varies Significantly Throughout California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368038"/>
            <a:ext cx="5118217" cy="6051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2487546"/>
            <a:ext cx="2200275" cy="1871035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Jobs in California Recovering Much </a:t>
            </a:r>
            <a:br>
              <a:rPr lang="en-US" sz="3200" dirty="0">
                <a:latin typeface="Arial" pitchFamily="34" charset="0"/>
                <a:cs typeface="Arial" pitchFamily="34" charset="0"/>
              </a:rPr>
            </a:br>
            <a:r>
              <a:rPr lang="en-US" sz="3200" dirty="0">
                <a:latin typeface="Arial" pitchFamily="34" charset="0"/>
                <a:cs typeface="Arial" pitchFamily="34" charset="0"/>
              </a:rPr>
              <a:t>More Slowly Than in Prior Recoveries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Job Loss and Years to Return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Pre-Recession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Employment Peak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2" y="2449065"/>
            <a:ext cx="5815470" cy="36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9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Is an Important Source of California Economic Activity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2011 International Exports (In Billions)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39" y="2537076"/>
            <a:ext cx="4340736" cy="370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Is an Important Source of California Economic Activity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7333" y="1905000"/>
            <a:ext cx="7780867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2011 International Exports (In Billions)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00800"/>
            <a:ext cx="1939636" cy="365125"/>
          </a:xfrm>
        </p:spPr>
        <p:txBody>
          <a:bodyPr/>
          <a:lstStyle/>
          <a:p>
            <a:fld id="{A660B6AB-30A7-463E-946F-9D74FA8EFF9D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8" y="2502785"/>
            <a:ext cx="4914142" cy="39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O Slide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</Words>
  <Application>Microsoft Office PowerPoint</Application>
  <PresentationFormat>On-screen Show (4:3)</PresentationFormat>
  <Paragraphs>54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LAO Slide Template</vt:lpstr>
      <vt:lpstr>An Overview of the State’s Economy and Demographics</vt:lpstr>
      <vt:lpstr>California’s Economy Is  Ninth-Largest in the World</vt:lpstr>
      <vt:lpstr>California’s Mix of Jobs by Industry Is Similar to the U.S.</vt:lpstr>
      <vt:lpstr>Changes in California’s Job Mix Since 1990</vt:lpstr>
      <vt:lpstr>Jobs Since the Recession: Some Sectors Are Struggling</vt:lpstr>
      <vt:lpstr>Unemployment Varies Significantly Throughout California</vt:lpstr>
      <vt:lpstr>Jobs in California Recovering Much  More Slowly Than in Prior Recoveries</vt:lpstr>
      <vt:lpstr>Trade Is an Important Source of California Economic Activity</vt:lpstr>
      <vt:lpstr>Trade Is an Important Source of California Economic Activity</vt:lpstr>
      <vt:lpstr>Most State Infrastructure Spending  Is for Transportation and Education</vt:lpstr>
      <vt:lpstr>How Does the State  Pay for Infrastructure?</vt:lpstr>
      <vt:lpstr>Population Density  By Census Tract</vt:lpstr>
      <vt:lpstr>Population Growth  By County</vt:lpstr>
      <vt:lpstr>Population Centers  Rely Heavily on Imported Water</vt:lpstr>
      <vt:lpstr>California’s Elderly Population Will Grow Rapidly in the Next Decade</vt:lpstr>
      <vt:lpstr>California’s Racial and Ethnic Makeup Has Changed Since 1980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2013-01-31T21:24:48Z</dcterms:created>
  <dcterms:modified xsi:type="dcterms:W3CDTF">2013-01-31T21:51:30Z</dcterms:modified>
</cp:coreProperties>
</file>