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275" r:id="rId3"/>
    <p:sldId id="268" r:id="rId4"/>
    <p:sldId id="269" r:id="rId5"/>
    <p:sldId id="262" r:id="rId6"/>
    <p:sldId id="276" r:id="rId7"/>
    <p:sldId id="277" r:id="rId8"/>
    <p:sldId id="272" r:id="rId9"/>
    <p:sldId id="260" r:id="rId10"/>
    <p:sldId id="278" r:id="rId11"/>
    <p:sldId id="263" r:id="rId12"/>
    <p:sldId id="264" r:id="rId13"/>
    <p:sldId id="265" r:id="rId14"/>
    <p:sldId id="280" r:id="rId15"/>
    <p:sldId id="279" r:id="rId16"/>
    <p:sldId id="284" r:id="rId17"/>
    <p:sldId id="266" r:id="rId18"/>
    <p:sldId id="281" r:id="rId19"/>
    <p:sldId id="282" r:id="rId20"/>
    <p:sldId id="261" r:id="rId21"/>
    <p:sldId id="283" r:id="rId22"/>
    <p:sldId id="257" r:id="rId23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1F1F5F"/>
    <a:srgbClr val="252571"/>
    <a:srgbClr val="1D1D79"/>
    <a:srgbClr val="28287A"/>
    <a:srgbClr val="3333CC"/>
    <a:srgbClr val="9BCDFF"/>
    <a:srgbClr val="7BBDFF"/>
    <a:srgbClr val="57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85860" autoAdjust="0"/>
  </p:normalViewPr>
  <p:slideViewPr>
    <p:cSldViewPr>
      <p:cViewPr>
        <p:scale>
          <a:sx n="75" d="100"/>
          <a:sy n="75" d="100"/>
        </p:scale>
        <p:origin x="-137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06A11-065F-4BE8-829E-698E9F39EFA1}" type="datetimeFigureOut">
              <a:rPr lang="en-US" smtClean="0"/>
              <a:t>5/18/2012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82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262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07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53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09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55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40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7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51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70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19648-F778-4D78-B52B-E21E25F4C393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73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29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42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6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7863" y="1524000"/>
            <a:ext cx="7788275" cy="1447800"/>
          </a:xfrm>
        </p:spPr>
        <p:txBody>
          <a:bodyPr lIns="182880" rIns="182880"/>
          <a:lstStyle>
            <a:lvl1pPr algn="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77863" y="3200400"/>
            <a:ext cx="7788275" cy="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531813" y="2674938"/>
          <a:ext cx="265112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Drawing" r:id="rId3" imgW="2651760" imgH="1287720" progId="WPDraw30.Drawing">
                  <p:embed/>
                </p:oleObj>
              </mc:Choice>
              <mc:Fallback>
                <p:oleObj name="Drawing" r:id="rId3" imgW="2651760" imgH="1287720" progId="WPDraw30.Drawing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2651125" cy="128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429000"/>
            <a:ext cx="6434138" cy="533400"/>
          </a:xfrm>
        </p:spPr>
        <p:txBody>
          <a:bodyPr lIns="182880" rIns="182880" anchor="b"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094538" y="5803900"/>
            <a:ext cx="307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L</a:t>
            </a:r>
            <a:endParaRPr lang="en-US" sz="4600" dirty="0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402513" y="5803900"/>
            <a:ext cx="377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A</a:t>
            </a:r>
            <a:endParaRPr lang="en-US" sz="4600" dirty="0"/>
          </a:p>
        </p:txBody>
      </p:sp>
      <p:pic>
        <p:nvPicPr>
          <p:cNvPr id="9234" name="Picture 18" descr="D:\4_Color Designs\Final Designs\gradation bar.e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6413500"/>
            <a:ext cx="900113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5" name="Freeform 19"/>
          <p:cNvSpPr>
            <a:spLocks/>
          </p:cNvSpPr>
          <p:nvPr/>
        </p:nvSpPr>
        <p:spPr bwMode="auto">
          <a:xfrm>
            <a:off x="8035925" y="6484938"/>
            <a:ext cx="422275" cy="68262"/>
          </a:xfrm>
          <a:custGeom>
            <a:avLst/>
            <a:gdLst>
              <a:gd name="T0" fmla="*/ 45 w 55"/>
              <a:gd name="T1" fmla="*/ 5 h 8"/>
              <a:gd name="T2" fmla="*/ 23 w 55"/>
              <a:gd name="T3" fmla="*/ 2 h 8"/>
              <a:gd name="T4" fmla="*/ 1 w 55"/>
              <a:gd name="T5" fmla="*/ 5 h 8"/>
              <a:gd name="T6" fmla="*/ 0 w 55"/>
              <a:gd name="T7" fmla="*/ 5 h 8"/>
              <a:gd name="T8" fmla="*/ 0 w 55"/>
              <a:gd name="T9" fmla="*/ 4 h 8"/>
              <a:gd name="T10" fmla="*/ 18 w 55"/>
              <a:gd name="T11" fmla="*/ 0 h 8"/>
              <a:gd name="T12" fmla="*/ 29 w 55"/>
              <a:gd name="T13" fmla="*/ 0 h 8"/>
              <a:gd name="T14" fmla="*/ 35 w 55"/>
              <a:gd name="T15" fmla="*/ 0 h 8"/>
              <a:gd name="T16" fmla="*/ 41 w 55"/>
              <a:gd name="T17" fmla="*/ 1 h 8"/>
              <a:gd name="T18" fmla="*/ 51 w 55"/>
              <a:gd name="T19" fmla="*/ 3 h 8"/>
              <a:gd name="T20" fmla="*/ 54 w 55"/>
              <a:gd name="T21" fmla="*/ 4 h 8"/>
              <a:gd name="T22" fmla="*/ 54 w 55"/>
              <a:gd name="T23" fmla="*/ 7 h 8"/>
              <a:gd name="T24" fmla="*/ 51 w 55"/>
              <a:gd name="T25" fmla="*/ 7 h 8"/>
              <a:gd name="T26" fmla="*/ 45 w 55"/>
              <a:gd name="T27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8">
                <a:moveTo>
                  <a:pt x="45" y="5"/>
                </a:moveTo>
                <a:cubicBezTo>
                  <a:pt x="38" y="3"/>
                  <a:pt x="30" y="2"/>
                  <a:pt x="23" y="2"/>
                </a:cubicBezTo>
                <a:cubicBezTo>
                  <a:pt x="16" y="2"/>
                  <a:pt x="8" y="3"/>
                  <a:pt x="1" y="5"/>
                </a:cubicBezTo>
                <a:cubicBezTo>
                  <a:pt x="1" y="5"/>
                  <a:pt x="0" y="5"/>
                  <a:pt x="0" y="5"/>
                </a:cubicBezTo>
                <a:lnTo>
                  <a:pt x="0" y="4"/>
                </a:lnTo>
                <a:cubicBezTo>
                  <a:pt x="7" y="1"/>
                  <a:pt x="12" y="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0" y="0"/>
                  <a:pt x="33" y="0"/>
                  <a:pt x="35" y="0"/>
                </a:cubicBezTo>
                <a:cubicBezTo>
                  <a:pt x="38" y="0"/>
                  <a:pt x="39" y="0"/>
                  <a:pt x="41" y="1"/>
                </a:cubicBezTo>
                <a:cubicBezTo>
                  <a:pt x="45" y="1"/>
                  <a:pt x="48" y="2"/>
                  <a:pt x="51" y="3"/>
                </a:cubicBezTo>
                <a:cubicBezTo>
                  <a:pt x="52" y="3"/>
                  <a:pt x="53" y="4"/>
                  <a:pt x="54" y="4"/>
                </a:cubicBezTo>
                <a:cubicBezTo>
                  <a:pt x="55" y="5"/>
                  <a:pt x="55" y="6"/>
                  <a:pt x="54" y="7"/>
                </a:cubicBezTo>
                <a:cubicBezTo>
                  <a:pt x="54" y="8"/>
                  <a:pt x="52" y="7"/>
                  <a:pt x="51" y="7"/>
                </a:cubicBezTo>
                <a:cubicBezTo>
                  <a:pt x="49" y="6"/>
                  <a:pt x="47" y="5"/>
                  <a:pt x="4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8074025" y="6389688"/>
            <a:ext cx="346075" cy="111125"/>
          </a:xfrm>
          <a:custGeom>
            <a:avLst/>
            <a:gdLst>
              <a:gd name="T0" fmla="*/ 1 w 45"/>
              <a:gd name="T1" fmla="*/ 3 h 13"/>
              <a:gd name="T2" fmla="*/ 0 w 45"/>
              <a:gd name="T3" fmla="*/ 3 h 13"/>
              <a:gd name="T4" fmla="*/ 2 w 45"/>
              <a:gd name="T5" fmla="*/ 2 h 13"/>
              <a:gd name="T6" fmla="*/ 3 w 45"/>
              <a:gd name="T7" fmla="*/ 1 h 13"/>
              <a:gd name="T8" fmla="*/ 20 w 45"/>
              <a:gd name="T9" fmla="*/ 0 h 13"/>
              <a:gd name="T10" fmla="*/ 39 w 45"/>
              <a:gd name="T11" fmla="*/ 2 h 13"/>
              <a:gd name="T12" fmla="*/ 43 w 45"/>
              <a:gd name="T13" fmla="*/ 3 h 13"/>
              <a:gd name="T14" fmla="*/ 44 w 45"/>
              <a:gd name="T15" fmla="*/ 5 h 13"/>
              <a:gd name="T16" fmla="*/ 42 w 45"/>
              <a:gd name="T17" fmla="*/ 5 h 13"/>
              <a:gd name="T18" fmla="*/ 42 w 45"/>
              <a:gd name="T19" fmla="*/ 13 h 13"/>
              <a:gd name="T20" fmla="*/ 41 w 45"/>
              <a:gd name="T21" fmla="*/ 13 h 13"/>
              <a:gd name="T22" fmla="*/ 38 w 45"/>
              <a:gd name="T23" fmla="*/ 12 h 13"/>
              <a:gd name="T24" fmla="*/ 37 w 45"/>
              <a:gd name="T25" fmla="*/ 12 h 13"/>
              <a:gd name="T26" fmla="*/ 36 w 45"/>
              <a:gd name="T27" fmla="*/ 12 h 13"/>
              <a:gd name="T28" fmla="*/ 36 w 45"/>
              <a:gd name="T29" fmla="*/ 11 h 13"/>
              <a:gd name="T30" fmla="*/ 35 w 45"/>
              <a:gd name="T31" fmla="*/ 9 h 13"/>
              <a:gd name="T32" fmla="*/ 36 w 45"/>
              <a:gd name="T33" fmla="*/ 7 h 13"/>
              <a:gd name="T34" fmla="*/ 35 w 45"/>
              <a:gd name="T35" fmla="*/ 3 h 13"/>
              <a:gd name="T36" fmla="*/ 20 w 45"/>
              <a:gd name="T37" fmla="*/ 1 h 13"/>
              <a:gd name="T38" fmla="*/ 1 w 45"/>
              <a:gd name="T3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13">
                <a:moveTo>
                  <a:pt x="1" y="3"/>
                </a:moveTo>
                <a:cubicBezTo>
                  <a:pt x="1" y="3"/>
                  <a:pt x="0" y="3"/>
                  <a:pt x="0" y="3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3" y="1"/>
                  <a:pt x="3" y="1"/>
                </a:cubicBezTo>
                <a:cubicBezTo>
                  <a:pt x="10" y="0"/>
                  <a:pt x="14" y="0"/>
                  <a:pt x="20" y="0"/>
                </a:cubicBezTo>
                <a:cubicBezTo>
                  <a:pt x="25" y="0"/>
                  <a:pt x="33" y="0"/>
                  <a:pt x="39" y="2"/>
                </a:cubicBezTo>
                <a:cubicBezTo>
                  <a:pt x="41" y="2"/>
                  <a:pt x="42" y="2"/>
                  <a:pt x="43" y="3"/>
                </a:cubicBezTo>
                <a:cubicBezTo>
                  <a:pt x="44" y="3"/>
                  <a:pt x="45" y="4"/>
                  <a:pt x="44" y="5"/>
                </a:cubicBezTo>
                <a:cubicBezTo>
                  <a:pt x="43" y="5"/>
                  <a:pt x="42" y="5"/>
                  <a:pt x="42" y="5"/>
                </a:cubicBezTo>
                <a:cubicBezTo>
                  <a:pt x="41" y="8"/>
                  <a:pt x="42" y="11"/>
                  <a:pt x="42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0" y="13"/>
                  <a:pt x="39" y="13"/>
                  <a:pt x="38" y="12"/>
                </a:cubicBezTo>
                <a:cubicBezTo>
                  <a:pt x="38" y="12"/>
                  <a:pt x="38" y="12"/>
                  <a:pt x="37" y="12"/>
                </a:cubicBezTo>
                <a:cubicBezTo>
                  <a:pt x="37" y="12"/>
                  <a:pt x="36" y="12"/>
                  <a:pt x="36" y="12"/>
                </a:cubicBezTo>
                <a:cubicBezTo>
                  <a:pt x="36" y="12"/>
                  <a:pt x="36" y="11"/>
                  <a:pt x="36" y="11"/>
                </a:cubicBezTo>
                <a:cubicBezTo>
                  <a:pt x="35" y="11"/>
                  <a:pt x="35" y="9"/>
                  <a:pt x="35" y="9"/>
                </a:cubicBezTo>
                <a:cubicBezTo>
                  <a:pt x="35" y="8"/>
                  <a:pt x="35" y="7"/>
                  <a:pt x="36" y="7"/>
                </a:cubicBezTo>
                <a:cubicBezTo>
                  <a:pt x="36" y="6"/>
                  <a:pt x="35" y="4"/>
                  <a:pt x="35" y="3"/>
                </a:cubicBezTo>
                <a:cubicBezTo>
                  <a:pt x="35" y="2"/>
                  <a:pt x="21" y="1"/>
                  <a:pt x="20" y="1"/>
                </a:cubicBezTo>
                <a:cubicBezTo>
                  <a:pt x="14" y="1"/>
                  <a:pt x="7" y="2"/>
                  <a:pt x="1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8228013" y="6308725"/>
            <a:ext cx="7937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825023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828198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8313738" y="6407150"/>
            <a:ext cx="14287" cy="68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1" name="Freeform 25"/>
          <p:cNvSpPr>
            <a:spLocks/>
          </p:cNvSpPr>
          <p:nvPr/>
        </p:nvSpPr>
        <p:spPr bwMode="auto">
          <a:xfrm>
            <a:off x="8083550" y="6346825"/>
            <a:ext cx="306388" cy="50800"/>
          </a:xfrm>
          <a:custGeom>
            <a:avLst/>
            <a:gdLst>
              <a:gd name="T0" fmla="*/ 34 w 40"/>
              <a:gd name="T1" fmla="*/ 4 h 6"/>
              <a:gd name="T2" fmla="*/ 30 w 40"/>
              <a:gd name="T3" fmla="*/ 3 h 6"/>
              <a:gd name="T4" fmla="*/ 25 w 40"/>
              <a:gd name="T5" fmla="*/ 2 h 6"/>
              <a:gd name="T6" fmla="*/ 16 w 40"/>
              <a:gd name="T7" fmla="*/ 2 h 6"/>
              <a:gd name="T8" fmla="*/ 8 w 40"/>
              <a:gd name="T9" fmla="*/ 2 h 6"/>
              <a:gd name="T10" fmla="*/ 1 w 40"/>
              <a:gd name="T11" fmla="*/ 4 h 6"/>
              <a:gd name="T12" fmla="*/ 0 w 40"/>
              <a:gd name="T13" fmla="*/ 4 h 6"/>
              <a:gd name="T14" fmla="*/ 0 w 40"/>
              <a:gd name="T15" fmla="*/ 3 h 6"/>
              <a:gd name="T16" fmla="*/ 6 w 40"/>
              <a:gd name="T17" fmla="*/ 1 h 6"/>
              <a:gd name="T18" fmla="*/ 21 w 40"/>
              <a:gd name="T19" fmla="*/ 0 h 6"/>
              <a:gd name="T20" fmla="*/ 30 w 40"/>
              <a:gd name="T21" fmla="*/ 1 h 6"/>
              <a:gd name="T22" fmla="*/ 37 w 40"/>
              <a:gd name="T23" fmla="*/ 3 h 6"/>
              <a:gd name="T24" fmla="*/ 39 w 40"/>
              <a:gd name="T25" fmla="*/ 3 h 6"/>
              <a:gd name="T26" fmla="*/ 39 w 40"/>
              <a:gd name="T27" fmla="*/ 5 h 6"/>
              <a:gd name="T28" fmla="*/ 37 w 40"/>
              <a:gd name="T29" fmla="*/ 5 h 6"/>
              <a:gd name="T30" fmla="*/ 34 w 40"/>
              <a:gd name="T31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">
                <a:moveTo>
                  <a:pt x="34" y="4"/>
                </a:moveTo>
                <a:cubicBezTo>
                  <a:pt x="33" y="4"/>
                  <a:pt x="31" y="3"/>
                  <a:pt x="30" y="3"/>
                </a:cubicBezTo>
                <a:cubicBezTo>
                  <a:pt x="28" y="3"/>
                  <a:pt x="26" y="2"/>
                  <a:pt x="25" y="2"/>
                </a:cubicBezTo>
                <a:cubicBezTo>
                  <a:pt x="22" y="2"/>
                  <a:pt x="19" y="2"/>
                  <a:pt x="16" y="2"/>
                </a:cubicBezTo>
                <a:cubicBezTo>
                  <a:pt x="13" y="2"/>
                  <a:pt x="10" y="2"/>
                  <a:pt x="8" y="2"/>
                </a:cubicBezTo>
                <a:cubicBezTo>
                  <a:pt x="5" y="2"/>
                  <a:pt x="3" y="3"/>
                  <a:pt x="1" y="4"/>
                </a:cubicBezTo>
                <a:lnTo>
                  <a:pt x="0" y="4"/>
                </a:lnTo>
                <a:lnTo>
                  <a:pt x="0" y="3"/>
                </a:lnTo>
                <a:cubicBezTo>
                  <a:pt x="1" y="2"/>
                  <a:pt x="5" y="1"/>
                  <a:pt x="6" y="1"/>
                </a:cubicBezTo>
                <a:cubicBezTo>
                  <a:pt x="11" y="0"/>
                  <a:pt x="16" y="0"/>
                  <a:pt x="21" y="0"/>
                </a:cubicBezTo>
                <a:cubicBezTo>
                  <a:pt x="24" y="0"/>
                  <a:pt x="27" y="0"/>
                  <a:pt x="30" y="1"/>
                </a:cubicBezTo>
                <a:cubicBezTo>
                  <a:pt x="32" y="1"/>
                  <a:pt x="35" y="2"/>
                  <a:pt x="37" y="3"/>
                </a:cubicBezTo>
                <a:cubicBezTo>
                  <a:pt x="37" y="3"/>
                  <a:pt x="39" y="3"/>
                  <a:pt x="39" y="3"/>
                </a:cubicBezTo>
                <a:cubicBezTo>
                  <a:pt x="40" y="4"/>
                  <a:pt x="40" y="5"/>
                  <a:pt x="39" y="5"/>
                </a:cubicBezTo>
                <a:cubicBezTo>
                  <a:pt x="39" y="6"/>
                  <a:pt x="38" y="5"/>
                  <a:pt x="37" y="5"/>
                </a:cubicBezTo>
                <a:lnTo>
                  <a:pt x="3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8275638" y="6259513"/>
            <a:ext cx="28575" cy="77787"/>
          </a:xfrm>
          <a:custGeom>
            <a:avLst/>
            <a:gdLst>
              <a:gd name="T0" fmla="*/ 2 w 4"/>
              <a:gd name="T1" fmla="*/ 6 h 9"/>
              <a:gd name="T2" fmla="*/ 2 w 4"/>
              <a:gd name="T3" fmla="*/ 9 h 9"/>
              <a:gd name="T4" fmla="*/ 4 w 4"/>
              <a:gd name="T5" fmla="*/ 9 h 9"/>
              <a:gd name="T6" fmla="*/ 3 w 4"/>
              <a:gd name="T7" fmla="*/ 6 h 9"/>
              <a:gd name="T8" fmla="*/ 2 w 4"/>
              <a:gd name="T9" fmla="*/ 3 h 9"/>
              <a:gd name="T10" fmla="*/ 0 w 4"/>
              <a:gd name="T11" fmla="*/ 2 h 9"/>
              <a:gd name="T12" fmla="*/ 2 w 4"/>
              <a:gd name="T13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">
                <a:moveTo>
                  <a:pt x="2" y="6"/>
                </a:moveTo>
                <a:cubicBezTo>
                  <a:pt x="2" y="7"/>
                  <a:pt x="2" y="9"/>
                  <a:pt x="2" y="9"/>
                </a:cubicBezTo>
                <a:lnTo>
                  <a:pt x="4" y="9"/>
                </a:lnTo>
                <a:cubicBezTo>
                  <a:pt x="4" y="9"/>
                  <a:pt x="4" y="7"/>
                  <a:pt x="3" y="6"/>
                </a:cubicBezTo>
                <a:cubicBezTo>
                  <a:pt x="3" y="5"/>
                  <a:pt x="2" y="3"/>
                  <a:pt x="2" y="3"/>
                </a:cubicBezTo>
                <a:cubicBezTo>
                  <a:pt x="1" y="2"/>
                  <a:pt x="0" y="0"/>
                  <a:pt x="0" y="2"/>
                </a:cubicBezTo>
                <a:cubicBezTo>
                  <a:pt x="0" y="2"/>
                  <a:pt x="1" y="4"/>
                  <a:pt x="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3" name="Freeform 27"/>
          <p:cNvSpPr>
            <a:spLocks/>
          </p:cNvSpPr>
          <p:nvPr/>
        </p:nvSpPr>
        <p:spPr bwMode="auto">
          <a:xfrm>
            <a:off x="8259763" y="6276975"/>
            <a:ext cx="22225" cy="60325"/>
          </a:xfrm>
          <a:custGeom>
            <a:avLst/>
            <a:gdLst>
              <a:gd name="T0" fmla="*/ 1 w 3"/>
              <a:gd name="T1" fmla="*/ 4 h 7"/>
              <a:gd name="T2" fmla="*/ 2 w 3"/>
              <a:gd name="T3" fmla="*/ 7 h 7"/>
              <a:gd name="T4" fmla="*/ 3 w 3"/>
              <a:gd name="T5" fmla="*/ 7 h 7"/>
              <a:gd name="T6" fmla="*/ 2 w 3"/>
              <a:gd name="T7" fmla="*/ 4 h 7"/>
              <a:gd name="T8" fmla="*/ 1 w 3"/>
              <a:gd name="T9" fmla="*/ 2 h 7"/>
              <a:gd name="T10" fmla="*/ 0 w 3"/>
              <a:gd name="T11" fmla="*/ 1 h 7"/>
              <a:gd name="T12" fmla="*/ 1 w 3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7">
                <a:moveTo>
                  <a:pt x="1" y="4"/>
                </a:moveTo>
                <a:cubicBezTo>
                  <a:pt x="2" y="5"/>
                  <a:pt x="2" y="7"/>
                  <a:pt x="2" y="7"/>
                </a:cubicBezTo>
                <a:lnTo>
                  <a:pt x="3" y="7"/>
                </a:lnTo>
                <a:cubicBezTo>
                  <a:pt x="3" y="7"/>
                  <a:pt x="3" y="6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0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8243888" y="6286500"/>
            <a:ext cx="15875" cy="50800"/>
          </a:xfrm>
          <a:custGeom>
            <a:avLst/>
            <a:gdLst>
              <a:gd name="T0" fmla="*/ 1 w 2"/>
              <a:gd name="T1" fmla="*/ 4 h 6"/>
              <a:gd name="T2" fmla="*/ 1 w 2"/>
              <a:gd name="T3" fmla="*/ 6 h 6"/>
              <a:gd name="T4" fmla="*/ 2 w 2"/>
              <a:gd name="T5" fmla="*/ 6 h 6"/>
              <a:gd name="T6" fmla="*/ 2 w 2"/>
              <a:gd name="T7" fmla="*/ 4 h 6"/>
              <a:gd name="T8" fmla="*/ 1 w 2"/>
              <a:gd name="T9" fmla="*/ 2 h 6"/>
              <a:gd name="T10" fmla="*/ 1 w 2"/>
              <a:gd name="T11" fmla="*/ 1 h 6"/>
              <a:gd name="T12" fmla="*/ 1 w 2"/>
              <a:gd name="T13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6">
                <a:moveTo>
                  <a:pt x="1" y="4"/>
                </a:moveTo>
                <a:cubicBezTo>
                  <a:pt x="2" y="5"/>
                  <a:pt x="1" y="6"/>
                  <a:pt x="1" y="6"/>
                </a:cubicBezTo>
                <a:lnTo>
                  <a:pt x="2" y="6"/>
                </a:lnTo>
                <a:cubicBezTo>
                  <a:pt x="2" y="6"/>
                  <a:pt x="2" y="5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1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5" name="Freeform 29"/>
          <p:cNvSpPr>
            <a:spLocks/>
          </p:cNvSpPr>
          <p:nvPr/>
        </p:nvSpPr>
        <p:spPr bwMode="auto">
          <a:xfrm>
            <a:off x="8235950" y="6113463"/>
            <a:ext cx="14288" cy="17462"/>
          </a:xfrm>
          <a:custGeom>
            <a:avLst/>
            <a:gdLst>
              <a:gd name="T0" fmla="*/ 1 w 2"/>
              <a:gd name="T1" fmla="*/ 1 h 2"/>
              <a:gd name="T2" fmla="*/ 1 w 2"/>
              <a:gd name="T3" fmla="*/ 2 h 2"/>
              <a:gd name="T4" fmla="*/ 2 w 2"/>
              <a:gd name="T5" fmla="*/ 2 h 2"/>
              <a:gd name="T6" fmla="*/ 1 w 2"/>
              <a:gd name="T7" fmla="*/ 1 h 2"/>
              <a:gd name="T8" fmla="*/ 1 w 2"/>
              <a:gd name="T9" fmla="*/ 1 h 2"/>
              <a:gd name="T10" fmla="*/ 0 w 2"/>
              <a:gd name="T11" fmla="*/ 1 h 2"/>
              <a:gd name="T12" fmla="*/ 1 w 2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1" y="1"/>
                </a:moveTo>
                <a:cubicBezTo>
                  <a:pt x="1" y="2"/>
                  <a:pt x="1" y="2"/>
                  <a:pt x="1" y="2"/>
                </a:cubicBezTo>
                <a:lnTo>
                  <a:pt x="2" y="2"/>
                </a:lnTo>
                <a:cubicBezTo>
                  <a:pt x="2" y="2"/>
                  <a:pt x="2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0"/>
                  <a:pt x="0" y="1"/>
                </a:cubicBezTo>
                <a:cubicBezTo>
                  <a:pt x="0" y="1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6" name="Freeform 30"/>
          <p:cNvSpPr>
            <a:spLocks/>
          </p:cNvSpPr>
          <p:nvPr/>
        </p:nvSpPr>
        <p:spPr bwMode="auto">
          <a:xfrm>
            <a:off x="8281988" y="6251575"/>
            <a:ext cx="46037" cy="85725"/>
          </a:xfrm>
          <a:custGeom>
            <a:avLst/>
            <a:gdLst>
              <a:gd name="T0" fmla="*/ 3 w 6"/>
              <a:gd name="T1" fmla="*/ 7 h 10"/>
              <a:gd name="T2" fmla="*/ 4 w 6"/>
              <a:gd name="T3" fmla="*/ 10 h 10"/>
              <a:gd name="T4" fmla="*/ 6 w 6"/>
              <a:gd name="T5" fmla="*/ 10 h 10"/>
              <a:gd name="T6" fmla="*/ 5 w 6"/>
              <a:gd name="T7" fmla="*/ 7 h 10"/>
              <a:gd name="T8" fmla="*/ 3 w 6"/>
              <a:gd name="T9" fmla="*/ 3 h 10"/>
              <a:gd name="T10" fmla="*/ 1 w 6"/>
              <a:gd name="T11" fmla="*/ 2 h 10"/>
              <a:gd name="T12" fmla="*/ 3 w 6"/>
              <a:gd name="T1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0">
                <a:moveTo>
                  <a:pt x="3" y="7"/>
                </a:moveTo>
                <a:cubicBezTo>
                  <a:pt x="4" y="8"/>
                  <a:pt x="4" y="10"/>
                  <a:pt x="4" y="10"/>
                </a:cubicBezTo>
                <a:lnTo>
                  <a:pt x="6" y="10"/>
                </a:lnTo>
                <a:cubicBezTo>
                  <a:pt x="6" y="10"/>
                  <a:pt x="6" y="8"/>
                  <a:pt x="5" y="7"/>
                </a:cubicBezTo>
                <a:cubicBezTo>
                  <a:pt x="5" y="6"/>
                  <a:pt x="3" y="3"/>
                  <a:pt x="3" y="3"/>
                </a:cubicBezTo>
                <a:cubicBezTo>
                  <a:pt x="2" y="2"/>
                  <a:pt x="0" y="0"/>
                  <a:pt x="1" y="2"/>
                </a:cubicBezTo>
                <a:cubicBezTo>
                  <a:pt x="1" y="2"/>
                  <a:pt x="3" y="5"/>
                  <a:pt x="3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7" name="Freeform 31"/>
          <p:cNvSpPr>
            <a:spLocks/>
          </p:cNvSpPr>
          <p:nvPr/>
        </p:nvSpPr>
        <p:spPr bwMode="auto">
          <a:xfrm>
            <a:off x="8151813" y="6191250"/>
            <a:ext cx="222250" cy="188913"/>
          </a:xfrm>
          <a:custGeom>
            <a:avLst/>
            <a:gdLst>
              <a:gd name="T0" fmla="*/ 25 w 29"/>
              <a:gd name="T1" fmla="*/ 20 h 22"/>
              <a:gd name="T2" fmla="*/ 29 w 29"/>
              <a:gd name="T3" fmla="*/ 22 h 22"/>
              <a:gd name="T4" fmla="*/ 23 w 29"/>
              <a:gd name="T5" fmla="*/ 7 h 22"/>
              <a:gd name="T6" fmla="*/ 3 w 29"/>
              <a:gd name="T7" fmla="*/ 3 h 22"/>
              <a:gd name="T8" fmla="*/ 0 w 29"/>
              <a:gd name="T9" fmla="*/ 6 h 22"/>
              <a:gd name="T10" fmla="*/ 5 w 29"/>
              <a:gd name="T11" fmla="*/ 4 h 22"/>
              <a:gd name="T12" fmla="*/ 24 w 29"/>
              <a:gd name="T13" fmla="*/ 14 h 22"/>
              <a:gd name="T14" fmla="*/ 25 w 29"/>
              <a:gd name="T15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22">
                <a:moveTo>
                  <a:pt x="25" y="20"/>
                </a:moveTo>
                <a:lnTo>
                  <a:pt x="29" y="22"/>
                </a:lnTo>
                <a:cubicBezTo>
                  <a:pt x="29" y="22"/>
                  <a:pt x="28" y="12"/>
                  <a:pt x="23" y="7"/>
                </a:cubicBezTo>
                <a:cubicBezTo>
                  <a:pt x="18" y="2"/>
                  <a:pt x="10" y="0"/>
                  <a:pt x="3" y="3"/>
                </a:cubicBezTo>
                <a:cubicBezTo>
                  <a:pt x="3" y="3"/>
                  <a:pt x="0" y="5"/>
                  <a:pt x="0" y="6"/>
                </a:cubicBezTo>
                <a:cubicBezTo>
                  <a:pt x="0" y="6"/>
                  <a:pt x="2" y="4"/>
                  <a:pt x="5" y="4"/>
                </a:cubicBezTo>
                <a:cubicBezTo>
                  <a:pt x="13" y="2"/>
                  <a:pt x="22" y="6"/>
                  <a:pt x="24" y="14"/>
                </a:cubicBezTo>
                <a:cubicBezTo>
                  <a:pt x="25" y="19"/>
                  <a:pt x="25" y="20"/>
                  <a:pt x="25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8189913" y="6191250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1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49" name="Freeform 33"/>
          <p:cNvSpPr>
            <a:spLocks/>
          </p:cNvSpPr>
          <p:nvPr/>
        </p:nvSpPr>
        <p:spPr bwMode="auto">
          <a:xfrm>
            <a:off x="8189913" y="6148388"/>
            <a:ext cx="85725" cy="17462"/>
          </a:xfrm>
          <a:custGeom>
            <a:avLst/>
            <a:gdLst>
              <a:gd name="T0" fmla="*/ 0 w 11"/>
              <a:gd name="T1" fmla="*/ 0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1 h 2"/>
              <a:gd name="T8" fmla="*/ 5 w 11"/>
              <a:gd name="T9" fmla="*/ 0 h 2"/>
              <a:gd name="T10" fmla="*/ 1 w 11"/>
              <a:gd name="T11" fmla="*/ 1 h 2"/>
              <a:gd name="T12" fmla="*/ 0 w 11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1"/>
                </a:cubicBezTo>
                <a:cubicBezTo>
                  <a:pt x="9" y="1"/>
                  <a:pt x="7" y="0"/>
                  <a:pt x="5" y="0"/>
                </a:cubicBezTo>
                <a:cubicBezTo>
                  <a:pt x="3" y="0"/>
                  <a:pt x="2" y="1"/>
                  <a:pt x="1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0" name="Freeform 34"/>
          <p:cNvSpPr>
            <a:spLocks/>
          </p:cNvSpPr>
          <p:nvPr/>
        </p:nvSpPr>
        <p:spPr bwMode="auto">
          <a:xfrm>
            <a:off x="8189913" y="6130925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1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0"/>
                  <a:pt x="10" y="1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2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2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8228013" y="6059488"/>
            <a:ext cx="7937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8243888" y="6156325"/>
            <a:ext cx="22225" cy="3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3" name="Freeform 37"/>
          <p:cNvSpPr>
            <a:spLocks/>
          </p:cNvSpPr>
          <p:nvPr/>
        </p:nvSpPr>
        <p:spPr bwMode="auto">
          <a:xfrm>
            <a:off x="8189913" y="6103938"/>
            <a:ext cx="76200" cy="34925"/>
          </a:xfrm>
          <a:custGeom>
            <a:avLst/>
            <a:gdLst>
              <a:gd name="T0" fmla="*/ 10 w 10"/>
              <a:gd name="T1" fmla="*/ 4 h 4"/>
              <a:gd name="T2" fmla="*/ 9 w 10"/>
              <a:gd name="T3" fmla="*/ 2 h 4"/>
              <a:gd name="T4" fmla="*/ 3 w 10"/>
              <a:gd name="T5" fmla="*/ 1 h 4"/>
              <a:gd name="T6" fmla="*/ 0 w 10"/>
              <a:gd name="T7" fmla="*/ 4 h 4"/>
              <a:gd name="T8" fmla="*/ 10 w 10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10" y="4"/>
                </a:moveTo>
                <a:cubicBezTo>
                  <a:pt x="10" y="4"/>
                  <a:pt x="10" y="4"/>
                  <a:pt x="9" y="2"/>
                </a:cubicBezTo>
                <a:cubicBezTo>
                  <a:pt x="7" y="0"/>
                  <a:pt x="4" y="0"/>
                  <a:pt x="3" y="1"/>
                </a:cubicBezTo>
                <a:cubicBezTo>
                  <a:pt x="1" y="2"/>
                  <a:pt x="0" y="4"/>
                  <a:pt x="0" y="4"/>
                </a:cubicBez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4" name="Oval 38"/>
          <p:cNvSpPr>
            <a:spLocks noChangeArrowheads="1"/>
          </p:cNvSpPr>
          <p:nvPr/>
        </p:nvSpPr>
        <p:spPr bwMode="auto">
          <a:xfrm>
            <a:off x="8221663" y="6096000"/>
            <a:ext cx="14287" cy="17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7720013" y="5803900"/>
            <a:ext cx="433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O</a:t>
            </a:r>
            <a:endParaRPr lang="en-US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06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79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609600" y="1752600"/>
            <a:ext cx="7924800" cy="152400"/>
          </a:xfrm>
          <a:prstGeom prst="rect">
            <a:avLst/>
          </a:prstGeom>
          <a:solidFill>
            <a:srgbClr val="1F1F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290280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3"/>
                </a:solidFill>
                <a:latin typeface="+mj-lt"/>
              </a:rPr>
              <a:t>Visit</a:t>
            </a:r>
            <a:r>
              <a:rPr lang="en-US" sz="3200" b="1" baseline="0" dirty="0" smtClean="0">
                <a:solidFill>
                  <a:schemeClr val="accent3"/>
                </a:solidFill>
                <a:latin typeface="+mj-lt"/>
              </a:rPr>
              <a:t> the LAO website at:</a:t>
            </a:r>
          </a:p>
          <a:p>
            <a:pPr algn="ctr"/>
            <a:r>
              <a:rPr lang="en-US" sz="3200" b="1" baseline="0" dirty="0" smtClean="0">
                <a:solidFill>
                  <a:schemeClr val="accent3"/>
                </a:solidFill>
                <a:latin typeface="+mj-lt"/>
              </a:rPr>
              <a:t>www.lao.ca.gov</a:t>
            </a:r>
            <a:endParaRPr lang="en-US" sz="32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71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6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0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73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3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5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5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124200"/>
            <a:ext cx="6434138" cy="533400"/>
          </a:xfr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3000" baseline="0"/>
            </a:lvl1pPr>
          </a:lstStyle>
          <a:p>
            <a:pPr lvl="0"/>
            <a:r>
              <a:rPr lang="en-US" noProof="0" dirty="0" smtClean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346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8287A">
                <a:gamma/>
                <a:shade val="72941"/>
                <a:invGamma/>
              </a:srgbClr>
            </a:gs>
            <a:gs pos="100000">
              <a:srgbClr val="28287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4384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Subitem</a:t>
            </a:r>
          </a:p>
          <a:p>
            <a:pPr lvl="2"/>
            <a:r>
              <a:rPr lang="en-US" smtClean="0"/>
              <a:t>Sub Subitem</a:t>
            </a:r>
          </a:p>
          <a:p>
            <a:pPr lvl="2"/>
            <a:endParaRPr lang="en-US" smtClean="0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8014890" y="6308725"/>
            <a:ext cx="8732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8014890" y="6059488"/>
            <a:ext cx="8732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6842601" y="5803900"/>
            <a:ext cx="33877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L</a:t>
            </a:r>
            <a:endParaRPr lang="en-US" sz="4600" dirty="0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7147083" y="5803900"/>
            <a:ext cx="41560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A</a:t>
            </a:r>
            <a:endParaRPr lang="en-US" sz="4600" dirty="0"/>
          </a:p>
        </p:txBody>
      </p:sp>
      <p:pic>
        <p:nvPicPr>
          <p:cNvPr id="1104" name="Picture 80" descr="gradation ba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281" y="6407150"/>
            <a:ext cx="990124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" name="Freeform 81"/>
          <p:cNvSpPr>
            <a:spLocks/>
          </p:cNvSpPr>
          <p:nvPr/>
        </p:nvSpPr>
        <p:spPr bwMode="auto">
          <a:xfrm>
            <a:off x="7778273" y="6484938"/>
            <a:ext cx="464503" cy="68262"/>
          </a:xfrm>
          <a:custGeom>
            <a:avLst/>
            <a:gdLst>
              <a:gd name="T0" fmla="*/ 45 w 55"/>
              <a:gd name="T1" fmla="*/ 5 h 8"/>
              <a:gd name="T2" fmla="*/ 23 w 55"/>
              <a:gd name="T3" fmla="*/ 2 h 8"/>
              <a:gd name="T4" fmla="*/ 1 w 55"/>
              <a:gd name="T5" fmla="*/ 5 h 8"/>
              <a:gd name="T6" fmla="*/ 0 w 55"/>
              <a:gd name="T7" fmla="*/ 5 h 8"/>
              <a:gd name="T8" fmla="*/ 0 w 55"/>
              <a:gd name="T9" fmla="*/ 4 h 8"/>
              <a:gd name="T10" fmla="*/ 18 w 55"/>
              <a:gd name="T11" fmla="*/ 0 h 8"/>
              <a:gd name="T12" fmla="*/ 29 w 55"/>
              <a:gd name="T13" fmla="*/ 0 h 8"/>
              <a:gd name="T14" fmla="*/ 35 w 55"/>
              <a:gd name="T15" fmla="*/ 0 h 8"/>
              <a:gd name="T16" fmla="*/ 41 w 55"/>
              <a:gd name="T17" fmla="*/ 1 h 8"/>
              <a:gd name="T18" fmla="*/ 51 w 55"/>
              <a:gd name="T19" fmla="*/ 3 h 8"/>
              <a:gd name="T20" fmla="*/ 54 w 55"/>
              <a:gd name="T21" fmla="*/ 4 h 8"/>
              <a:gd name="T22" fmla="*/ 54 w 55"/>
              <a:gd name="T23" fmla="*/ 7 h 8"/>
              <a:gd name="T24" fmla="*/ 51 w 55"/>
              <a:gd name="T25" fmla="*/ 7 h 8"/>
              <a:gd name="T26" fmla="*/ 45 w 55"/>
              <a:gd name="T27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8">
                <a:moveTo>
                  <a:pt x="45" y="5"/>
                </a:moveTo>
                <a:cubicBezTo>
                  <a:pt x="38" y="3"/>
                  <a:pt x="30" y="2"/>
                  <a:pt x="23" y="2"/>
                </a:cubicBezTo>
                <a:cubicBezTo>
                  <a:pt x="16" y="2"/>
                  <a:pt x="8" y="3"/>
                  <a:pt x="1" y="5"/>
                </a:cubicBezTo>
                <a:cubicBezTo>
                  <a:pt x="1" y="5"/>
                  <a:pt x="0" y="5"/>
                  <a:pt x="0" y="5"/>
                </a:cubicBezTo>
                <a:lnTo>
                  <a:pt x="0" y="4"/>
                </a:lnTo>
                <a:cubicBezTo>
                  <a:pt x="7" y="1"/>
                  <a:pt x="12" y="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0" y="0"/>
                  <a:pt x="33" y="0"/>
                  <a:pt x="35" y="0"/>
                </a:cubicBezTo>
                <a:cubicBezTo>
                  <a:pt x="38" y="0"/>
                  <a:pt x="39" y="0"/>
                  <a:pt x="41" y="1"/>
                </a:cubicBezTo>
                <a:cubicBezTo>
                  <a:pt x="45" y="1"/>
                  <a:pt x="48" y="2"/>
                  <a:pt x="51" y="3"/>
                </a:cubicBezTo>
                <a:cubicBezTo>
                  <a:pt x="52" y="3"/>
                  <a:pt x="53" y="4"/>
                  <a:pt x="54" y="4"/>
                </a:cubicBezTo>
                <a:cubicBezTo>
                  <a:pt x="55" y="5"/>
                  <a:pt x="55" y="6"/>
                  <a:pt x="54" y="7"/>
                </a:cubicBezTo>
                <a:cubicBezTo>
                  <a:pt x="54" y="8"/>
                  <a:pt x="52" y="7"/>
                  <a:pt x="51" y="7"/>
                </a:cubicBezTo>
                <a:cubicBezTo>
                  <a:pt x="49" y="6"/>
                  <a:pt x="47" y="5"/>
                  <a:pt x="4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6" name="Freeform 82"/>
          <p:cNvSpPr>
            <a:spLocks/>
          </p:cNvSpPr>
          <p:nvPr/>
        </p:nvSpPr>
        <p:spPr bwMode="auto">
          <a:xfrm>
            <a:off x="7820183" y="6389688"/>
            <a:ext cx="380683" cy="111125"/>
          </a:xfrm>
          <a:custGeom>
            <a:avLst/>
            <a:gdLst>
              <a:gd name="T0" fmla="*/ 1 w 45"/>
              <a:gd name="T1" fmla="*/ 3 h 13"/>
              <a:gd name="T2" fmla="*/ 0 w 45"/>
              <a:gd name="T3" fmla="*/ 3 h 13"/>
              <a:gd name="T4" fmla="*/ 2 w 45"/>
              <a:gd name="T5" fmla="*/ 2 h 13"/>
              <a:gd name="T6" fmla="*/ 3 w 45"/>
              <a:gd name="T7" fmla="*/ 1 h 13"/>
              <a:gd name="T8" fmla="*/ 20 w 45"/>
              <a:gd name="T9" fmla="*/ 0 h 13"/>
              <a:gd name="T10" fmla="*/ 39 w 45"/>
              <a:gd name="T11" fmla="*/ 2 h 13"/>
              <a:gd name="T12" fmla="*/ 43 w 45"/>
              <a:gd name="T13" fmla="*/ 3 h 13"/>
              <a:gd name="T14" fmla="*/ 44 w 45"/>
              <a:gd name="T15" fmla="*/ 5 h 13"/>
              <a:gd name="T16" fmla="*/ 42 w 45"/>
              <a:gd name="T17" fmla="*/ 5 h 13"/>
              <a:gd name="T18" fmla="*/ 42 w 45"/>
              <a:gd name="T19" fmla="*/ 13 h 13"/>
              <a:gd name="T20" fmla="*/ 41 w 45"/>
              <a:gd name="T21" fmla="*/ 13 h 13"/>
              <a:gd name="T22" fmla="*/ 38 w 45"/>
              <a:gd name="T23" fmla="*/ 12 h 13"/>
              <a:gd name="T24" fmla="*/ 37 w 45"/>
              <a:gd name="T25" fmla="*/ 12 h 13"/>
              <a:gd name="T26" fmla="*/ 36 w 45"/>
              <a:gd name="T27" fmla="*/ 12 h 13"/>
              <a:gd name="T28" fmla="*/ 36 w 45"/>
              <a:gd name="T29" fmla="*/ 11 h 13"/>
              <a:gd name="T30" fmla="*/ 35 w 45"/>
              <a:gd name="T31" fmla="*/ 9 h 13"/>
              <a:gd name="T32" fmla="*/ 36 w 45"/>
              <a:gd name="T33" fmla="*/ 7 h 13"/>
              <a:gd name="T34" fmla="*/ 35 w 45"/>
              <a:gd name="T35" fmla="*/ 3 h 13"/>
              <a:gd name="T36" fmla="*/ 20 w 45"/>
              <a:gd name="T37" fmla="*/ 1 h 13"/>
              <a:gd name="T38" fmla="*/ 1 w 45"/>
              <a:gd name="T3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13">
                <a:moveTo>
                  <a:pt x="1" y="3"/>
                </a:moveTo>
                <a:cubicBezTo>
                  <a:pt x="1" y="3"/>
                  <a:pt x="0" y="3"/>
                  <a:pt x="0" y="3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3" y="1"/>
                  <a:pt x="3" y="1"/>
                </a:cubicBezTo>
                <a:cubicBezTo>
                  <a:pt x="10" y="0"/>
                  <a:pt x="14" y="0"/>
                  <a:pt x="20" y="0"/>
                </a:cubicBezTo>
                <a:cubicBezTo>
                  <a:pt x="25" y="0"/>
                  <a:pt x="33" y="0"/>
                  <a:pt x="39" y="2"/>
                </a:cubicBezTo>
                <a:cubicBezTo>
                  <a:pt x="41" y="2"/>
                  <a:pt x="42" y="2"/>
                  <a:pt x="43" y="3"/>
                </a:cubicBezTo>
                <a:cubicBezTo>
                  <a:pt x="44" y="3"/>
                  <a:pt x="45" y="4"/>
                  <a:pt x="44" y="5"/>
                </a:cubicBezTo>
                <a:cubicBezTo>
                  <a:pt x="43" y="5"/>
                  <a:pt x="42" y="5"/>
                  <a:pt x="42" y="5"/>
                </a:cubicBezTo>
                <a:cubicBezTo>
                  <a:pt x="41" y="8"/>
                  <a:pt x="42" y="11"/>
                  <a:pt x="42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0" y="13"/>
                  <a:pt x="39" y="13"/>
                  <a:pt x="38" y="12"/>
                </a:cubicBezTo>
                <a:cubicBezTo>
                  <a:pt x="38" y="12"/>
                  <a:pt x="38" y="12"/>
                  <a:pt x="37" y="12"/>
                </a:cubicBezTo>
                <a:cubicBezTo>
                  <a:pt x="37" y="12"/>
                  <a:pt x="36" y="12"/>
                  <a:pt x="36" y="12"/>
                </a:cubicBezTo>
                <a:cubicBezTo>
                  <a:pt x="36" y="12"/>
                  <a:pt x="36" y="11"/>
                  <a:pt x="36" y="11"/>
                </a:cubicBezTo>
                <a:cubicBezTo>
                  <a:pt x="35" y="11"/>
                  <a:pt x="35" y="9"/>
                  <a:pt x="35" y="9"/>
                </a:cubicBezTo>
                <a:cubicBezTo>
                  <a:pt x="35" y="8"/>
                  <a:pt x="35" y="7"/>
                  <a:pt x="36" y="7"/>
                </a:cubicBezTo>
                <a:cubicBezTo>
                  <a:pt x="36" y="6"/>
                  <a:pt x="35" y="4"/>
                  <a:pt x="35" y="3"/>
                </a:cubicBezTo>
                <a:cubicBezTo>
                  <a:pt x="35" y="2"/>
                  <a:pt x="21" y="1"/>
                  <a:pt x="20" y="1"/>
                </a:cubicBezTo>
                <a:cubicBezTo>
                  <a:pt x="14" y="1"/>
                  <a:pt x="7" y="2"/>
                  <a:pt x="1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7991078" y="6308725"/>
            <a:ext cx="8731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8012906" y="6397625"/>
            <a:ext cx="17463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8044656" y="6397625"/>
            <a:ext cx="17463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8076485" y="6407150"/>
            <a:ext cx="15716" cy="68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1" name="Freeform 87"/>
          <p:cNvSpPr>
            <a:spLocks/>
          </p:cNvSpPr>
          <p:nvPr/>
        </p:nvSpPr>
        <p:spPr bwMode="auto">
          <a:xfrm>
            <a:off x="7831693" y="6346825"/>
            <a:ext cx="337027" cy="50800"/>
          </a:xfrm>
          <a:custGeom>
            <a:avLst/>
            <a:gdLst>
              <a:gd name="T0" fmla="*/ 34 w 40"/>
              <a:gd name="T1" fmla="*/ 4 h 6"/>
              <a:gd name="T2" fmla="*/ 30 w 40"/>
              <a:gd name="T3" fmla="*/ 3 h 6"/>
              <a:gd name="T4" fmla="*/ 25 w 40"/>
              <a:gd name="T5" fmla="*/ 2 h 6"/>
              <a:gd name="T6" fmla="*/ 16 w 40"/>
              <a:gd name="T7" fmla="*/ 2 h 6"/>
              <a:gd name="T8" fmla="*/ 8 w 40"/>
              <a:gd name="T9" fmla="*/ 2 h 6"/>
              <a:gd name="T10" fmla="*/ 1 w 40"/>
              <a:gd name="T11" fmla="*/ 4 h 6"/>
              <a:gd name="T12" fmla="*/ 0 w 40"/>
              <a:gd name="T13" fmla="*/ 4 h 6"/>
              <a:gd name="T14" fmla="*/ 0 w 40"/>
              <a:gd name="T15" fmla="*/ 3 h 6"/>
              <a:gd name="T16" fmla="*/ 6 w 40"/>
              <a:gd name="T17" fmla="*/ 1 h 6"/>
              <a:gd name="T18" fmla="*/ 21 w 40"/>
              <a:gd name="T19" fmla="*/ 0 h 6"/>
              <a:gd name="T20" fmla="*/ 30 w 40"/>
              <a:gd name="T21" fmla="*/ 1 h 6"/>
              <a:gd name="T22" fmla="*/ 37 w 40"/>
              <a:gd name="T23" fmla="*/ 3 h 6"/>
              <a:gd name="T24" fmla="*/ 39 w 40"/>
              <a:gd name="T25" fmla="*/ 3 h 6"/>
              <a:gd name="T26" fmla="*/ 39 w 40"/>
              <a:gd name="T27" fmla="*/ 5 h 6"/>
              <a:gd name="T28" fmla="*/ 37 w 40"/>
              <a:gd name="T29" fmla="*/ 5 h 6"/>
              <a:gd name="T30" fmla="*/ 34 w 40"/>
              <a:gd name="T31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">
                <a:moveTo>
                  <a:pt x="34" y="4"/>
                </a:moveTo>
                <a:cubicBezTo>
                  <a:pt x="33" y="4"/>
                  <a:pt x="31" y="3"/>
                  <a:pt x="30" y="3"/>
                </a:cubicBezTo>
                <a:cubicBezTo>
                  <a:pt x="28" y="3"/>
                  <a:pt x="26" y="2"/>
                  <a:pt x="25" y="2"/>
                </a:cubicBezTo>
                <a:cubicBezTo>
                  <a:pt x="22" y="2"/>
                  <a:pt x="19" y="2"/>
                  <a:pt x="16" y="2"/>
                </a:cubicBezTo>
                <a:cubicBezTo>
                  <a:pt x="13" y="2"/>
                  <a:pt x="10" y="2"/>
                  <a:pt x="8" y="2"/>
                </a:cubicBezTo>
                <a:cubicBezTo>
                  <a:pt x="5" y="2"/>
                  <a:pt x="3" y="3"/>
                  <a:pt x="1" y="4"/>
                </a:cubicBezTo>
                <a:lnTo>
                  <a:pt x="0" y="4"/>
                </a:lnTo>
                <a:lnTo>
                  <a:pt x="0" y="3"/>
                </a:lnTo>
                <a:cubicBezTo>
                  <a:pt x="1" y="2"/>
                  <a:pt x="5" y="1"/>
                  <a:pt x="6" y="1"/>
                </a:cubicBezTo>
                <a:cubicBezTo>
                  <a:pt x="11" y="0"/>
                  <a:pt x="16" y="0"/>
                  <a:pt x="21" y="0"/>
                </a:cubicBezTo>
                <a:cubicBezTo>
                  <a:pt x="24" y="0"/>
                  <a:pt x="27" y="0"/>
                  <a:pt x="30" y="1"/>
                </a:cubicBezTo>
                <a:cubicBezTo>
                  <a:pt x="32" y="1"/>
                  <a:pt x="35" y="2"/>
                  <a:pt x="37" y="3"/>
                </a:cubicBezTo>
                <a:cubicBezTo>
                  <a:pt x="37" y="3"/>
                  <a:pt x="39" y="3"/>
                  <a:pt x="39" y="3"/>
                </a:cubicBezTo>
                <a:cubicBezTo>
                  <a:pt x="40" y="4"/>
                  <a:pt x="40" y="5"/>
                  <a:pt x="39" y="5"/>
                </a:cubicBezTo>
                <a:cubicBezTo>
                  <a:pt x="39" y="6"/>
                  <a:pt x="38" y="5"/>
                  <a:pt x="37" y="5"/>
                </a:cubicBezTo>
                <a:lnTo>
                  <a:pt x="3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2" name="Freeform 88"/>
          <p:cNvSpPr>
            <a:spLocks/>
          </p:cNvSpPr>
          <p:nvPr/>
        </p:nvSpPr>
        <p:spPr bwMode="auto">
          <a:xfrm>
            <a:off x="8037671" y="6259513"/>
            <a:ext cx="31433" cy="77787"/>
          </a:xfrm>
          <a:custGeom>
            <a:avLst/>
            <a:gdLst>
              <a:gd name="T0" fmla="*/ 2 w 4"/>
              <a:gd name="T1" fmla="*/ 6 h 9"/>
              <a:gd name="T2" fmla="*/ 2 w 4"/>
              <a:gd name="T3" fmla="*/ 9 h 9"/>
              <a:gd name="T4" fmla="*/ 4 w 4"/>
              <a:gd name="T5" fmla="*/ 9 h 9"/>
              <a:gd name="T6" fmla="*/ 3 w 4"/>
              <a:gd name="T7" fmla="*/ 6 h 9"/>
              <a:gd name="T8" fmla="*/ 2 w 4"/>
              <a:gd name="T9" fmla="*/ 3 h 9"/>
              <a:gd name="T10" fmla="*/ 0 w 4"/>
              <a:gd name="T11" fmla="*/ 2 h 9"/>
              <a:gd name="T12" fmla="*/ 2 w 4"/>
              <a:gd name="T13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">
                <a:moveTo>
                  <a:pt x="2" y="6"/>
                </a:moveTo>
                <a:cubicBezTo>
                  <a:pt x="2" y="7"/>
                  <a:pt x="2" y="9"/>
                  <a:pt x="2" y="9"/>
                </a:cubicBezTo>
                <a:lnTo>
                  <a:pt x="4" y="9"/>
                </a:lnTo>
                <a:cubicBezTo>
                  <a:pt x="4" y="9"/>
                  <a:pt x="4" y="7"/>
                  <a:pt x="3" y="6"/>
                </a:cubicBezTo>
                <a:cubicBezTo>
                  <a:pt x="3" y="5"/>
                  <a:pt x="2" y="3"/>
                  <a:pt x="2" y="3"/>
                </a:cubicBezTo>
                <a:cubicBezTo>
                  <a:pt x="1" y="2"/>
                  <a:pt x="0" y="0"/>
                  <a:pt x="0" y="2"/>
                </a:cubicBezTo>
                <a:cubicBezTo>
                  <a:pt x="0" y="2"/>
                  <a:pt x="1" y="4"/>
                  <a:pt x="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3" name="Freeform 89"/>
          <p:cNvSpPr>
            <a:spLocks/>
          </p:cNvSpPr>
          <p:nvPr/>
        </p:nvSpPr>
        <p:spPr bwMode="auto">
          <a:xfrm>
            <a:off x="8022113" y="6276975"/>
            <a:ext cx="24448" cy="60325"/>
          </a:xfrm>
          <a:custGeom>
            <a:avLst/>
            <a:gdLst>
              <a:gd name="T0" fmla="*/ 1 w 3"/>
              <a:gd name="T1" fmla="*/ 4 h 7"/>
              <a:gd name="T2" fmla="*/ 2 w 3"/>
              <a:gd name="T3" fmla="*/ 7 h 7"/>
              <a:gd name="T4" fmla="*/ 3 w 3"/>
              <a:gd name="T5" fmla="*/ 7 h 7"/>
              <a:gd name="T6" fmla="*/ 2 w 3"/>
              <a:gd name="T7" fmla="*/ 4 h 7"/>
              <a:gd name="T8" fmla="*/ 1 w 3"/>
              <a:gd name="T9" fmla="*/ 2 h 7"/>
              <a:gd name="T10" fmla="*/ 0 w 3"/>
              <a:gd name="T11" fmla="*/ 1 h 7"/>
              <a:gd name="T12" fmla="*/ 1 w 3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7">
                <a:moveTo>
                  <a:pt x="1" y="4"/>
                </a:moveTo>
                <a:cubicBezTo>
                  <a:pt x="2" y="5"/>
                  <a:pt x="2" y="7"/>
                  <a:pt x="2" y="7"/>
                </a:cubicBezTo>
                <a:lnTo>
                  <a:pt x="3" y="7"/>
                </a:lnTo>
                <a:cubicBezTo>
                  <a:pt x="3" y="7"/>
                  <a:pt x="3" y="6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0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4" name="Freeform 90"/>
          <p:cNvSpPr>
            <a:spLocks/>
          </p:cNvSpPr>
          <p:nvPr/>
        </p:nvSpPr>
        <p:spPr bwMode="auto">
          <a:xfrm>
            <a:off x="8006556" y="6286500"/>
            <a:ext cx="17463" cy="50800"/>
          </a:xfrm>
          <a:custGeom>
            <a:avLst/>
            <a:gdLst>
              <a:gd name="T0" fmla="*/ 1 w 2"/>
              <a:gd name="T1" fmla="*/ 4 h 6"/>
              <a:gd name="T2" fmla="*/ 1 w 2"/>
              <a:gd name="T3" fmla="*/ 6 h 6"/>
              <a:gd name="T4" fmla="*/ 2 w 2"/>
              <a:gd name="T5" fmla="*/ 6 h 6"/>
              <a:gd name="T6" fmla="*/ 2 w 2"/>
              <a:gd name="T7" fmla="*/ 4 h 6"/>
              <a:gd name="T8" fmla="*/ 1 w 2"/>
              <a:gd name="T9" fmla="*/ 2 h 6"/>
              <a:gd name="T10" fmla="*/ 1 w 2"/>
              <a:gd name="T11" fmla="*/ 1 h 6"/>
              <a:gd name="T12" fmla="*/ 1 w 2"/>
              <a:gd name="T13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6">
                <a:moveTo>
                  <a:pt x="1" y="4"/>
                </a:moveTo>
                <a:cubicBezTo>
                  <a:pt x="2" y="5"/>
                  <a:pt x="1" y="6"/>
                  <a:pt x="1" y="6"/>
                </a:cubicBezTo>
                <a:lnTo>
                  <a:pt x="2" y="6"/>
                </a:lnTo>
                <a:cubicBezTo>
                  <a:pt x="2" y="6"/>
                  <a:pt x="2" y="5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1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7998698" y="6113463"/>
            <a:ext cx="15717" cy="17462"/>
          </a:xfrm>
          <a:custGeom>
            <a:avLst/>
            <a:gdLst>
              <a:gd name="T0" fmla="*/ 1 w 2"/>
              <a:gd name="T1" fmla="*/ 1 h 2"/>
              <a:gd name="T2" fmla="*/ 1 w 2"/>
              <a:gd name="T3" fmla="*/ 2 h 2"/>
              <a:gd name="T4" fmla="*/ 2 w 2"/>
              <a:gd name="T5" fmla="*/ 2 h 2"/>
              <a:gd name="T6" fmla="*/ 1 w 2"/>
              <a:gd name="T7" fmla="*/ 1 h 2"/>
              <a:gd name="T8" fmla="*/ 1 w 2"/>
              <a:gd name="T9" fmla="*/ 1 h 2"/>
              <a:gd name="T10" fmla="*/ 0 w 2"/>
              <a:gd name="T11" fmla="*/ 1 h 2"/>
              <a:gd name="T12" fmla="*/ 1 w 2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1" y="1"/>
                </a:moveTo>
                <a:cubicBezTo>
                  <a:pt x="1" y="2"/>
                  <a:pt x="1" y="2"/>
                  <a:pt x="1" y="2"/>
                </a:cubicBezTo>
                <a:lnTo>
                  <a:pt x="2" y="2"/>
                </a:lnTo>
                <a:cubicBezTo>
                  <a:pt x="2" y="2"/>
                  <a:pt x="2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0"/>
                  <a:pt x="0" y="1"/>
                </a:cubicBezTo>
                <a:cubicBezTo>
                  <a:pt x="0" y="1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6" name="Freeform 92"/>
          <p:cNvSpPr>
            <a:spLocks/>
          </p:cNvSpPr>
          <p:nvPr/>
        </p:nvSpPr>
        <p:spPr bwMode="auto">
          <a:xfrm>
            <a:off x="8043148" y="6251575"/>
            <a:ext cx="50641" cy="85725"/>
          </a:xfrm>
          <a:custGeom>
            <a:avLst/>
            <a:gdLst>
              <a:gd name="T0" fmla="*/ 3 w 6"/>
              <a:gd name="T1" fmla="*/ 7 h 10"/>
              <a:gd name="T2" fmla="*/ 4 w 6"/>
              <a:gd name="T3" fmla="*/ 10 h 10"/>
              <a:gd name="T4" fmla="*/ 6 w 6"/>
              <a:gd name="T5" fmla="*/ 10 h 10"/>
              <a:gd name="T6" fmla="*/ 5 w 6"/>
              <a:gd name="T7" fmla="*/ 7 h 10"/>
              <a:gd name="T8" fmla="*/ 3 w 6"/>
              <a:gd name="T9" fmla="*/ 3 h 10"/>
              <a:gd name="T10" fmla="*/ 1 w 6"/>
              <a:gd name="T11" fmla="*/ 2 h 10"/>
              <a:gd name="T12" fmla="*/ 3 w 6"/>
              <a:gd name="T1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0">
                <a:moveTo>
                  <a:pt x="3" y="7"/>
                </a:moveTo>
                <a:cubicBezTo>
                  <a:pt x="4" y="8"/>
                  <a:pt x="4" y="10"/>
                  <a:pt x="4" y="10"/>
                </a:cubicBezTo>
                <a:lnTo>
                  <a:pt x="6" y="10"/>
                </a:lnTo>
                <a:cubicBezTo>
                  <a:pt x="6" y="10"/>
                  <a:pt x="6" y="8"/>
                  <a:pt x="5" y="7"/>
                </a:cubicBezTo>
                <a:cubicBezTo>
                  <a:pt x="5" y="6"/>
                  <a:pt x="3" y="3"/>
                  <a:pt x="3" y="3"/>
                </a:cubicBezTo>
                <a:cubicBezTo>
                  <a:pt x="2" y="2"/>
                  <a:pt x="0" y="0"/>
                  <a:pt x="1" y="2"/>
                </a:cubicBezTo>
                <a:cubicBezTo>
                  <a:pt x="1" y="2"/>
                  <a:pt x="3" y="5"/>
                  <a:pt x="3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7" name="Freeform 93"/>
          <p:cNvSpPr>
            <a:spLocks/>
          </p:cNvSpPr>
          <p:nvPr/>
        </p:nvSpPr>
        <p:spPr bwMode="auto">
          <a:xfrm>
            <a:off x="7904163" y="6191250"/>
            <a:ext cx="244475" cy="188913"/>
          </a:xfrm>
          <a:custGeom>
            <a:avLst/>
            <a:gdLst>
              <a:gd name="T0" fmla="*/ 25 w 29"/>
              <a:gd name="T1" fmla="*/ 20 h 22"/>
              <a:gd name="T2" fmla="*/ 29 w 29"/>
              <a:gd name="T3" fmla="*/ 22 h 22"/>
              <a:gd name="T4" fmla="*/ 23 w 29"/>
              <a:gd name="T5" fmla="*/ 7 h 22"/>
              <a:gd name="T6" fmla="*/ 3 w 29"/>
              <a:gd name="T7" fmla="*/ 3 h 22"/>
              <a:gd name="T8" fmla="*/ 0 w 29"/>
              <a:gd name="T9" fmla="*/ 6 h 22"/>
              <a:gd name="T10" fmla="*/ 5 w 29"/>
              <a:gd name="T11" fmla="*/ 4 h 22"/>
              <a:gd name="T12" fmla="*/ 24 w 29"/>
              <a:gd name="T13" fmla="*/ 14 h 22"/>
              <a:gd name="T14" fmla="*/ 25 w 29"/>
              <a:gd name="T15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22">
                <a:moveTo>
                  <a:pt x="25" y="20"/>
                </a:moveTo>
                <a:lnTo>
                  <a:pt x="29" y="22"/>
                </a:lnTo>
                <a:cubicBezTo>
                  <a:pt x="29" y="22"/>
                  <a:pt x="28" y="12"/>
                  <a:pt x="23" y="7"/>
                </a:cubicBezTo>
                <a:cubicBezTo>
                  <a:pt x="18" y="2"/>
                  <a:pt x="10" y="0"/>
                  <a:pt x="3" y="3"/>
                </a:cubicBezTo>
                <a:cubicBezTo>
                  <a:pt x="3" y="3"/>
                  <a:pt x="0" y="5"/>
                  <a:pt x="0" y="6"/>
                </a:cubicBezTo>
                <a:cubicBezTo>
                  <a:pt x="0" y="6"/>
                  <a:pt x="2" y="4"/>
                  <a:pt x="5" y="4"/>
                </a:cubicBezTo>
                <a:cubicBezTo>
                  <a:pt x="13" y="2"/>
                  <a:pt x="22" y="6"/>
                  <a:pt x="24" y="14"/>
                </a:cubicBezTo>
                <a:cubicBezTo>
                  <a:pt x="25" y="19"/>
                  <a:pt x="25" y="20"/>
                  <a:pt x="25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8" name="Freeform 94"/>
          <p:cNvSpPr>
            <a:spLocks/>
          </p:cNvSpPr>
          <p:nvPr/>
        </p:nvSpPr>
        <p:spPr bwMode="auto">
          <a:xfrm>
            <a:off x="7949088" y="6191250"/>
            <a:ext cx="94298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1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19" name="Freeform 95"/>
          <p:cNvSpPr>
            <a:spLocks/>
          </p:cNvSpPr>
          <p:nvPr/>
        </p:nvSpPr>
        <p:spPr bwMode="auto">
          <a:xfrm>
            <a:off x="7949088" y="6148388"/>
            <a:ext cx="94298" cy="17462"/>
          </a:xfrm>
          <a:custGeom>
            <a:avLst/>
            <a:gdLst>
              <a:gd name="T0" fmla="*/ 0 w 11"/>
              <a:gd name="T1" fmla="*/ 0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1 h 2"/>
              <a:gd name="T8" fmla="*/ 5 w 11"/>
              <a:gd name="T9" fmla="*/ 0 h 2"/>
              <a:gd name="T10" fmla="*/ 1 w 11"/>
              <a:gd name="T11" fmla="*/ 1 h 2"/>
              <a:gd name="T12" fmla="*/ 0 w 11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1"/>
                </a:cubicBezTo>
                <a:cubicBezTo>
                  <a:pt x="9" y="1"/>
                  <a:pt x="7" y="0"/>
                  <a:pt x="5" y="0"/>
                </a:cubicBezTo>
                <a:cubicBezTo>
                  <a:pt x="3" y="0"/>
                  <a:pt x="2" y="1"/>
                  <a:pt x="1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0" name="Freeform 96"/>
          <p:cNvSpPr>
            <a:spLocks/>
          </p:cNvSpPr>
          <p:nvPr/>
        </p:nvSpPr>
        <p:spPr bwMode="auto">
          <a:xfrm>
            <a:off x="7949088" y="6130925"/>
            <a:ext cx="94298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1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0"/>
                  <a:pt x="10" y="1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2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2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7991078" y="6059488"/>
            <a:ext cx="8731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8006238" y="6156325"/>
            <a:ext cx="24448" cy="3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3" name="Freeform 99"/>
          <p:cNvSpPr>
            <a:spLocks/>
          </p:cNvSpPr>
          <p:nvPr/>
        </p:nvSpPr>
        <p:spPr bwMode="auto">
          <a:xfrm>
            <a:off x="7949565" y="6103938"/>
            <a:ext cx="83820" cy="34925"/>
          </a:xfrm>
          <a:custGeom>
            <a:avLst/>
            <a:gdLst>
              <a:gd name="T0" fmla="*/ 10 w 10"/>
              <a:gd name="T1" fmla="*/ 4 h 4"/>
              <a:gd name="T2" fmla="*/ 9 w 10"/>
              <a:gd name="T3" fmla="*/ 2 h 4"/>
              <a:gd name="T4" fmla="*/ 3 w 10"/>
              <a:gd name="T5" fmla="*/ 1 h 4"/>
              <a:gd name="T6" fmla="*/ 0 w 10"/>
              <a:gd name="T7" fmla="*/ 4 h 4"/>
              <a:gd name="T8" fmla="*/ 10 w 10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10" y="4"/>
                </a:moveTo>
                <a:cubicBezTo>
                  <a:pt x="10" y="4"/>
                  <a:pt x="10" y="4"/>
                  <a:pt x="9" y="2"/>
                </a:cubicBezTo>
                <a:cubicBezTo>
                  <a:pt x="7" y="0"/>
                  <a:pt x="4" y="0"/>
                  <a:pt x="3" y="1"/>
                </a:cubicBezTo>
                <a:cubicBezTo>
                  <a:pt x="1" y="2"/>
                  <a:pt x="0" y="4"/>
                  <a:pt x="0" y="4"/>
                </a:cubicBez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4" name="Oval 100"/>
          <p:cNvSpPr>
            <a:spLocks noChangeArrowheads="1"/>
          </p:cNvSpPr>
          <p:nvPr/>
        </p:nvSpPr>
        <p:spPr bwMode="auto">
          <a:xfrm>
            <a:off x="7984410" y="6096000"/>
            <a:ext cx="15716" cy="17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7461805" y="5803900"/>
            <a:ext cx="476726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O</a:t>
            </a:r>
            <a:endParaRPr lang="en-US" sz="4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400800"/>
            <a:ext cx="1939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B6AB-30A7-463E-946F-9D74FA8EFF9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b="1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99"/>
        </a:buClr>
        <a:buChar char="•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BCDFF"/>
        </a:buClr>
        <a:buSzPct val="65000"/>
        <a:buFont typeface="CommonBullets" pitchFamily="34" charset="2"/>
        <a:buChar char="+"/>
        <a:defRPr sz="2200" b="1">
          <a:solidFill>
            <a:srgbClr val="9BCD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State Budget Update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Legislative Analyst’s Office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www.lao.ca.gov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19400" y="4114800"/>
            <a:ext cx="5486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Presented to: 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California School Boards Association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May 19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7162800" cy="5334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Overview of Updated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Proposition 98 Package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Proposition 98 Minimum Guarantee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76" y="2514600"/>
            <a:ext cx="7639124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2012-13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Proposition </a:t>
            </a:r>
            <a:r>
              <a:rPr lang="en-US" dirty="0"/>
              <a:t>98 Spending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362200"/>
            <a:ext cx="7086600" cy="333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8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Governor’s Proposition 98 Trigger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365496"/>
            <a:ext cx="6637867" cy="350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0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276600"/>
            <a:ext cx="7162800" cy="5334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Assessment of Updated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Proposition 98 Package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 Assessment of Updated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 Concerns With Maintenance Factor Application </a:t>
            </a:r>
          </a:p>
          <a:p>
            <a:r>
              <a:rPr lang="en-US" dirty="0" smtClean="0"/>
              <a:t>Serious Concerns With Rebenching Adjustments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6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Questionable Maintenance Factor Interpretation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Eliminates Underlying Rationale for Having Maintenance Factor</a:t>
            </a:r>
          </a:p>
          <a:p>
            <a:r>
              <a:rPr lang="en-US" dirty="0" smtClean="0"/>
              <a:t>Produces Irrational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Inconsistency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Rebenching </a:t>
            </a:r>
            <a:r>
              <a:rPr lang="en-US" dirty="0"/>
              <a:t>Adjustments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33600"/>
            <a:ext cx="7677867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124200"/>
            <a:ext cx="7162800" cy="5334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Alternative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Proposition 98 Package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0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Proposition 98 </a:t>
            </a:r>
            <a:br>
              <a:rPr lang="en-US" dirty="0"/>
            </a:br>
            <a:r>
              <a:rPr lang="en-US" dirty="0"/>
              <a:t>Basic 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Reasonable Maintenance Factor Application, Consistent Rebenchings</a:t>
            </a:r>
          </a:p>
          <a:p>
            <a:r>
              <a:rPr lang="en-US" dirty="0" smtClean="0"/>
              <a:t>Little to No Effect on Programmatic Funding for Schools</a:t>
            </a:r>
          </a:p>
          <a:p>
            <a:r>
              <a:rPr lang="en-US" dirty="0" smtClean="0"/>
              <a:t>Funds the Guarantee</a:t>
            </a:r>
          </a:p>
          <a:p>
            <a:r>
              <a:rPr lang="en-US" dirty="0" smtClean="0"/>
              <a:t>Frees Up $1.9 Billion for Rest of Budget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34138" cy="533400"/>
          </a:xfrm>
        </p:spPr>
        <p:txBody>
          <a:bodyPr/>
          <a:lstStyle/>
          <a:p>
            <a:r>
              <a:rPr lang="en-US" sz="4400" dirty="0" smtClean="0">
                <a:solidFill>
                  <a:schemeClr val="bg1"/>
                </a:solidFill>
              </a:rPr>
              <a:t>Overview of 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May Revision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1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Side-by-Side Comparison:</a:t>
            </a:r>
            <a:br>
              <a:rPr lang="en-US" dirty="0" smtClean="0"/>
            </a:br>
            <a:r>
              <a:rPr lang="en-US" dirty="0" smtClean="0"/>
              <a:t>Basic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32" y="2362200"/>
            <a:ext cx="7679268" cy="335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Proposition 98 </a:t>
            </a:r>
            <a:br>
              <a:rPr lang="en-US" dirty="0"/>
            </a:br>
            <a:r>
              <a:rPr lang="en-US" dirty="0" smtClean="0"/>
              <a:t>Trigger </a:t>
            </a:r>
            <a:r>
              <a:rPr lang="en-US" dirty="0"/>
              <a:t>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No New Rebenchings</a:t>
            </a:r>
          </a:p>
          <a:p>
            <a:pPr lvl="1"/>
            <a:r>
              <a:rPr lang="en-US" dirty="0" smtClean="0"/>
              <a:t>Does not shift debt service payments and Early Start into the guarantee.</a:t>
            </a:r>
            <a:endParaRPr lang="en-US" dirty="0"/>
          </a:p>
          <a:p>
            <a:r>
              <a:rPr lang="en-US" dirty="0" smtClean="0"/>
              <a:t>Funds </a:t>
            </a:r>
            <a:r>
              <a:rPr lang="en-US" dirty="0"/>
              <a:t>the </a:t>
            </a:r>
            <a:r>
              <a:rPr lang="en-US" dirty="0" smtClean="0"/>
              <a:t>Guarantee</a:t>
            </a:r>
          </a:p>
          <a:p>
            <a:r>
              <a:rPr lang="en-US" dirty="0" smtClean="0"/>
              <a:t>Reduces Programmatic </a:t>
            </a:r>
            <a:r>
              <a:rPr lang="en-US" dirty="0"/>
              <a:t>Funding for </a:t>
            </a:r>
            <a:r>
              <a:rPr lang="en-US" dirty="0" smtClean="0"/>
              <a:t>Schools Notably Less Than Governor</a:t>
            </a:r>
          </a:p>
          <a:p>
            <a:r>
              <a:rPr lang="en-US" dirty="0" smtClean="0"/>
              <a:t>Spreads Pain of Trigger Cuts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8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Side-by-Side Comparison:</a:t>
            </a:r>
            <a:br>
              <a:rPr lang="en-US" dirty="0"/>
            </a:br>
            <a:r>
              <a:rPr lang="en-US" dirty="0" smtClean="0"/>
              <a:t>Trigger Plans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38400"/>
            <a:ext cx="7391400" cy="32959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Revision Identifies </a:t>
            </a:r>
            <a:br>
              <a:rPr lang="en-US" dirty="0" smtClean="0"/>
            </a:br>
            <a:r>
              <a:rPr lang="en-US" dirty="0" smtClean="0"/>
              <a:t>$15.7 Billion Budget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Budget Problem $6.5 Billion Higher Than </a:t>
            </a:r>
            <a:r>
              <a:rPr lang="en-US" dirty="0"/>
              <a:t>E</a:t>
            </a:r>
            <a:r>
              <a:rPr lang="en-US" dirty="0" smtClean="0"/>
              <a:t>stimated in January</a:t>
            </a:r>
          </a:p>
          <a:p>
            <a:pPr lvl="1"/>
            <a:r>
              <a:rPr lang="en-US" dirty="0" smtClean="0"/>
              <a:t>Lower revenue estimates ($4.3 billion).</a:t>
            </a:r>
          </a:p>
          <a:p>
            <a:pPr lvl="1"/>
            <a:r>
              <a:rPr lang="en-US" dirty="0" smtClean="0"/>
              <a:t>Higher Proposition 98 General Fund costs ($2.4 billion). </a:t>
            </a:r>
          </a:p>
          <a:p>
            <a:pPr lvl="1"/>
            <a:r>
              <a:rPr lang="en-US" dirty="0" smtClean="0"/>
              <a:t>Lower anticipated net costs in other areas       (-$0.2 billion).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4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 Proposes Package of Budget-Balancing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2011-12 and 2012-13 General Fund Benefit 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514600"/>
            <a:ext cx="7571323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Governor’s Updated </a:t>
            </a:r>
            <a:r>
              <a:rPr lang="en-US" dirty="0"/>
              <a:t>Trigger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>
                <a:solidFill>
                  <a:srgbClr val="FFFF99"/>
                </a:solidFill>
                <a:latin typeface="+mn-lt"/>
              </a:rPr>
              <a:t>2012-13 General Fund </a:t>
            </a:r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Benefit (</a:t>
            </a:r>
            <a:r>
              <a:rPr lang="en-US" sz="2200" dirty="0">
                <a:solidFill>
                  <a:srgbClr val="FFFF99"/>
                </a:solidFill>
                <a:latin typeface="+mn-lt"/>
              </a:rPr>
              <a:t>In </a:t>
            </a:r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2361287"/>
            <a:ext cx="7568301" cy="335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434138" cy="533400"/>
          </a:xfrm>
        </p:spPr>
        <p:txBody>
          <a:bodyPr/>
          <a:lstStyle/>
          <a:p>
            <a:r>
              <a:rPr lang="en-US" sz="4400" dirty="0" smtClean="0">
                <a:solidFill>
                  <a:schemeClr val="bg1"/>
                </a:solidFill>
              </a:rPr>
              <a:t>Assessment of 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May Revision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0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 Assessment of Updated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Fund Revenue Estimates Reasonable</a:t>
            </a:r>
          </a:p>
          <a:p>
            <a:r>
              <a:rPr lang="en-US" dirty="0" smtClean="0"/>
              <a:t>RDA-Related Revenue Estimates Likely Too High</a:t>
            </a:r>
          </a:p>
          <a:p>
            <a:pPr lvl="1"/>
            <a:r>
              <a:rPr lang="en-US" dirty="0" smtClean="0"/>
              <a:t>Using our estimates, budget problem would be about $900 million higher. </a:t>
            </a:r>
          </a:p>
          <a:p>
            <a:r>
              <a:rPr lang="en-US" dirty="0" smtClean="0"/>
              <a:t>RDA Cash Asset Shift Highly Uncertain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LAO May 2012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General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Fund Revenue Forecast</a:t>
            </a:r>
          </a:p>
        </p:txBody>
      </p:sp>
      <p:pic>
        <p:nvPicPr>
          <p:cNvPr id="10242" name="Picture 2" descr="O:\Workload\2012\120359\LAO May 2012 General Fund Revenue Foreca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54001"/>
            <a:ext cx="6019800" cy="459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4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Administration’s Estimates of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K-14 </a:t>
            </a:r>
            <a:r>
              <a:rPr lang="en-US" sz="3200" dirty="0" smtClean="0"/>
              <a:t>Redevelopment-Related </a:t>
            </a:r>
            <a:r>
              <a:rPr lang="en-US" sz="3200" dirty="0"/>
              <a:t>Funds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Millions)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482593"/>
            <a:ext cx="7162800" cy="310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O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338</Words>
  <Application>Microsoft Office PowerPoint</Application>
  <PresentationFormat>On-screen Show (4:3)</PresentationFormat>
  <Paragraphs>98</Paragraphs>
  <Slides>22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LAO Slide Template</vt:lpstr>
      <vt:lpstr>Drawing</vt:lpstr>
      <vt:lpstr>State Budget Update</vt:lpstr>
      <vt:lpstr>PowerPoint Presentation</vt:lpstr>
      <vt:lpstr>May Revision Identifies  $15.7 Billion Budget Problem</vt:lpstr>
      <vt:lpstr>Governor Proposes Package of Budget-Balancing Solutions</vt:lpstr>
      <vt:lpstr>Governor’s Updated Trigger Plan</vt:lpstr>
      <vt:lpstr>PowerPoint Presentation</vt:lpstr>
      <vt:lpstr>LAO Assessment of Updated Plan</vt:lpstr>
      <vt:lpstr>LAO May 2012  General Fund Revenue Forecast</vt:lpstr>
      <vt:lpstr>Administration’s Estimates of  K-14 Redevelopment-Related Funds</vt:lpstr>
      <vt:lpstr>PowerPoint Presentation</vt:lpstr>
      <vt:lpstr>Changes in Proposition 98 Minimum Guarantee</vt:lpstr>
      <vt:lpstr>Changes in 2012-13  Proposition 98 Spending</vt:lpstr>
      <vt:lpstr>Changes to Governor’s Proposition 98 Trigger Plan</vt:lpstr>
      <vt:lpstr>PowerPoint Presentation</vt:lpstr>
      <vt:lpstr>LAO Assessment of Updated Plan</vt:lpstr>
      <vt:lpstr>Questionable Maintenance Factor Interpretation </vt:lpstr>
      <vt:lpstr>Inconsistency in  Rebenching Adjustments</vt:lpstr>
      <vt:lpstr>PowerPoint Presentation</vt:lpstr>
      <vt:lpstr>Alternative Proposition 98  Basic Plan</vt:lpstr>
      <vt:lpstr>Side-by-Side Comparison: Basic Plans</vt:lpstr>
      <vt:lpstr>Alternative Proposition 98  Trigger Plan</vt:lpstr>
      <vt:lpstr>Side-by-Side Comparison: Trigger Plans</vt:lpstr>
    </vt:vector>
  </TitlesOfParts>
  <Company>LAO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Win7Profile LAO</dc:creator>
  <cp:lastModifiedBy>Jennifer Kuhn</cp:lastModifiedBy>
  <cp:revision>39</cp:revision>
  <cp:lastPrinted>1999-02-23T23:49:22Z</cp:lastPrinted>
  <dcterms:created xsi:type="dcterms:W3CDTF">2012-05-07T22:40:24Z</dcterms:created>
  <dcterms:modified xsi:type="dcterms:W3CDTF">2012-05-19T17:50:51Z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-1527694783</vt:i4>
  </property>
  <property fmtid="{D5CDD505-2E9C-101B-9397-08002B2CF9AE}" pid="3" name="_NewReviewCycle">
    <vt:lpwstr/>
  </property>
  <property fmtid="{D5CDD505-2E9C-101B-9397-08002B2CF9AE}" pid="4" name="_EmailSubject">
    <vt:lpwstr>CSBA presentation</vt:lpwstr>
  </property>
  <property fmtid="{D5CDD505-2E9C-101B-9397-08002B2CF9AE}" pid="5" name="_AuthorEmail">
    <vt:lpwstr>Jennifer.Kuhn@LAO.CA.GOV</vt:lpwstr>
  </property>
  <property fmtid="{D5CDD505-2E9C-101B-9397-08002B2CF9AE}" pid="6" name="_AuthorEmailDisplayName">
    <vt:lpwstr>Kuhn, Jennifer</vt:lpwstr>
  </property>
</Properties>
</file>