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69" r:id="rId3"/>
    <p:sldId id="268" r:id="rId4"/>
    <p:sldId id="257" r:id="rId5"/>
    <p:sldId id="262" r:id="rId6"/>
    <p:sldId id="285" r:id="rId7"/>
    <p:sldId id="271" r:id="rId8"/>
    <p:sldId id="286" r:id="rId9"/>
    <p:sldId id="263" r:id="rId10"/>
    <p:sldId id="274" r:id="rId11"/>
    <p:sldId id="275" r:id="rId12"/>
    <p:sldId id="282" r:id="rId13"/>
    <p:sldId id="284" r:id="rId14"/>
    <p:sldId id="276" r:id="rId15"/>
    <p:sldId id="283" r:id="rId16"/>
    <p:sldId id="278" r:id="rId17"/>
    <p:sldId id="279" r:id="rId18"/>
    <p:sldId id="281" r:id="rId19"/>
    <p:sldId id="280" r:id="rId20"/>
    <p:sldId id="287" r:id="rId21"/>
    <p:sldId id="289" r:id="rId22"/>
    <p:sldId id="277" r:id="rId23"/>
    <p:sldId id="260" r:id="rId24"/>
    <p:sldId id="288" r:id="rId25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BCDFF"/>
    <a:srgbClr val="7BBDFF"/>
    <a:srgbClr val="57ABFF"/>
    <a:srgbClr val="3399FF"/>
    <a:srgbClr val="FF0000"/>
    <a:srgbClr val="2A2A7E"/>
    <a:srgbClr val="282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9387" autoAdjust="0"/>
  </p:normalViewPr>
  <p:slideViewPr>
    <p:cSldViewPr>
      <p:cViewPr varScale="1">
        <p:scale>
          <a:sx n="85" d="100"/>
          <a:sy n="85" d="100"/>
        </p:scale>
        <p:origin x="-7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960" y="0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20933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960" y="6620933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49234-6A78-45B4-B0C7-F9A26DD201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46F5CC-E1DD-413D-8FF4-4F167073B9FA}" type="datetimeFigureOut">
              <a:rPr lang="en-US" smtClean="0"/>
              <a:t>2/24/2012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0E804F-BD76-42F6-A3FB-7A93A4883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0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25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43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62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36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86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29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26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65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29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5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7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34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01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62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19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1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7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67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53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59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1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863" y="1524000"/>
            <a:ext cx="7788275" cy="1447800"/>
          </a:xfrm>
        </p:spPr>
        <p:txBody>
          <a:bodyPr lIns="182880" rIns="182880"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Title of Show</a:t>
            </a:r>
            <a:br>
              <a:rPr lang="en-US" noProof="0" smtClean="0"/>
            </a:br>
            <a:r>
              <a:rPr lang="en-US" noProof="0" smtClean="0"/>
              <a:t>Second Line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77863" y="3200400"/>
            <a:ext cx="7788275" cy="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531813" y="2674938"/>
          <a:ext cx="2651125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Drawing" r:id="rId3" imgW="2651760" imgH="1287720" progId="WPDraw30.Drawing">
                  <p:embed/>
                </p:oleObj>
              </mc:Choice>
              <mc:Fallback>
                <p:oleObj name="Drawing" r:id="rId3" imgW="2651760" imgH="1287720" progId="WPDraw30.Drawing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674938"/>
                        <a:ext cx="2651125" cy="128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3429000"/>
            <a:ext cx="6434138" cy="533400"/>
          </a:xfrm>
        </p:spPr>
        <p:txBody>
          <a:bodyPr lIns="182880" rIns="182880" anchor="b"/>
          <a:lstStyle>
            <a:lvl1pPr marL="0" indent="0" algn="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Subtitle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7094538" y="5803900"/>
            <a:ext cx="307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L</a:t>
            </a:r>
            <a:endParaRPr lang="en-US" sz="4600" dirty="0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402513" y="5803900"/>
            <a:ext cx="377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A</a:t>
            </a:r>
            <a:endParaRPr lang="en-US" sz="4600" dirty="0"/>
          </a:p>
        </p:txBody>
      </p:sp>
      <p:pic>
        <p:nvPicPr>
          <p:cNvPr id="9234" name="Picture 18" descr="D:\4_Color Designs\Final Designs\gradation bar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6413500"/>
            <a:ext cx="900113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5" name="Freeform 19"/>
          <p:cNvSpPr>
            <a:spLocks/>
          </p:cNvSpPr>
          <p:nvPr/>
        </p:nvSpPr>
        <p:spPr bwMode="auto">
          <a:xfrm>
            <a:off x="8035925" y="6484938"/>
            <a:ext cx="422275" cy="68262"/>
          </a:xfrm>
          <a:custGeom>
            <a:avLst/>
            <a:gdLst>
              <a:gd name="T0" fmla="*/ 45 w 55"/>
              <a:gd name="T1" fmla="*/ 5 h 8"/>
              <a:gd name="T2" fmla="*/ 23 w 55"/>
              <a:gd name="T3" fmla="*/ 2 h 8"/>
              <a:gd name="T4" fmla="*/ 1 w 55"/>
              <a:gd name="T5" fmla="*/ 5 h 8"/>
              <a:gd name="T6" fmla="*/ 0 w 55"/>
              <a:gd name="T7" fmla="*/ 5 h 8"/>
              <a:gd name="T8" fmla="*/ 0 w 55"/>
              <a:gd name="T9" fmla="*/ 4 h 8"/>
              <a:gd name="T10" fmla="*/ 18 w 55"/>
              <a:gd name="T11" fmla="*/ 0 h 8"/>
              <a:gd name="T12" fmla="*/ 29 w 55"/>
              <a:gd name="T13" fmla="*/ 0 h 8"/>
              <a:gd name="T14" fmla="*/ 35 w 55"/>
              <a:gd name="T15" fmla="*/ 0 h 8"/>
              <a:gd name="T16" fmla="*/ 41 w 55"/>
              <a:gd name="T17" fmla="*/ 1 h 8"/>
              <a:gd name="T18" fmla="*/ 51 w 55"/>
              <a:gd name="T19" fmla="*/ 3 h 8"/>
              <a:gd name="T20" fmla="*/ 54 w 55"/>
              <a:gd name="T21" fmla="*/ 4 h 8"/>
              <a:gd name="T22" fmla="*/ 54 w 55"/>
              <a:gd name="T23" fmla="*/ 7 h 8"/>
              <a:gd name="T24" fmla="*/ 51 w 55"/>
              <a:gd name="T25" fmla="*/ 7 h 8"/>
              <a:gd name="T26" fmla="*/ 45 w 55"/>
              <a:gd name="T2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8">
                <a:moveTo>
                  <a:pt x="45" y="5"/>
                </a:moveTo>
                <a:cubicBezTo>
                  <a:pt x="38" y="3"/>
                  <a:pt x="30" y="2"/>
                  <a:pt x="23" y="2"/>
                </a:cubicBezTo>
                <a:cubicBezTo>
                  <a:pt x="16" y="2"/>
                  <a:pt x="8" y="3"/>
                  <a:pt x="1" y="5"/>
                </a:cubicBezTo>
                <a:cubicBezTo>
                  <a:pt x="1" y="5"/>
                  <a:pt x="0" y="5"/>
                  <a:pt x="0" y="5"/>
                </a:cubicBezTo>
                <a:lnTo>
                  <a:pt x="0" y="4"/>
                </a:lnTo>
                <a:cubicBezTo>
                  <a:pt x="7" y="1"/>
                  <a:pt x="12" y="0"/>
                  <a:pt x="18" y="0"/>
                </a:cubicBezTo>
                <a:cubicBezTo>
                  <a:pt x="22" y="0"/>
                  <a:pt x="25" y="0"/>
                  <a:pt x="29" y="0"/>
                </a:cubicBezTo>
                <a:cubicBezTo>
                  <a:pt x="30" y="0"/>
                  <a:pt x="33" y="0"/>
                  <a:pt x="35" y="0"/>
                </a:cubicBezTo>
                <a:cubicBezTo>
                  <a:pt x="38" y="0"/>
                  <a:pt x="39" y="0"/>
                  <a:pt x="41" y="1"/>
                </a:cubicBezTo>
                <a:cubicBezTo>
                  <a:pt x="45" y="1"/>
                  <a:pt x="48" y="2"/>
                  <a:pt x="51" y="3"/>
                </a:cubicBezTo>
                <a:cubicBezTo>
                  <a:pt x="52" y="3"/>
                  <a:pt x="53" y="4"/>
                  <a:pt x="54" y="4"/>
                </a:cubicBezTo>
                <a:cubicBezTo>
                  <a:pt x="55" y="5"/>
                  <a:pt x="55" y="6"/>
                  <a:pt x="54" y="7"/>
                </a:cubicBezTo>
                <a:cubicBezTo>
                  <a:pt x="54" y="8"/>
                  <a:pt x="52" y="7"/>
                  <a:pt x="51" y="7"/>
                </a:cubicBezTo>
                <a:cubicBezTo>
                  <a:pt x="49" y="6"/>
                  <a:pt x="47" y="5"/>
                  <a:pt x="4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36" name="Freeform 20"/>
          <p:cNvSpPr>
            <a:spLocks/>
          </p:cNvSpPr>
          <p:nvPr/>
        </p:nvSpPr>
        <p:spPr bwMode="auto">
          <a:xfrm>
            <a:off x="8074025" y="6389688"/>
            <a:ext cx="346075" cy="111125"/>
          </a:xfrm>
          <a:custGeom>
            <a:avLst/>
            <a:gdLst>
              <a:gd name="T0" fmla="*/ 1 w 45"/>
              <a:gd name="T1" fmla="*/ 3 h 13"/>
              <a:gd name="T2" fmla="*/ 0 w 45"/>
              <a:gd name="T3" fmla="*/ 3 h 13"/>
              <a:gd name="T4" fmla="*/ 2 w 45"/>
              <a:gd name="T5" fmla="*/ 2 h 13"/>
              <a:gd name="T6" fmla="*/ 3 w 45"/>
              <a:gd name="T7" fmla="*/ 1 h 13"/>
              <a:gd name="T8" fmla="*/ 20 w 45"/>
              <a:gd name="T9" fmla="*/ 0 h 13"/>
              <a:gd name="T10" fmla="*/ 39 w 45"/>
              <a:gd name="T11" fmla="*/ 2 h 13"/>
              <a:gd name="T12" fmla="*/ 43 w 45"/>
              <a:gd name="T13" fmla="*/ 3 h 13"/>
              <a:gd name="T14" fmla="*/ 44 w 45"/>
              <a:gd name="T15" fmla="*/ 5 h 13"/>
              <a:gd name="T16" fmla="*/ 42 w 45"/>
              <a:gd name="T17" fmla="*/ 5 h 13"/>
              <a:gd name="T18" fmla="*/ 42 w 45"/>
              <a:gd name="T19" fmla="*/ 13 h 13"/>
              <a:gd name="T20" fmla="*/ 41 w 45"/>
              <a:gd name="T21" fmla="*/ 13 h 13"/>
              <a:gd name="T22" fmla="*/ 38 w 45"/>
              <a:gd name="T23" fmla="*/ 12 h 13"/>
              <a:gd name="T24" fmla="*/ 37 w 45"/>
              <a:gd name="T25" fmla="*/ 12 h 13"/>
              <a:gd name="T26" fmla="*/ 36 w 45"/>
              <a:gd name="T27" fmla="*/ 12 h 13"/>
              <a:gd name="T28" fmla="*/ 36 w 45"/>
              <a:gd name="T29" fmla="*/ 11 h 13"/>
              <a:gd name="T30" fmla="*/ 35 w 45"/>
              <a:gd name="T31" fmla="*/ 9 h 13"/>
              <a:gd name="T32" fmla="*/ 36 w 45"/>
              <a:gd name="T33" fmla="*/ 7 h 13"/>
              <a:gd name="T34" fmla="*/ 35 w 45"/>
              <a:gd name="T35" fmla="*/ 3 h 13"/>
              <a:gd name="T36" fmla="*/ 20 w 45"/>
              <a:gd name="T37" fmla="*/ 1 h 13"/>
              <a:gd name="T38" fmla="*/ 1 w 45"/>
              <a:gd name="T3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13">
                <a:moveTo>
                  <a:pt x="1" y="3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3" y="1"/>
                  <a:pt x="3" y="1"/>
                </a:cubicBezTo>
                <a:cubicBezTo>
                  <a:pt x="10" y="0"/>
                  <a:pt x="14" y="0"/>
                  <a:pt x="20" y="0"/>
                </a:cubicBezTo>
                <a:cubicBezTo>
                  <a:pt x="25" y="0"/>
                  <a:pt x="33" y="0"/>
                  <a:pt x="39" y="2"/>
                </a:cubicBezTo>
                <a:cubicBezTo>
                  <a:pt x="41" y="2"/>
                  <a:pt x="42" y="2"/>
                  <a:pt x="43" y="3"/>
                </a:cubicBezTo>
                <a:cubicBezTo>
                  <a:pt x="44" y="3"/>
                  <a:pt x="45" y="4"/>
                  <a:pt x="44" y="5"/>
                </a:cubicBezTo>
                <a:cubicBezTo>
                  <a:pt x="43" y="5"/>
                  <a:pt x="42" y="5"/>
                  <a:pt x="42" y="5"/>
                </a:cubicBezTo>
                <a:cubicBezTo>
                  <a:pt x="41" y="8"/>
                  <a:pt x="42" y="11"/>
                  <a:pt x="42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0" y="13"/>
                  <a:pt x="39" y="13"/>
                  <a:pt x="38" y="12"/>
                </a:cubicBezTo>
                <a:cubicBezTo>
                  <a:pt x="38" y="12"/>
                  <a:pt x="38" y="12"/>
                  <a:pt x="37" y="12"/>
                </a:cubicBezTo>
                <a:cubicBezTo>
                  <a:pt x="37" y="12"/>
                  <a:pt x="36" y="12"/>
                  <a:pt x="36" y="12"/>
                </a:cubicBezTo>
                <a:cubicBezTo>
                  <a:pt x="36" y="12"/>
                  <a:pt x="36" y="11"/>
                  <a:pt x="36" y="11"/>
                </a:cubicBezTo>
                <a:cubicBezTo>
                  <a:pt x="35" y="11"/>
                  <a:pt x="35" y="9"/>
                  <a:pt x="35" y="9"/>
                </a:cubicBezTo>
                <a:cubicBezTo>
                  <a:pt x="35" y="8"/>
                  <a:pt x="35" y="7"/>
                  <a:pt x="36" y="7"/>
                </a:cubicBezTo>
                <a:cubicBezTo>
                  <a:pt x="36" y="6"/>
                  <a:pt x="35" y="4"/>
                  <a:pt x="35" y="3"/>
                </a:cubicBezTo>
                <a:cubicBezTo>
                  <a:pt x="35" y="2"/>
                  <a:pt x="21" y="1"/>
                  <a:pt x="20" y="1"/>
                </a:cubicBezTo>
                <a:cubicBezTo>
                  <a:pt x="14" y="1"/>
                  <a:pt x="7" y="2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8228013" y="6308725"/>
            <a:ext cx="7937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8250238" y="6397625"/>
            <a:ext cx="15875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8281988" y="6397625"/>
            <a:ext cx="15875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8313738" y="6407150"/>
            <a:ext cx="14287" cy="68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1" name="Freeform 25"/>
          <p:cNvSpPr>
            <a:spLocks/>
          </p:cNvSpPr>
          <p:nvPr/>
        </p:nvSpPr>
        <p:spPr bwMode="auto">
          <a:xfrm>
            <a:off x="8083550" y="6346825"/>
            <a:ext cx="306388" cy="50800"/>
          </a:xfrm>
          <a:custGeom>
            <a:avLst/>
            <a:gdLst>
              <a:gd name="T0" fmla="*/ 34 w 40"/>
              <a:gd name="T1" fmla="*/ 4 h 6"/>
              <a:gd name="T2" fmla="*/ 30 w 40"/>
              <a:gd name="T3" fmla="*/ 3 h 6"/>
              <a:gd name="T4" fmla="*/ 25 w 40"/>
              <a:gd name="T5" fmla="*/ 2 h 6"/>
              <a:gd name="T6" fmla="*/ 16 w 40"/>
              <a:gd name="T7" fmla="*/ 2 h 6"/>
              <a:gd name="T8" fmla="*/ 8 w 40"/>
              <a:gd name="T9" fmla="*/ 2 h 6"/>
              <a:gd name="T10" fmla="*/ 1 w 40"/>
              <a:gd name="T11" fmla="*/ 4 h 6"/>
              <a:gd name="T12" fmla="*/ 0 w 40"/>
              <a:gd name="T13" fmla="*/ 4 h 6"/>
              <a:gd name="T14" fmla="*/ 0 w 40"/>
              <a:gd name="T15" fmla="*/ 3 h 6"/>
              <a:gd name="T16" fmla="*/ 6 w 40"/>
              <a:gd name="T17" fmla="*/ 1 h 6"/>
              <a:gd name="T18" fmla="*/ 21 w 40"/>
              <a:gd name="T19" fmla="*/ 0 h 6"/>
              <a:gd name="T20" fmla="*/ 30 w 40"/>
              <a:gd name="T21" fmla="*/ 1 h 6"/>
              <a:gd name="T22" fmla="*/ 37 w 40"/>
              <a:gd name="T23" fmla="*/ 3 h 6"/>
              <a:gd name="T24" fmla="*/ 39 w 40"/>
              <a:gd name="T25" fmla="*/ 3 h 6"/>
              <a:gd name="T26" fmla="*/ 39 w 40"/>
              <a:gd name="T27" fmla="*/ 5 h 6"/>
              <a:gd name="T28" fmla="*/ 37 w 40"/>
              <a:gd name="T29" fmla="*/ 5 h 6"/>
              <a:gd name="T30" fmla="*/ 34 w 40"/>
              <a:gd name="T3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6">
                <a:moveTo>
                  <a:pt x="34" y="4"/>
                </a:moveTo>
                <a:cubicBezTo>
                  <a:pt x="33" y="4"/>
                  <a:pt x="31" y="3"/>
                  <a:pt x="30" y="3"/>
                </a:cubicBezTo>
                <a:cubicBezTo>
                  <a:pt x="28" y="3"/>
                  <a:pt x="26" y="2"/>
                  <a:pt x="25" y="2"/>
                </a:cubicBezTo>
                <a:cubicBezTo>
                  <a:pt x="22" y="2"/>
                  <a:pt x="19" y="2"/>
                  <a:pt x="16" y="2"/>
                </a:cubicBezTo>
                <a:cubicBezTo>
                  <a:pt x="13" y="2"/>
                  <a:pt x="10" y="2"/>
                  <a:pt x="8" y="2"/>
                </a:cubicBezTo>
                <a:cubicBezTo>
                  <a:pt x="5" y="2"/>
                  <a:pt x="3" y="3"/>
                  <a:pt x="1" y="4"/>
                </a:cubicBezTo>
                <a:lnTo>
                  <a:pt x="0" y="4"/>
                </a:lnTo>
                <a:lnTo>
                  <a:pt x="0" y="3"/>
                </a:lnTo>
                <a:cubicBezTo>
                  <a:pt x="1" y="2"/>
                  <a:pt x="5" y="1"/>
                  <a:pt x="6" y="1"/>
                </a:cubicBezTo>
                <a:cubicBezTo>
                  <a:pt x="11" y="0"/>
                  <a:pt x="16" y="0"/>
                  <a:pt x="21" y="0"/>
                </a:cubicBezTo>
                <a:cubicBezTo>
                  <a:pt x="24" y="0"/>
                  <a:pt x="27" y="0"/>
                  <a:pt x="30" y="1"/>
                </a:cubicBezTo>
                <a:cubicBezTo>
                  <a:pt x="32" y="1"/>
                  <a:pt x="35" y="2"/>
                  <a:pt x="37" y="3"/>
                </a:cubicBezTo>
                <a:cubicBezTo>
                  <a:pt x="37" y="3"/>
                  <a:pt x="39" y="3"/>
                  <a:pt x="39" y="3"/>
                </a:cubicBezTo>
                <a:cubicBezTo>
                  <a:pt x="40" y="4"/>
                  <a:pt x="40" y="5"/>
                  <a:pt x="39" y="5"/>
                </a:cubicBezTo>
                <a:cubicBezTo>
                  <a:pt x="39" y="6"/>
                  <a:pt x="38" y="5"/>
                  <a:pt x="37" y="5"/>
                </a:cubicBezTo>
                <a:lnTo>
                  <a:pt x="34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8275638" y="6259513"/>
            <a:ext cx="28575" cy="77787"/>
          </a:xfrm>
          <a:custGeom>
            <a:avLst/>
            <a:gdLst>
              <a:gd name="T0" fmla="*/ 2 w 4"/>
              <a:gd name="T1" fmla="*/ 6 h 9"/>
              <a:gd name="T2" fmla="*/ 2 w 4"/>
              <a:gd name="T3" fmla="*/ 9 h 9"/>
              <a:gd name="T4" fmla="*/ 4 w 4"/>
              <a:gd name="T5" fmla="*/ 9 h 9"/>
              <a:gd name="T6" fmla="*/ 3 w 4"/>
              <a:gd name="T7" fmla="*/ 6 h 9"/>
              <a:gd name="T8" fmla="*/ 2 w 4"/>
              <a:gd name="T9" fmla="*/ 3 h 9"/>
              <a:gd name="T10" fmla="*/ 0 w 4"/>
              <a:gd name="T11" fmla="*/ 2 h 9"/>
              <a:gd name="T12" fmla="*/ 2 w 4"/>
              <a:gd name="T13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9">
                <a:moveTo>
                  <a:pt x="2" y="6"/>
                </a:moveTo>
                <a:cubicBezTo>
                  <a:pt x="2" y="7"/>
                  <a:pt x="2" y="9"/>
                  <a:pt x="2" y="9"/>
                </a:cubicBezTo>
                <a:lnTo>
                  <a:pt x="4" y="9"/>
                </a:lnTo>
                <a:cubicBezTo>
                  <a:pt x="4" y="9"/>
                  <a:pt x="4" y="7"/>
                  <a:pt x="3" y="6"/>
                </a:cubicBezTo>
                <a:cubicBezTo>
                  <a:pt x="3" y="5"/>
                  <a:pt x="2" y="3"/>
                  <a:pt x="2" y="3"/>
                </a:cubicBezTo>
                <a:cubicBezTo>
                  <a:pt x="1" y="2"/>
                  <a:pt x="0" y="0"/>
                  <a:pt x="0" y="2"/>
                </a:cubicBezTo>
                <a:cubicBezTo>
                  <a:pt x="0" y="2"/>
                  <a:pt x="1" y="4"/>
                  <a:pt x="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8259763" y="6276975"/>
            <a:ext cx="22225" cy="60325"/>
          </a:xfrm>
          <a:custGeom>
            <a:avLst/>
            <a:gdLst>
              <a:gd name="T0" fmla="*/ 1 w 3"/>
              <a:gd name="T1" fmla="*/ 4 h 7"/>
              <a:gd name="T2" fmla="*/ 2 w 3"/>
              <a:gd name="T3" fmla="*/ 7 h 7"/>
              <a:gd name="T4" fmla="*/ 3 w 3"/>
              <a:gd name="T5" fmla="*/ 7 h 7"/>
              <a:gd name="T6" fmla="*/ 2 w 3"/>
              <a:gd name="T7" fmla="*/ 4 h 7"/>
              <a:gd name="T8" fmla="*/ 1 w 3"/>
              <a:gd name="T9" fmla="*/ 2 h 7"/>
              <a:gd name="T10" fmla="*/ 0 w 3"/>
              <a:gd name="T11" fmla="*/ 1 h 7"/>
              <a:gd name="T12" fmla="*/ 1 w 3"/>
              <a:gd name="T1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1" y="4"/>
                </a:moveTo>
                <a:cubicBezTo>
                  <a:pt x="2" y="5"/>
                  <a:pt x="2" y="7"/>
                  <a:pt x="2" y="7"/>
                </a:cubicBezTo>
                <a:lnTo>
                  <a:pt x="3" y="7"/>
                </a:lnTo>
                <a:cubicBezTo>
                  <a:pt x="3" y="7"/>
                  <a:pt x="3" y="6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0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8243888" y="6286500"/>
            <a:ext cx="15875" cy="50800"/>
          </a:xfrm>
          <a:custGeom>
            <a:avLst/>
            <a:gdLst>
              <a:gd name="T0" fmla="*/ 1 w 2"/>
              <a:gd name="T1" fmla="*/ 4 h 6"/>
              <a:gd name="T2" fmla="*/ 1 w 2"/>
              <a:gd name="T3" fmla="*/ 6 h 6"/>
              <a:gd name="T4" fmla="*/ 2 w 2"/>
              <a:gd name="T5" fmla="*/ 6 h 6"/>
              <a:gd name="T6" fmla="*/ 2 w 2"/>
              <a:gd name="T7" fmla="*/ 4 h 6"/>
              <a:gd name="T8" fmla="*/ 1 w 2"/>
              <a:gd name="T9" fmla="*/ 2 h 6"/>
              <a:gd name="T10" fmla="*/ 1 w 2"/>
              <a:gd name="T11" fmla="*/ 1 h 6"/>
              <a:gd name="T12" fmla="*/ 1 w 2"/>
              <a:gd name="T1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6">
                <a:moveTo>
                  <a:pt x="1" y="4"/>
                </a:moveTo>
                <a:cubicBezTo>
                  <a:pt x="2" y="5"/>
                  <a:pt x="1" y="6"/>
                  <a:pt x="1" y="6"/>
                </a:cubicBezTo>
                <a:lnTo>
                  <a:pt x="2" y="6"/>
                </a:lnTo>
                <a:cubicBezTo>
                  <a:pt x="2" y="6"/>
                  <a:pt x="2" y="5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1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8235950" y="6113463"/>
            <a:ext cx="14288" cy="17462"/>
          </a:xfrm>
          <a:custGeom>
            <a:avLst/>
            <a:gdLst>
              <a:gd name="T0" fmla="*/ 1 w 2"/>
              <a:gd name="T1" fmla="*/ 1 h 2"/>
              <a:gd name="T2" fmla="*/ 1 w 2"/>
              <a:gd name="T3" fmla="*/ 2 h 2"/>
              <a:gd name="T4" fmla="*/ 2 w 2"/>
              <a:gd name="T5" fmla="*/ 2 h 2"/>
              <a:gd name="T6" fmla="*/ 1 w 2"/>
              <a:gd name="T7" fmla="*/ 1 h 2"/>
              <a:gd name="T8" fmla="*/ 1 w 2"/>
              <a:gd name="T9" fmla="*/ 1 h 2"/>
              <a:gd name="T10" fmla="*/ 0 w 2"/>
              <a:gd name="T11" fmla="*/ 1 h 2"/>
              <a:gd name="T12" fmla="*/ 1 w 2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lnTo>
                  <a:pt x="2" y="2"/>
                </a:lnTo>
                <a:cubicBezTo>
                  <a:pt x="2" y="2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8281988" y="6251575"/>
            <a:ext cx="46037" cy="85725"/>
          </a:xfrm>
          <a:custGeom>
            <a:avLst/>
            <a:gdLst>
              <a:gd name="T0" fmla="*/ 3 w 6"/>
              <a:gd name="T1" fmla="*/ 7 h 10"/>
              <a:gd name="T2" fmla="*/ 4 w 6"/>
              <a:gd name="T3" fmla="*/ 10 h 10"/>
              <a:gd name="T4" fmla="*/ 6 w 6"/>
              <a:gd name="T5" fmla="*/ 10 h 10"/>
              <a:gd name="T6" fmla="*/ 5 w 6"/>
              <a:gd name="T7" fmla="*/ 7 h 10"/>
              <a:gd name="T8" fmla="*/ 3 w 6"/>
              <a:gd name="T9" fmla="*/ 3 h 10"/>
              <a:gd name="T10" fmla="*/ 1 w 6"/>
              <a:gd name="T11" fmla="*/ 2 h 10"/>
              <a:gd name="T12" fmla="*/ 3 w 6"/>
              <a:gd name="T13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0">
                <a:moveTo>
                  <a:pt x="3" y="7"/>
                </a:moveTo>
                <a:cubicBezTo>
                  <a:pt x="4" y="8"/>
                  <a:pt x="4" y="10"/>
                  <a:pt x="4" y="10"/>
                </a:cubicBezTo>
                <a:lnTo>
                  <a:pt x="6" y="10"/>
                </a:lnTo>
                <a:cubicBezTo>
                  <a:pt x="6" y="10"/>
                  <a:pt x="6" y="8"/>
                  <a:pt x="5" y="7"/>
                </a:cubicBezTo>
                <a:cubicBezTo>
                  <a:pt x="5" y="6"/>
                  <a:pt x="3" y="3"/>
                  <a:pt x="3" y="3"/>
                </a:cubicBezTo>
                <a:cubicBezTo>
                  <a:pt x="2" y="2"/>
                  <a:pt x="0" y="0"/>
                  <a:pt x="1" y="2"/>
                </a:cubicBezTo>
                <a:cubicBezTo>
                  <a:pt x="1" y="2"/>
                  <a:pt x="3" y="5"/>
                  <a:pt x="3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7" name="Freeform 31"/>
          <p:cNvSpPr>
            <a:spLocks/>
          </p:cNvSpPr>
          <p:nvPr/>
        </p:nvSpPr>
        <p:spPr bwMode="auto">
          <a:xfrm>
            <a:off x="8151813" y="6191250"/>
            <a:ext cx="222250" cy="188913"/>
          </a:xfrm>
          <a:custGeom>
            <a:avLst/>
            <a:gdLst>
              <a:gd name="T0" fmla="*/ 25 w 29"/>
              <a:gd name="T1" fmla="*/ 20 h 22"/>
              <a:gd name="T2" fmla="*/ 29 w 29"/>
              <a:gd name="T3" fmla="*/ 22 h 22"/>
              <a:gd name="T4" fmla="*/ 23 w 29"/>
              <a:gd name="T5" fmla="*/ 7 h 22"/>
              <a:gd name="T6" fmla="*/ 3 w 29"/>
              <a:gd name="T7" fmla="*/ 3 h 22"/>
              <a:gd name="T8" fmla="*/ 0 w 29"/>
              <a:gd name="T9" fmla="*/ 6 h 22"/>
              <a:gd name="T10" fmla="*/ 5 w 29"/>
              <a:gd name="T11" fmla="*/ 4 h 22"/>
              <a:gd name="T12" fmla="*/ 24 w 29"/>
              <a:gd name="T13" fmla="*/ 14 h 22"/>
              <a:gd name="T14" fmla="*/ 25 w 29"/>
              <a:gd name="T15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2">
                <a:moveTo>
                  <a:pt x="25" y="20"/>
                </a:moveTo>
                <a:lnTo>
                  <a:pt x="29" y="22"/>
                </a:lnTo>
                <a:cubicBezTo>
                  <a:pt x="29" y="22"/>
                  <a:pt x="28" y="12"/>
                  <a:pt x="23" y="7"/>
                </a:cubicBezTo>
                <a:cubicBezTo>
                  <a:pt x="18" y="2"/>
                  <a:pt x="10" y="0"/>
                  <a:pt x="3" y="3"/>
                </a:cubicBezTo>
                <a:cubicBezTo>
                  <a:pt x="3" y="3"/>
                  <a:pt x="0" y="5"/>
                  <a:pt x="0" y="6"/>
                </a:cubicBezTo>
                <a:cubicBezTo>
                  <a:pt x="0" y="6"/>
                  <a:pt x="2" y="4"/>
                  <a:pt x="5" y="4"/>
                </a:cubicBezTo>
                <a:cubicBezTo>
                  <a:pt x="13" y="2"/>
                  <a:pt x="22" y="6"/>
                  <a:pt x="24" y="14"/>
                </a:cubicBezTo>
                <a:cubicBezTo>
                  <a:pt x="25" y="19"/>
                  <a:pt x="25" y="20"/>
                  <a:pt x="2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8" name="Freeform 32"/>
          <p:cNvSpPr>
            <a:spLocks/>
          </p:cNvSpPr>
          <p:nvPr/>
        </p:nvSpPr>
        <p:spPr bwMode="auto">
          <a:xfrm>
            <a:off x="8189913" y="6191250"/>
            <a:ext cx="85725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1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9" name="Freeform 33"/>
          <p:cNvSpPr>
            <a:spLocks/>
          </p:cNvSpPr>
          <p:nvPr/>
        </p:nvSpPr>
        <p:spPr bwMode="auto">
          <a:xfrm>
            <a:off x="8189913" y="6148388"/>
            <a:ext cx="85725" cy="17462"/>
          </a:xfrm>
          <a:custGeom>
            <a:avLst/>
            <a:gdLst>
              <a:gd name="T0" fmla="*/ 0 w 11"/>
              <a:gd name="T1" fmla="*/ 0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1 h 2"/>
              <a:gd name="T8" fmla="*/ 5 w 11"/>
              <a:gd name="T9" fmla="*/ 0 h 2"/>
              <a:gd name="T10" fmla="*/ 1 w 11"/>
              <a:gd name="T11" fmla="*/ 1 h 2"/>
              <a:gd name="T12" fmla="*/ 0 w 1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0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1"/>
                  <a:pt x="1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0" name="Freeform 34"/>
          <p:cNvSpPr>
            <a:spLocks/>
          </p:cNvSpPr>
          <p:nvPr/>
        </p:nvSpPr>
        <p:spPr bwMode="auto">
          <a:xfrm>
            <a:off x="8189913" y="6130925"/>
            <a:ext cx="85725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1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1"/>
                  <a:pt x="3" y="0"/>
                  <a:pt x="5" y="0"/>
                </a:cubicBezTo>
                <a:cubicBezTo>
                  <a:pt x="7" y="0"/>
                  <a:pt x="9" y="0"/>
                  <a:pt x="10" y="1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2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2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8228013" y="6059488"/>
            <a:ext cx="7937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8243888" y="6156325"/>
            <a:ext cx="22225" cy="34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3" name="Freeform 37"/>
          <p:cNvSpPr>
            <a:spLocks/>
          </p:cNvSpPr>
          <p:nvPr/>
        </p:nvSpPr>
        <p:spPr bwMode="auto">
          <a:xfrm>
            <a:off x="8189913" y="6103938"/>
            <a:ext cx="76200" cy="34925"/>
          </a:xfrm>
          <a:custGeom>
            <a:avLst/>
            <a:gdLst>
              <a:gd name="T0" fmla="*/ 10 w 10"/>
              <a:gd name="T1" fmla="*/ 4 h 4"/>
              <a:gd name="T2" fmla="*/ 9 w 10"/>
              <a:gd name="T3" fmla="*/ 2 h 4"/>
              <a:gd name="T4" fmla="*/ 3 w 10"/>
              <a:gd name="T5" fmla="*/ 1 h 4"/>
              <a:gd name="T6" fmla="*/ 0 w 10"/>
              <a:gd name="T7" fmla="*/ 4 h 4"/>
              <a:gd name="T8" fmla="*/ 10 w 10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10" y="4"/>
                </a:moveTo>
                <a:cubicBezTo>
                  <a:pt x="10" y="4"/>
                  <a:pt x="10" y="4"/>
                  <a:pt x="9" y="2"/>
                </a:cubicBezTo>
                <a:cubicBezTo>
                  <a:pt x="7" y="0"/>
                  <a:pt x="4" y="0"/>
                  <a:pt x="3" y="1"/>
                </a:cubicBezTo>
                <a:cubicBezTo>
                  <a:pt x="1" y="2"/>
                  <a:pt x="0" y="4"/>
                  <a:pt x="0" y="4"/>
                </a:cubicBezTo>
                <a:lnTo>
                  <a:pt x="1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4" name="Oval 38"/>
          <p:cNvSpPr>
            <a:spLocks noChangeArrowheads="1"/>
          </p:cNvSpPr>
          <p:nvPr/>
        </p:nvSpPr>
        <p:spPr bwMode="auto">
          <a:xfrm>
            <a:off x="8221663" y="6096000"/>
            <a:ext cx="14287" cy="17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7720013" y="5803900"/>
            <a:ext cx="433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O</a:t>
            </a:r>
            <a:endParaRPr lang="en-US" sz="46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7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6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50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3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3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15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34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80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8287A">
                <a:gamma/>
                <a:shade val="72941"/>
                <a:invGamma/>
              </a:srgbClr>
            </a:gs>
            <a:gs pos="100000">
              <a:srgbClr val="2828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Subitem</a:t>
            </a:r>
          </a:p>
          <a:p>
            <a:pPr lvl="2"/>
            <a:r>
              <a:rPr lang="en-US" smtClean="0"/>
              <a:t>Sub Subitem</a:t>
            </a:r>
          </a:p>
          <a:p>
            <a:pPr lvl="2"/>
            <a:endParaRPr lang="en-US" smtClean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8251825" y="6308725"/>
            <a:ext cx="7938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8251825" y="6059488"/>
            <a:ext cx="7938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7094538" y="5803900"/>
            <a:ext cx="307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L</a:t>
            </a:r>
            <a:endParaRPr lang="en-US" sz="4600" dirty="0"/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7402513" y="5803900"/>
            <a:ext cx="377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A</a:t>
            </a:r>
            <a:endParaRPr lang="en-US" sz="4600" dirty="0"/>
          </a:p>
        </p:txBody>
      </p:sp>
      <p:pic>
        <p:nvPicPr>
          <p:cNvPr id="1104" name="Picture 80" descr="gradation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6413500"/>
            <a:ext cx="900113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" name="Freeform 81"/>
          <p:cNvSpPr>
            <a:spLocks/>
          </p:cNvSpPr>
          <p:nvPr/>
        </p:nvSpPr>
        <p:spPr bwMode="auto">
          <a:xfrm>
            <a:off x="8035925" y="6484938"/>
            <a:ext cx="422275" cy="68262"/>
          </a:xfrm>
          <a:custGeom>
            <a:avLst/>
            <a:gdLst>
              <a:gd name="T0" fmla="*/ 45 w 55"/>
              <a:gd name="T1" fmla="*/ 5 h 8"/>
              <a:gd name="T2" fmla="*/ 23 w 55"/>
              <a:gd name="T3" fmla="*/ 2 h 8"/>
              <a:gd name="T4" fmla="*/ 1 w 55"/>
              <a:gd name="T5" fmla="*/ 5 h 8"/>
              <a:gd name="T6" fmla="*/ 0 w 55"/>
              <a:gd name="T7" fmla="*/ 5 h 8"/>
              <a:gd name="T8" fmla="*/ 0 w 55"/>
              <a:gd name="T9" fmla="*/ 4 h 8"/>
              <a:gd name="T10" fmla="*/ 18 w 55"/>
              <a:gd name="T11" fmla="*/ 0 h 8"/>
              <a:gd name="T12" fmla="*/ 29 w 55"/>
              <a:gd name="T13" fmla="*/ 0 h 8"/>
              <a:gd name="T14" fmla="*/ 35 w 55"/>
              <a:gd name="T15" fmla="*/ 0 h 8"/>
              <a:gd name="T16" fmla="*/ 41 w 55"/>
              <a:gd name="T17" fmla="*/ 1 h 8"/>
              <a:gd name="T18" fmla="*/ 51 w 55"/>
              <a:gd name="T19" fmla="*/ 3 h 8"/>
              <a:gd name="T20" fmla="*/ 54 w 55"/>
              <a:gd name="T21" fmla="*/ 4 h 8"/>
              <a:gd name="T22" fmla="*/ 54 w 55"/>
              <a:gd name="T23" fmla="*/ 7 h 8"/>
              <a:gd name="T24" fmla="*/ 51 w 55"/>
              <a:gd name="T25" fmla="*/ 7 h 8"/>
              <a:gd name="T26" fmla="*/ 45 w 55"/>
              <a:gd name="T2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8">
                <a:moveTo>
                  <a:pt x="45" y="5"/>
                </a:moveTo>
                <a:cubicBezTo>
                  <a:pt x="38" y="3"/>
                  <a:pt x="30" y="2"/>
                  <a:pt x="23" y="2"/>
                </a:cubicBezTo>
                <a:cubicBezTo>
                  <a:pt x="16" y="2"/>
                  <a:pt x="8" y="3"/>
                  <a:pt x="1" y="5"/>
                </a:cubicBezTo>
                <a:cubicBezTo>
                  <a:pt x="1" y="5"/>
                  <a:pt x="0" y="5"/>
                  <a:pt x="0" y="5"/>
                </a:cubicBezTo>
                <a:lnTo>
                  <a:pt x="0" y="4"/>
                </a:lnTo>
                <a:cubicBezTo>
                  <a:pt x="7" y="1"/>
                  <a:pt x="12" y="0"/>
                  <a:pt x="18" y="0"/>
                </a:cubicBezTo>
                <a:cubicBezTo>
                  <a:pt x="22" y="0"/>
                  <a:pt x="25" y="0"/>
                  <a:pt x="29" y="0"/>
                </a:cubicBezTo>
                <a:cubicBezTo>
                  <a:pt x="30" y="0"/>
                  <a:pt x="33" y="0"/>
                  <a:pt x="35" y="0"/>
                </a:cubicBezTo>
                <a:cubicBezTo>
                  <a:pt x="38" y="0"/>
                  <a:pt x="39" y="0"/>
                  <a:pt x="41" y="1"/>
                </a:cubicBezTo>
                <a:cubicBezTo>
                  <a:pt x="45" y="1"/>
                  <a:pt x="48" y="2"/>
                  <a:pt x="51" y="3"/>
                </a:cubicBezTo>
                <a:cubicBezTo>
                  <a:pt x="52" y="3"/>
                  <a:pt x="53" y="4"/>
                  <a:pt x="54" y="4"/>
                </a:cubicBezTo>
                <a:cubicBezTo>
                  <a:pt x="55" y="5"/>
                  <a:pt x="55" y="6"/>
                  <a:pt x="54" y="7"/>
                </a:cubicBezTo>
                <a:cubicBezTo>
                  <a:pt x="54" y="8"/>
                  <a:pt x="52" y="7"/>
                  <a:pt x="51" y="7"/>
                </a:cubicBezTo>
                <a:cubicBezTo>
                  <a:pt x="49" y="6"/>
                  <a:pt x="47" y="5"/>
                  <a:pt x="4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" name="Freeform 82"/>
          <p:cNvSpPr>
            <a:spLocks/>
          </p:cNvSpPr>
          <p:nvPr/>
        </p:nvSpPr>
        <p:spPr bwMode="auto">
          <a:xfrm>
            <a:off x="8074025" y="6389688"/>
            <a:ext cx="346075" cy="111125"/>
          </a:xfrm>
          <a:custGeom>
            <a:avLst/>
            <a:gdLst>
              <a:gd name="T0" fmla="*/ 1 w 45"/>
              <a:gd name="T1" fmla="*/ 3 h 13"/>
              <a:gd name="T2" fmla="*/ 0 w 45"/>
              <a:gd name="T3" fmla="*/ 3 h 13"/>
              <a:gd name="T4" fmla="*/ 2 w 45"/>
              <a:gd name="T5" fmla="*/ 2 h 13"/>
              <a:gd name="T6" fmla="*/ 3 w 45"/>
              <a:gd name="T7" fmla="*/ 1 h 13"/>
              <a:gd name="T8" fmla="*/ 20 w 45"/>
              <a:gd name="T9" fmla="*/ 0 h 13"/>
              <a:gd name="T10" fmla="*/ 39 w 45"/>
              <a:gd name="T11" fmla="*/ 2 h 13"/>
              <a:gd name="T12" fmla="*/ 43 w 45"/>
              <a:gd name="T13" fmla="*/ 3 h 13"/>
              <a:gd name="T14" fmla="*/ 44 w 45"/>
              <a:gd name="T15" fmla="*/ 5 h 13"/>
              <a:gd name="T16" fmla="*/ 42 w 45"/>
              <a:gd name="T17" fmla="*/ 5 h 13"/>
              <a:gd name="T18" fmla="*/ 42 w 45"/>
              <a:gd name="T19" fmla="*/ 13 h 13"/>
              <a:gd name="T20" fmla="*/ 41 w 45"/>
              <a:gd name="T21" fmla="*/ 13 h 13"/>
              <a:gd name="T22" fmla="*/ 38 w 45"/>
              <a:gd name="T23" fmla="*/ 12 h 13"/>
              <a:gd name="T24" fmla="*/ 37 w 45"/>
              <a:gd name="T25" fmla="*/ 12 h 13"/>
              <a:gd name="T26" fmla="*/ 36 w 45"/>
              <a:gd name="T27" fmla="*/ 12 h 13"/>
              <a:gd name="T28" fmla="*/ 36 w 45"/>
              <a:gd name="T29" fmla="*/ 11 h 13"/>
              <a:gd name="T30" fmla="*/ 35 w 45"/>
              <a:gd name="T31" fmla="*/ 9 h 13"/>
              <a:gd name="T32" fmla="*/ 36 w 45"/>
              <a:gd name="T33" fmla="*/ 7 h 13"/>
              <a:gd name="T34" fmla="*/ 35 w 45"/>
              <a:gd name="T35" fmla="*/ 3 h 13"/>
              <a:gd name="T36" fmla="*/ 20 w 45"/>
              <a:gd name="T37" fmla="*/ 1 h 13"/>
              <a:gd name="T38" fmla="*/ 1 w 45"/>
              <a:gd name="T3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13">
                <a:moveTo>
                  <a:pt x="1" y="3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3" y="1"/>
                  <a:pt x="3" y="1"/>
                </a:cubicBezTo>
                <a:cubicBezTo>
                  <a:pt x="10" y="0"/>
                  <a:pt x="14" y="0"/>
                  <a:pt x="20" y="0"/>
                </a:cubicBezTo>
                <a:cubicBezTo>
                  <a:pt x="25" y="0"/>
                  <a:pt x="33" y="0"/>
                  <a:pt x="39" y="2"/>
                </a:cubicBezTo>
                <a:cubicBezTo>
                  <a:pt x="41" y="2"/>
                  <a:pt x="42" y="2"/>
                  <a:pt x="43" y="3"/>
                </a:cubicBezTo>
                <a:cubicBezTo>
                  <a:pt x="44" y="3"/>
                  <a:pt x="45" y="4"/>
                  <a:pt x="44" y="5"/>
                </a:cubicBezTo>
                <a:cubicBezTo>
                  <a:pt x="43" y="5"/>
                  <a:pt x="42" y="5"/>
                  <a:pt x="42" y="5"/>
                </a:cubicBezTo>
                <a:cubicBezTo>
                  <a:pt x="41" y="8"/>
                  <a:pt x="42" y="11"/>
                  <a:pt x="42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0" y="13"/>
                  <a:pt x="39" y="13"/>
                  <a:pt x="38" y="12"/>
                </a:cubicBezTo>
                <a:cubicBezTo>
                  <a:pt x="38" y="12"/>
                  <a:pt x="38" y="12"/>
                  <a:pt x="37" y="12"/>
                </a:cubicBezTo>
                <a:cubicBezTo>
                  <a:pt x="37" y="12"/>
                  <a:pt x="36" y="12"/>
                  <a:pt x="36" y="12"/>
                </a:cubicBezTo>
                <a:cubicBezTo>
                  <a:pt x="36" y="12"/>
                  <a:pt x="36" y="11"/>
                  <a:pt x="36" y="11"/>
                </a:cubicBezTo>
                <a:cubicBezTo>
                  <a:pt x="35" y="11"/>
                  <a:pt x="35" y="9"/>
                  <a:pt x="35" y="9"/>
                </a:cubicBezTo>
                <a:cubicBezTo>
                  <a:pt x="35" y="8"/>
                  <a:pt x="35" y="7"/>
                  <a:pt x="36" y="7"/>
                </a:cubicBezTo>
                <a:cubicBezTo>
                  <a:pt x="36" y="6"/>
                  <a:pt x="35" y="4"/>
                  <a:pt x="35" y="3"/>
                </a:cubicBezTo>
                <a:cubicBezTo>
                  <a:pt x="35" y="2"/>
                  <a:pt x="21" y="1"/>
                  <a:pt x="20" y="1"/>
                </a:cubicBezTo>
                <a:cubicBezTo>
                  <a:pt x="14" y="1"/>
                  <a:pt x="7" y="2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7" name="Rectangle 83"/>
          <p:cNvSpPr>
            <a:spLocks noChangeArrowheads="1"/>
          </p:cNvSpPr>
          <p:nvPr/>
        </p:nvSpPr>
        <p:spPr bwMode="auto">
          <a:xfrm>
            <a:off x="8228013" y="6308725"/>
            <a:ext cx="7937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8250238" y="6397625"/>
            <a:ext cx="15875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9" name="Rectangle 85"/>
          <p:cNvSpPr>
            <a:spLocks noChangeArrowheads="1"/>
          </p:cNvSpPr>
          <p:nvPr/>
        </p:nvSpPr>
        <p:spPr bwMode="auto">
          <a:xfrm>
            <a:off x="8281988" y="6397625"/>
            <a:ext cx="15875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0" name="Rectangle 86"/>
          <p:cNvSpPr>
            <a:spLocks noChangeArrowheads="1"/>
          </p:cNvSpPr>
          <p:nvPr/>
        </p:nvSpPr>
        <p:spPr bwMode="auto">
          <a:xfrm>
            <a:off x="8313738" y="6407150"/>
            <a:ext cx="14287" cy="68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1" name="Freeform 87"/>
          <p:cNvSpPr>
            <a:spLocks/>
          </p:cNvSpPr>
          <p:nvPr/>
        </p:nvSpPr>
        <p:spPr bwMode="auto">
          <a:xfrm>
            <a:off x="8083550" y="6346825"/>
            <a:ext cx="306388" cy="50800"/>
          </a:xfrm>
          <a:custGeom>
            <a:avLst/>
            <a:gdLst>
              <a:gd name="T0" fmla="*/ 34 w 40"/>
              <a:gd name="T1" fmla="*/ 4 h 6"/>
              <a:gd name="T2" fmla="*/ 30 w 40"/>
              <a:gd name="T3" fmla="*/ 3 h 6"/>
              <a:gd name="T4" fmla="*/ 25 w 40"/>
              <a:gd name="T5" fmla="*/ 2 h 6"/>
              <a:gd name="T6" fmla="*/ 16 w 40"/>
              <a:gd name="T7" fmla="*/ 2 h 6"/>
              <a:gd name="T8" fmla="*/ 8 w 40"/>
              <a:gd name="T9" fmla="*/ 2 h 6"/>
              <a:gd name="T10" fmla="*/ 1 w 40"/>
              <a:gd name="T11" fmla="*/ 4 h 6"/>
              <a:gd name="T12" fmla="*/ 0 w 40"/>
              <a:gd name="T13" fmla="*/ 4 h 6"/>
              <a:gd name="T14" fmla="*/ 0 w 40"/>
              <a:gd name="T15" fmla="*/ 3 h 6"/>
              <a:gd name="T16" fmla="*/ 6 w 40"/>
              <a:gd name="T17" fmla="*/ 1 h 6"/>
              <a:gd name="T18" fmla="*/ 21 w 40"/>
              <a:gd name="T19" fmla="*/ 0 h 6"/>
              <a:gd name="T20" fmla="*/ 30 w 40"/>
              <a:gd name="T21" fmla="*/ 1 h 6"/>
              <a:gd name="T22" fmla="*/ 37 w 40"/>
              <a:gd name="T23" fmla="*/ 3 h 6"/>
              <a:gd name="T24" fmla="*/ 39 w 40"/>
              <a:gd name="T25" fmla="*/ 3 h 6"/>
              <a:gd name="T26" fmla="*/ 39 w 40"/>
              <a:gd name="T27" fmla="*/ 5 h 6"/>
              <a:gd name="T28" fmla="*/ 37 w 40"/>
              <a:gd name="T29" fmla="*/ 5 h 6"/>
              <a:gd name="T30" fmla="*/ 34 w 40"/>
              <a:gd name="T3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6">
                <a:moveTo>
                  <a:pt x="34" y="4"/>
                </a:moveTo>
                <a:cubicBezTo>
                  <a:pt x="33" y="4"/>
                  <a:pt x="31" y="3"/>
                  <a:pt x="30" y="3"/>
                </a:cubicBezTo>
                <a:cubicBezTo>
                  <a:pt x="28" y="3"/>
                  <a:pt x="26" y="2"/>
                  <a:pt x="25" y="2"/>
                </a:cubicBezTo>
                <a:cubicBezTo>
                  <a:pt x="22" y="2"/>
                  <a:pt x="19" y="2"/>
                  <a:pt x="16" y="2"/>
                </a:cubicBezTo>
                <a:cubicBezTo>
                  <a:pt x="13" y="2"/>
                  <a:pt x="10" y="2"/>
                  <a:pt x="8" y="2"/>
                </a:cubicBezTo>
                <a:cubicBezTo>
                  <a:pt x="5" y="2"/>
                  <a:pt x="3" y="3"/>
                  <a:pt x="1" y="4"/>
                </a:cubicBezTo>
                <a:lnTo>
                  <a:pt x="0" y="4"/>
                </a:lnTo>
                <a:lnTo>
                  <a:pt x="0" y="3"/>
                </a:lnTo>
                <a:cubicBezTo>
                  <a:pt x="1" y="2"/>
                  <a:pt x="5" y="1"/>
                  <a:pt x="6" y="1"/>
                </a:cubicBezTo>
                <a:cubicBezTo>
                  <a:pt x="11" y="0"/>
                  <a:pt x="16" y="0"/>
                  <a:pt x="21" y="0"/>
                </a:cubicBezTo>
                <a:cubicBezTo>
                  <a:pt x="24" y="0"/>
                  <a:pt x="27" y="0"/>
                  <a:pt x="30" y="1"/>
                </a:cubicBezTo>
                <a:cubicBezTo>
                  <a:pt x="32" y="1"/>
                  <a:pt x="35" y="2"/>
                  <a:pt x="37" y="3"/>
                </a:cubicBezTo>
                <a:cubicBezTo>
                  <a:pt x="37" y="3"/>
                  <a:pt x="39" y="3"/>
                  <a:pt x="39" y="3"/>
                </a:cubicBezTo>
                <a:cubicBezTo>
                  <a:pt x="40" y="4"/>
                  <a:pt x="40" y="5"/>
                  <a:pt x="39" y="5"/>
                </a:cubicBezTo>
                <a:cubicBezTo>
                  <a:pt x="39" y="6"/>
                  <a:pt x="38" y="5"/>
                  <a:pt x="37" y="5"/>
                </a:cubicBezTo>
                <a:lnTo>
                  <a:pt x="34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2" name="Freeform 88"/>
          <p:cNvSpPr>
            <a:spLocks/>
          </p:cNvSpPr>
          <p:nvPr/>
        </p:nvSpPr>
        <p:spPr bwMode="auto">
          <a:xfrm>
            <a:off x="8275638" y="6259513"/>
            <a:ext cx="28575" cy="77787"/>
          </a:xfrm>
          <a:custGeom>
            <a:avLst/>
            <a:gdLst>
              <a:gd name="T0" fmla="*/ 2 w 4"/>
              <a:gd name="T1" fmla="*/ 6 h 9"/>
              <a:gd name="T2" fmla="*/ 2 w 4"/>
              <a:gd name="T3" fmla="*/ 9 h 9"/>
              <a:gd name="T4" fmla="*/ 4 w 4"/>
              <a:gd name="T5" fmla="*/ 9 h 9"/>
              <a:gd name="T6" fmla="*/ 3 w 4"/>
              <a:gd name="T7" fmla="*/ 6 h 9"/>
              <a:gd name="T8" fmla="*/ 2 w 4"/>
              <a:gd name="T9" fmla="*/ 3 h 9"/>
              <a:gd name="T10" fmla="*/ 0 w 4"/>
              <a:gd name="T11" fmla="*/ 2 h 9"/>
              <a:gd name="T12" fmla="*/ 2 w 4"/>
              <a:gd name="T13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9">
                <a:moveTo>
                  <a:pt x="2" y="6"/>
                </a:moveTo>
                <a:cubicBezTo>
                  <a:pt x="2" y="7"/>
                  <a:pt x="2" y="9"/>
                  <a:pt x="2" y="9"/>
                </a:cubicBezTo>
                <a:lnTo>
                  <a:pt x="4" y="9"/>
                </a:lnTo>
                <a:cubicBezTo>
                  <a:pt x="4" y="9"/>
                  <a:pt x="4" y="7"/>
                  <a:pt x="3" y="6"/>
                </a:cubicBezTo>
                <a:cubicBezTo>
                  <a:pt x="3" y="5"/>
                  <a:pt x="2" y="3"/>
                  <a:pt x="2" y="3"/>
                </a:cubicBezTo>
                <a:cubicBezTo>
                  <a:pt x="1" y="2"/>
                  <a:pt x="0" y="0"/>
                  <a:pt x="0" y="2"/>
                </a:cubicBezTo>
                <a:cubicBezTo>
                  <a:pt x="0" y="2"/>
                  <a:pt x="1" y="4"/>
                  <a:pt x="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3" name="Freeform 89"/>
          <p:cNvSpPr>
            <a:spLocks/>
          </p:cNvSpPr>
          <p:nvPr/>
        </p:nvSpPr>
        <p:spPr bwMode="auto">
          <a:xfrm>
            <a:off x="8259763" y="6276975"/>
            <a:ext cx="22225" cy="60325"/>
          </a:xfrm>
          <a:custGeom>
            <a:avLst/>
            <a:gdLst>
              <a:gd name="T0" fmla="*/ 1 w 3"/>
              <a:gd name="T1" fmla="*/ 4 h 7"/>
              <a:gd name="T2" fmla="*/ 2 w 3"/>
              <a:gd name="T3" fmla="*/ 7 h 7"/>
              <a:gd name="T4" fmla="*/ 3 w 3"/>
              <a:gd name="T5" fmla="*/ 7 h 7"/>
              <a:gd name="T6" fmla="*/ 2 w 3"/>
              <a:gd name="T7" fmla="*/ 4 h 7"/>
              <a:gd name="T8" fmla="*/ 1 w 3"/>
              <a:gd name="T9" fmla="*/ 2 h 7"/>
              <a:gd name="T10" fmla="*/ 0 w 3"/>
              <a:gd name="T11" fmla="*/ 1 h 7"/>
              <a:gd name="T12" fmla="*/ 1 w 3"/>
              <a:gd name="T1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1" y="4"/>
                </a:moveTo>
                <a:cubicBezTo>
                  <a:pt x="2" y="5"/>
                  <a:pt x="2" y="7"/>
                  <a:pt x="2" y="7"/>
                </a:cubicBezTo>
                <a:lnTo>
                  <a:pt x="3" y="7"/>
                </a:lnTo>
                <a:cubicBezTo>
                  <a:pt x="3" y="7"/>
                  <a:pt x="3" y="6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0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4" name="Freeform 90"/>
          <p:cNvSpPr>
            <a:spLocks/>
          </p:cNvSpPr>
          <p:nvPr/>
        </p:nvSpPr>
        <p:spPr bwMode="auto">
          <a:xfrm>
            <a:off x="8243888" y="6286500"/>
            <a:ext cx="15875" cy="50800"/>
          </a:xfrm>
          <a:custGeom>
            <a:avLst/>
            <a:gdLst>
              <a:gd name="T0" fmla="*/ 1 w 2"/>
              <a:gd name="T1" fmla="*/ 4 h 6"/>
              <a:gd name="T2" fmla="*/ 1 w 2"/>
              <a:gd name="T3" fmla="*/ 6 h 6"/>
              <a:gd name="T4" fmla="*/ 2 w 2"/>
              <a:gd name="T5" fmla="*/ 6 h 6"/>
              <a:gd name="T6" fmla="*/ 2 w 2"/>
              <a:gd name="T7" fmla="*/ 4 h 6"/>
              <a:gd name="T8" fmla="*/ 1 w 2"/>
              <a:gd name="T9" fmla="*/ 2 h 6"/>
              <a:gd name="T10" fmla="*/ 1 w 2"/>
              <a:gd name="T11" fmla="*/ 1 h 6"/>
              <a:gd name="T12" fmla="*/ 1 w 2"/>
              <a:gd name="T1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6">
                <a:moveTo>
                  <a:pt x="1" y="4"/>
                </a:moveTo>
                <a:cubicBezTo>
                  <a:pt x="2" y="5"/>
                  <a:pt x="1" y="6"/>
                  <a:pt x="1" y="6"/>
                </a:cubicBezTo>
                <a:lnTo>
                  <a:pt x="2" y="6"/>
                </a:lnTo>
                <a:cubicBezTo>
                  <a:pt x="2" y="6"/>
                  <a:pt x="2" y="5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1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5" name="Freeform 91"/>
          <p:cNvSpPr>
            <a:spLocks/>
          </p:cNvSpPr>
          <p:nvPr/>
        </p:nvSpPr>
        <p:spPr bwMode="auto">
          <a:xfrm>
            <a:off x="8235950" y="6113463"/>
            <a:ext cx="14288" cy="17462"/>
          </a:xfrm>
          <a:custGeom>
            <a:avLst/>
            <a:gdLst>
              <a:gd name="T0" fmla="*/ 1 w 2"/>
              <a:gd name="T1" fmla="*/ 1 h 2"/>
              <a:gd name="T2" fmla="*/ 1 w 2"/>
              <a:gd name="T3" fmla="*/ 2 h 2"/>
              <a:gd name="T4" fmla="*/ 2 w 2"/>
              <a:gd name="T5" fmla="*/ 2 h 2"/>
              <a:gd name="T6" fmla="*/ 1 w 2"/>
              <a:gd name="T7" fmla="*/ 1 h 2"/>
              <a:gd name="T8" fmla="*/ 1 w 2"/>
              <a:gd name="T9" fmla="*/ 1 h 2"/>
              <a:gd name="T10" fmla="*/ 0 w 2"/>
              <a:gd name="T11" fmla="*/ 1 h 2"/>
              <a:gd name="T12" fmla="*/ 1 w 2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lnTo>
                  <a:pt x="2" y="2"/>
                </a:lnTo>
                <a:cubicBezTo>
                  <a:pt x="2" y="2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6" name="Freeform 92"/>
          <p:cNvSpPr>
            <a:spLocks/>
          </p:cNvSpPr>
          <p:nvPr/>
        </p:nvSpPr>
        <p:spPr bwMode="auto">
          <a:xfrm>
            <a:off x="8281988" y="6251575"/>
            <a:ext cx="46037" cy="85725"/>
          </a:xfrm>
          <a:custGeom>
            <a:avLst/>
            <a:gdLst>
              <a:gd name="T0" fmla="*/ 3 w 6"/>
              <a:gd name="T1" fmla="*/ 7 h 10"/>
              <a:gd name="T2" fmla="*/ 4 w 6"/>
              <a:gd name="T3" fmla="*/ 10 h 10"/>
              <a:gd name="T4" fmla="*/ 6 w 6"/>
              <a:gd name="T5" fmla="*/ 10 h 10"/>
              <a:gd name="T6" fmla="*/ 5 w 6"/>
              <a:gd name="T7" fmla="*/ 7 h 10"/>
              <a:gd name="T8" fmla="*/ 3 w 6"/>
              <a:gd name="T9" fmla="*/ 3 h 10"/>
              <a:gd name="T10" fmla="*/ 1 w 6"/>
              <a:gd name="T11" fmla="*/ 2 h 10"/>
              <a:gd name="T12" fmla="*/ 3 w 6"/>
              <a:gd name="T13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0">
                <a:moveTo>
                  <a:pt x="3" y="7"/>
                </a:moveTo>
                <a:cubicBezTo>
                  <a:pt x="4" y="8"/>
                  <a:pt x="4" y="10"/>
                  <a:pt x="4" y="10"/>
                </a:cubicBezTo>
                <a:lnTo>
                  <a:pt x="6" y="10"/>
                </a:lnTo>
                <a:cubicBezTo>
                  <a:pt x="6" y="10"/>
                  <a:pt x="6" y="8"/>
                  <a:pt x="5" y="7"/>
                </a:cubicBezTo>
                <a:cubicBezTo>
                  <a:pt x="5" y="6"/>
                  <a:pt x="3" y="3"/>
                  <a:pt x="3" y="3"/>
                </a:cubicBezTo>
                <a:cubicBezTo>
                  <a:pt x="2" y="2"/>
                  <a:pt x="0" y="0"/>
                  <a:pt x="1" y="2"/>
                </a:cubicBezTo>
                <a:cubicBezTo>
                  <a:pt x="1" y="2"/>
                  <a:pt x="3" y="5"/>
                  <a:pt x="3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7" name="Freeform 93"/>
          <p:cNvSpPr>
            <a:spLocks/>
          </p:cNvSpPr>
          <p:nvPr/>
        </p:nvSpPr>
        <p:spPr bwMode="auto">
          <a:xfrm>
            <a:off x="8151813" y="6191250"/>
            <a:ext cx="222250" cy="188913"/>
          </a:xfrm>
          <a:custGeom>
            <a:avLst/>
            <a:gdLst>
              <a:gd name="T0" fmla="*/ 25 w 29"/>
              <a:gd name="T1" fmla="*/ 20 h 22"/>
              <a:gd name="T2" fmla="*/ 29 w 29"/>
              <a:gd name="T3" fmla="*/ 22 h 22"/>
              <a:gd name="T4" fmla="*/ 23 w 29"/>
              <a:gd name="T5" fmla="*/ 7 h 22"/>
              <a:gd name="T6" fmla="*/ 3 w 29"/>
              <a:gd name="T7" fmla="*/ 3 h 22"/>
              <a:gd name="T8" fmla="*/ 0 w 29"/>
              <a:gd name="T9" fmla="*/ 6 h 22"/>
              <a:gd name="T10" fmla="*/ 5 w 29"/>
              <a:gd name="T11" fmla="*/ 4 h 22"/>
              <a:gd name="T12" fmla="*/ 24 w 29"/>
              <a:gd name="T13" fmla="*/ 14 h 22"/>
              <a:gd name="T14" fmla="*/ 25 w 29"/>
              <a:gd name="T15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2">
                <a:moveTo>
                  <a:pt x="25" y="20"/>
                </a:moveTo>
                <a:lnTo>
                  <a:pt x="29" y="22"/>
                </a:lnTo>
                <a:cubicBezTo>
                  <a:pt x="29" y="22"/>
                  <a:pt x="28" y="12"/>
                  <a:pt x="23" y="7"/>
                </a:cubicBezTo>
                <a:cubicBezTo>
                  <a:pt x="18" y="2"/>
                  <a:pt x="10" y="0"/>
                  <a:pt x="3" y="3"/>
                </a:cubicBezTo>
                <a:cubicBezTo>
                  <a:pt x="3" y="3"/>
                  <a:pt x="0" y="5"/>
                  <a:pt x="0" y="6"/>
                </a:cubicBezTo>
                <a:cubicBezTo>
                  <a:pt x="0" y="6"/>
                  <a:pt x="2" y="4"/>
                  <a:pt x="5" y="4"/>
                </a:cubicBezTo>
                <a:cubicBezTo>
                  <a:pt x="13" y="2"/>
                  <a:pt x="22" y="6"/>
                  <a:pt x="24" y="14"/>
                </a:cubicBezTo>
                <a:cubicBezTo>
                  <a:pt x="25" y="19"/>
                  <a:pt x="25" y="20"/>
                  <a:pt x="2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8" name="Freeform 94"/>
          <p:cNvSpPr>
            <a:spLocks/>
          </p:cNvSpPr>
          <p:nvPr/>
        </p:nvSpPr>
        <p:spPr bwMode="auto">
          <a:xfrm>
            <a:off x="8189913" y="6191250"/>
            <a:ext cx="85725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1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9" name="Freeform 95"/>
          <p:cNvSpPr>
            <a:spLocks/>
          </p:cNvSpPr>
          <p:nvPr/>
        </p:nvSpPr>
        <p:spPr bwMode="auto">
          <a:xfrm>
            <a:off x="8189913" y="6148388"/>
            <a:ext cx="85725" cy="17462"/>
          </a:xfrm>
          <a:custGeom>
            <a:avLst/>
            <a:gdLst>
              <a:gd name="T0" fmla="*/ 0 w 11"/>
              <a:gd name="T1" fmla="*/ 0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1 h 2"/>
              <a:gd name="T8" fmla="*/ 5 w 11"/>
              <a:gd name="T9" fmla="*/ 0 h 2"/>
              <a:gd name="T10" fmla="*/ 1 w 11"/>
              <a:gd name="T11" fmla="*/ 1 h 2"/>
              <a:gd name="T12" fmla="*/ 0 w 1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0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1"/>
                  <a:pt x="1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0" name="Freeform 96"/>
          <p:cNvSpPr>
            <a:spLocks/>
          </p:cNvSpPr>
          <p:nvPr/>
        </p:nvSpPr>
        <p:spPr bwMode="auto">
          <a:xfrm>
            <a:off x="8189913" y="6130925"/>
            <a:ext cx="85725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1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1"/>
                  <a:pt x="3" y="0"/>
                  <a:pt x="5" y="0"/>
                </a:cubicBezTo>
                <a:cubicBezTo>
                  <a:pt x="7" y="0"/>
                  <a:pt x="9" y="0"/>
                  <a:pt x="10" y="1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2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2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8228013" y="6059488"/>
            <a:ext cx="7937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2" name="Rectangle 98"/>
          <p:cNvSpPr>
            <a:spLocks noChangeArrowheads="1"/>
          </p:cNvSpPr>
          <p:nvPr/>
        </p:nvSpPr>
        <p:spPr bwMode="auto">
          <a:xfrm>
            <a:off x="8243888" y="6156325"/>
            <a:ext cx="22225" cy="34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3" name="Freeform 99"/>
          <p:cNvSpPr>
            <a:spLocks/>
          </p:cNvSpPr>
          <p:nvPr/>
        </p:nvSpPr>
        <p:spPr bwMode="auto">
          <a:xfrm>
            <a:off x="8189913" y="6103938"/>
            <a:ext cx="76200" cy="34925"/>
          </a:xfrm>
          <a:custGeom>
            <a:avLst/>
            <a:gdLst>
              <a:gd name="T0" fmla="*/ 10 w 10"/>
              <a:gd name="T1" fmla="*/ 4 h 4"/>
              <a:gd name="T2" fmla="*/ 9 w 10"/>
              <a:gd name="T3" fmla="*/ 2 h 4"/>
              <a:gd name="T4" fmla="*/ 3 w 10"/>
              <a:gd name="T5" fmla="*/ 1 h 4"/>
              <a:gd name="T6" fmla="*/ 0 w 10"/>
              <a:gd name="T7" fmla="*/ 4 h 4"/>
              <a:gd name="T8" fmla="*/ 10 w 10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10" y="4"/>
                </a:moveTo>
                <a:cubicBezTo>
                  <a:pt x="10" y="4"/>
                  <a:pt x="10" y="4"/>
                  <a:pt x="9" y="2"/>
                </a:cubicBezTo>
                <a:cubicBezTo>
                  <a:pt x="7" y="0"/>
                  <a:pt x="4" y="0"/>
                  <a:pt x="3" y="1"/>
                </a:cubicBezTo>
                <a:cubicBezTo>
                  <a:pt x="1" y="2"/>
                  <a:pt x="0" y="4"/>
                  <a:pt x="0" y="4"/>
                </a:cubicBezTo>
                <a:lnTo>
                  <a:pt x="1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4" name="Oval 100"/>
          <p:cNvSpPr>
            <a:spLocks noChangeArrowheads="1"/>
          </p:cNvSpPr>
          <p:nvPr/>
        </p:nvSpPr>
        <p:spPr bwMode="auto">
          <a:xfrm>
            <a:off x="8221663" y="6096000"/>
            <a:ext cx="14287" cy="17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7720013" y="5803900"/>
            <a:ext cx="433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O</a:t>
            </a:r>
            <a:endParaRPr lang="en-US" sz="4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Char char="•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BCDFF"/>
        </a:buClr>
        <a:buSzPct val="65000"/>
        <a:buFont typeface="CommonBullets" pitchFamily="34" charset="2"/>
        <a:buChar char="+"/>
        <a:defRPr sz="2200" b="1">
          <a:solidFill>
            <a:srgbClr val="9BCD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State Budget Update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5029200"/>
            <a:ext cx="6434138" cy="5334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Jennifer Kuhn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Legislative </a:t>
            </a:r>
            <a:r>
              <a:rPr lang="en-US" dirty="0">
                <a:latin typeface="Arial" pitchFamily="34" charset="0"/>
                <a:cs typeface="Arial" pitchFamily="34" charset="0"/>
              </a:rPr>
              <a:t>Analyst’s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Office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Presented to: CCSESA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February 24, 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9600" y="62484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www.lao.ca.gov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Mandates Block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Eliminates about half of K-12 mandates.</a:t>
            </a:r>
          </a:p>
          <a:p>
            <a:r>
              <a:rPr lang="en-US" dirty="0" smtClean="0"/>
              <a:t>Provides $178 million in block grant funding for remaining activities.</a:t>
            </a:r>
          </a:p>
          <a:p>
            <a:r>
              <a:rPr lang="en-US" dirty="0" smtClean="0"/>
              <a:t>Sets district funding rate at $30</a:t>
            </a:r>
            <a:r>
              <a:rPr lang="en-US" dirty="0"/>
              <a:t> </a:t>
            </a:r>
            <a:r>
              <a:rPr lang="en-US" dirty="0" smtClean="0"/>
              <a:t>per pupil.</a:t>
            </a:r>
          </a:p>
          <a:p>
            <a:r>
              <a:rPr lang="en-US" dirty="0" smtClean="0"/>
              <a:t>Allows LEAs to select between block grant and existing reimbursement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Student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Removes strings associated with               7 currently standalone programs.</a:t>
            </a:r>
          </a:p>
          <a:p>
            <a:r>
              <a:rPr lang="en-US" dirty="0" smtClean="0"/>
              <a:t>Creates weighted student formula.</a:t>
            </a:r>
          </a:p>
          <a:p>
            <a:r>
              <a:rPr lang="en-US" dirty="0" smtClean="0"/>
              <a:t>Phases in formula over 6 years.</a:t>
            </a:r>
          </a:p>
          <a:p>
            <a:r>
              <a:rPr lang="en-US" dirty="0" smtClean="0"/>
              <a:t>Directs SBE to develop new accountability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Plan Linked With</a:t>
            </a:r>
            <a:br>
              <a:rPr lang="en-US" dirty="0" smtClean="0"/>
            </a:br>
            <a:r>
              <a:rPr lang="en-US" dirty="0" smtClean="0"/>
              <a:t>Tax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Governor estimates his tax measure would raise $6.9 billion initially:</a:t>
            </a:r>
          </a:p>
          <a:p>
            <a:pPr lvl="1"/>
            <a:r>
              <a:rPr lang="en-US" dirty="0"/>
              <a:t>$2.2 billion accrued to </a:t>
            </a:r>
            <a:r>
              <a:rPr lang="en-US" dirty="0" smtClean="0"/>
              <a:t>2011-12.</a:t>
            </a:r>
            <a:endParaRPr lang="en-US" dirty="0"/>
          </a:p>
          <a:p>
            <a:pPr lvl="1"/>
            <a:r>
              <a:rPr lang="en-US" dirty="0"/>
              <a:t>$4.7 billion attributed to </a:t>
            </a:r>
            <a:r>
              <a:rPr lang="en-US" dirty="0" smtClean="0"/>
              <a:t>2012-13.</a:t>
            </a:r>
          </a:p>
          <a:p>
            <a:r>
              <a:rPr lang="en-US" dirty="0" smtClean="0"/>
              <a:t>Impact on Proposition 98: </a:t>
            </a:r>
          </a:p>
          <a:p>
            <a:pPr lvl="1"/>
            <a:r>
              <a:rPr lang="en-US" dirty="0" smtClean="0"/>
              <a:t>About $900 million increase in 2011-12.</a:t>
            </a:r>
          </a:p>
          <a:p>
            <a:pPr lvl="1"/>
            <a:r>
              <a:rPr lang="en-US" dirty="0" smtClean="0"/>
              <a:t>About $2.4 billion increase in 2012-13.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LAO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new revenues materialize, use for paying down deferrals in 2012-13.</a:t>
            </a:r>
          </a:p>
          <a:p>
            <a:r>
              <a:rPr lang="en-US" dirty="0" smtClean="0"/>
              <a:t>Create mandate block grant. </a:t>
            </a:r>
          </a:p>
          <a:p>
            <a:r>
              <a:rPr lang="en-US" dirty="0" smtClean="0"/>
              <a:t>Adopt either weighted student formula or a few large block grants. </a:t>
            </a:r>
          </a:p>
          <a:p>
            <a:r>
              <a:rPr lang="en-US" dirty="0" smtClean="0"/>
              <a:t>Do not initiate TK program.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Proposition 98:</a:t>
            </a:r>
          </a:p>
          <a:p>
            <a:pPr marL="0" indent="0" algn="ctr">
              <a:buNone/>
            </a:pPr>
            <a:r>
              <a:rPr lang="en-US" sz="3600" dirty="0" smtClean="0"/>
              <a:t> Governor’s Back-Up Budget Plan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27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Proposed “Trigger” Reductions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O:\Workload\2012\120137\Proposed Trigger Reduc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4850"/>
            <a:ext cx="759142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8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Back-Up Plan: Major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6290409" cy="3505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2" descr="O:\Workload\2012\120137\Proposition 98 Changes Under Back-Up P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981201"/>
            <a:ext cx="6290408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3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Concerns With Back-Up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Serious policy concerns with debt service proposal.</a:t>
            </a:r>
          </a:p>
          <a:p>
            <a:endParaRPr lang="en-US" dirty="0" smtClean="0"/>
          </a:p>
          <a:p>
            <a:r>
              <a:rPr lang="en-US" dirty="0" smtClean="0"/>
              <a:t>Treatment of realignment revenues risky.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Approaches to Building  Back-Up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midyear cuts if measure fails.</a:t>
            </a:r>
          </a:p>
          <a:p>
            <a:endParaRPr lang="en-US" dirty="0" smtClean="0"/>
          </a:p>
          <a:p>
            <a:r>
              <a:rPr lang="en-US" dirty="0" smtClean="0"/>
              <a:t>Assume midyear augmentations if measure passes.</a:t>
            </a:r>
          </a:p>
        </p:txBody>
      </p:sp>
    </p:spTree>
    <p:extLst>
      <p:ext uri="{BB962C8B-B14F-4D97-AF65-F5344CB8AC3E}">
        <p14:creationId xmlns:p14="http://schemas.microsoft.com/office/powerpoint/2010/main" val="367483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LAO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Reconsider debt service proposal.</a:t>
            </a:r>
          </a:p>
          <a:p>
            <a:r>
              <a:rPr lang="en-US" dirty="0" smtClean="0"/>
              <a:t>Provide more flex options, effective July 1: </a:t>
            </a:r>
          </a:p>
          <a:p>
            <a:pPr lvl="1"/>
            <a:r>
              <a:rPr lang="en-US" dirty="0" smtClean="0"/>
              <a:t>Remove additional categorical and mandate requirements.</a:t>
            </a:r>
          </a:p>
          <a:p>
            <a:pPr lvl="1"/>
            <a:r>
              <a:rPr lang="en-US" dirty="0" smtClean="0"/>
              <a:t>Allow for shorter school year.</a:t>
            </a:r>
          </a:p>
          <a:p>
            <a:pPr lvl="1"/>
            <a:r>
              <a:rPr lang="en-US" dirty="0" smtClean="0"/>
              <a:t>Eliminate or suspend penalties for exceeding statutory class size caps.</a:t>
            </a:r>
          </a:p>
          <a:p>
            <a:pPr lvl="1"/>
            <a:r>
              <a:rPr lang="en-US" dirty="0" smtClean="0"/>
              <a:t>Authorize special post-election layoff window.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Overview of </a:t>
            </a:r>
          </a:p>
          <a:p>
            <a:pPr marL="0" indent="0" algn="ctr">
              <a:buNone/>
            </a:pPr>
            <a:r>
              <a:rPr lang="en-US" sz="4000" dirty="0" smtClean="0"/>
              <a:t>Governor’s January Budget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29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Programmatic Per-Pupil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5638800" cy="3962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O:\Workload\2012\120137\K-12 Programmatic Per Pupil Fun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5638800" cy="47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7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9624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Proposition 98:</a:t>
            </a:r>
          </a:p>
          <a:p>
            <a:pPr marL="0" indent="0" algn="ctr">
              <a:buNone/>
            </a:pPr>
            <a:r>
              <a:rPr lang="en-US" sz="3600" dirty="0" smtClean="0"/>
              <a:t> Governor’s Multiyear Payment Plan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87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153400" cy="39624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Proposition 98:</a:t>
            </a:r>
          </a:p>
          <a:p>
            <a:pPr marL="0" indent="0" algn="ctr">
              <a:buNone/>
            </a:pPr>
            <a:r>
              <a:rPr lang="en-US" sz="3600" dirty="0" smtClean="0"/>
              <a:t> Governor’s Multiyear Payment Plan</a:t>
            </a:r>
            <a:endParaRPr lang="en-US" sz="3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Governor’s Multiyear Payment Plan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O:\Workload\2012\120137\Governor's Multiyear Payment P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905001"/>
            <a:ext cx="7772400" cy="389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7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Governor’s Plan As  </a:t>
            </a:r>
            <a:br>
              <a:rPr lang="en-US" dirty="0" smtClean="0"/>
            </a:br>
            <a:r>
              <a:rPr lang="en-US" dirty="0" smtClean="0"/>
              <a:t>Starting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increase likelihood plan is consistently implemented:</a:t>
            </a:r>
          </a:p>
          <a:p>
            <a:pPr lvl="1"/>
            <a:r>
              <a:rPr lang="en-US" dirty="0" smtClean="0"/>
              <a:t>Extend payment period.</a:t>
            </a:r>
          </a:p>
          <a:p>
            <a:pPr lvl="1"/>
            <a:r>
              <a:rPr lang="en-US" dirty="0" smtClean="0"/>
              <a:t>Spread payments more evenly over period.</a:t>
            </a:r>
          </a:p>
          <a:p>
            <a:pPr lvl="1"/>
            <a:r>
              <a:rPr lang="en-US" dirty="0" smtClean="0"/>
              <a:t>Designate settle-up funds for mandates or deferrals.</a:t>
            </a:r>
          </a:p>
          <a:p>
            <a:pPr lvl="1"/>
            <a:r>
              <a:rPr lang="en-US" dirty="0" smtClean="0"/>
              <a:t>Redirect QEIA program savings to other obligations.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Major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Preschool funding</a:t>
            </a:r>
          </a:p>
          <a:p>
            <a:endParaRPr lang="en-US" dirty="0"/>
          </a:p>
          <a:p>
            <a:r>
              <a:rPr lang="en-US" dirty="0" smtClean="0"/>
              <a:t>Child care reductions</a:t>
            </a:r>
          </a:p>
          <a:p>
            <a:endParaRPr lang="en-US" dirty="0"/>
          </a:p>
          <a:p>
            <a:r>
              <a:rPr lang="en-US" dirty="0" smtClean="0"/>
              <a:t>Ballot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Components of    Governor’s Budget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Estimates budget problem at $9.2 billion.</a:t>
            </a:r>
          </a:p>
          <a:p>
            <a:r>
              <a:rPr lang="en-US" dirty="0" smtClean="0"/>
              <a:t>Proposes net $10.1 billion in solutions.</a:t>
            </a:r>
            <a:endParaRPr lang="en-US" dirty="0"/>
          </a:p>
          <a:p>
            <a:r>
              <a:rPr lang="en-US" dirty="0" smtClean="0"/>
              <a:t>Assumes voters approve November 2012 tax measure.</a:t>
            </a:r>
          </a:p>
          <a:p>
            <a:endParaRPr lang="en-US" dirty="0"/>
          </a:p>
          <a:p>
            <a:r>
              <a:rPr lang="en-US" dirty="0" smtClean="0"/>
              <a:t>Proposes $5.4 billion in trigger reductions if measure fails.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Budget-Balancing Actions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$7.2 billion in new revenues.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$4.0 billion in expenditures cuts.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$1.4 billion in other savings.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$2.5 billion offsetting increase in Proposition 98 guarantee.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Proposition 98:</a:t>
            </a:r>
          </a:p>
          <a:p>
            <a:pPr marL="0" indent="0" algn="ctr">
              <a:buNone/>
            </a:pPr>
            <a:r>
              <a:rPr lang="en-US" sz="3600" dirty="0" smtClean="0"/>
              <a:t> Governor’s Basic Budget Plan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03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5943600" cy="3962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Proposition 98 Funding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O:\Workload\2012\120137\Proposition 98 Fun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609818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dirty="0" smtClean="0"/>
              <a:t>Five Major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Backfill one-time </a:t>
            </a:r>
            <a:r>
              <a:rPr lang="en-US" dirty="0"/>
              <a:t>a</a:t>
            </a:r>
            <a:r>
              <a:rPr lang="en-US" dirty="0" smtClean="0"/>
              <a:t>ctions ($3.0 billion).</a:t>
            </a:r>
          </a:p>
          <a:p>
            <a:r>
              <a:rPr lang="en-US" dirty="0" smtClean="0"/>
              <a:t>Pay down deferrals ($1.8 billion).</a:t>
            </a:r>
          </a:p>
          <a:p>
            <a:r>
              <a:rPr lang="en-US" dirty="0" smtClean="0"/>
              <a:t>Create mandate </a:t>
            </a:r>
            <a:r>
              <a:rPr lang="en-US" dirty="0"/>
              <a:t>b</a:t>
            </a:r>
            <a:r>
              <a:rPr lang="en-US" dirty="0" smtClean="0"/>
              <a:t>lock grant ($200 million).</a:t>
            </a:r>
          </a:p>
          <a:p>
            <a:r>
              <a:rPr lang="en-US" dirty="0" smtClean="0"/>
              <a:t>Hold harmless: weighted student formula ($90 million).</a:t>
            </a:r>
          </a:p>
          <a:p>
            <a:r>
              <a:rPr lang="en-US" dirty="0" smtClean="0"/>
              <a:t>Do not </a:t>
            </a:r>
            <a:r>
              <a:rPr lang="en-US" dirty="0"/>
              <a:t>i</a:t>
            </a:r>
            <a:r>
              <a:rPr lang="en-US" dirty="0" smtClean="0"/>
              <a:t>nitiate Transitional Kindergarten  program ($224 million savings).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/>
          <a:lstStyle/>
          <a:p>
            <a:r>
              <a:rPr lang="en-US" dirty="0" smtClean="0"/>
              <a:t>Deferrals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6096000" cy="3962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Picture 2" descr="O:\Workload\2012\120137\Proposition 98 Deferrals by Fiscal Y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981201"/>
            <a:ext cx="6095999" cy="445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6172199" cy="396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Proposes to Retire $1.8 Billion in Deferrals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O:\Workload\2012\120137\Governor Proposes to Retire $1.8 Billion in Late Proposition 98 Paym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6172199" cy="453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8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527</Words>
  <Application>Microsoft Office PowerPoint</Application>
  <PresentationFormat>On-screen Show (4:3)</PresentationFormat>
  <Paragraphs>126</Paragraphs>
  <Slides>24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Drawing</vt:lpstr>
      <vt:lpstr>State Budget Update</vt:lpstr>
      <vt:lpstr> </vt:lpstr>
      <vt:lpstr>Major Components of    Governor’s Budget Package</vt:lpstr>
      <vt:lpstr>Budget-Balancing Actions</vt:lpstr>
      <vt:lpstr> </vt:lpstr>
      <vt:lpstr> </vt:lpstr>
      <vt:lpstr>Five Major Proposals</vt:lpstr>
      <vt:lpstr>Deferrals Over Time</vt:lpstr>
      <vt:lpstr> </vt:lpstr>
      <vt:lpstr>Education Mandates Block Grant</vt:lpstr>
      <vt:lpstr>Weighted Student Formula</vt:lpstr>
      <vt:lpstr>Basic Plan Linked With Tax Measure</vt:lpstr>
      <vt:lpstr>LAO Recommendations</vt:lpstr>
      <vt:lpstr> </vt:lpstr>
      <vt:lpstr> </vt:lpstr>
      <vt:lpstr>Back-Up Plan: Major Components</vt:lpstr>
      <vt:lpstr>Two Concerns With Back-Up Plan</vt:lpstr>
      <vt:lpstr>Two Approaches to Building  Back-Up Plan</vt:lpstr>
      <vt:lpstr>LAO Recommendations</vt:lpstr>
      <vt:lpstr>Programmatic Per-Pupil Funding</vt:lpstr>
      <vt:lpstr> </vt:lpstr>
      <vt:lpstr> </vt:lpstr>
      <vt:lpstr>Use Governor’s Plan As   Starting Point</vt:lpstr>
      <vt:lpstr>Other Major Issues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Budget Update 02/12</dc:title>
  <dc:creator/>
  <cp:lastModifiedBy/>
  <cp:revision>1</cp:revision>
  <dcterms:created xsi:type="dcterms:W3CDTF">2012-02-24T16:17:27Z</dcterms:created>
  <dcterms:modified xsi:type="dcterms:W3CDTF">2012-02-24T16:18:42Z</dcterms:modified>
</cp:coreProperties>
</file>