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7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7" r:id="rId3"/>
    <p:sldId id="289" r:id="rId4"/>
    <p:sldId id="288" r:id="rId5"/>
    <p:sldId id="283" r:id="rId6"/>
    <p:sldId id="282" r:id="rId7"/>
    <p:sldId id="286" r:id="rId8"/>
    <p:sldId id="284" r:id="rId9"/>
    <p:sldId id="285" r:id="rId10"/>
    <p:sldId id="290" r:id="rId1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94C"/>
    <a:srgbClr val="FFFF99"/>
    <a:srgbClr val="3399FF"/>
    <a:srgbClr val="1F1F5F"/>
    <a:srgbClr val="252571"/>
    <a:srgbClr val="1D1D79"/>
    <a:srgbClr val="28287A"/>
    <a:srgbClr val="3333CC"/>
    <a:srgbClr val="9BCDFF"/>
    <a:srgbClr val="7B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7657" autoAdjust="0"/>
  </p:normalViewPr>
  <p:slideViewPr>
    <p:cSldViewPr>
      <p:cViewPr varScale="1">
        <p:scale>
          <a:sx n="96" d="100"/>
          <a:sy n="96" d="100"/>
        </p:scale>
        <p:origin x="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-810" y="-108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52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680" y="0"/>
            <a:ext cx="416052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08800"/>
            <a:ext cx="416052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680" y="6908800"/>
            <a:ext cx="416052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9014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B606A11-065F-4BE8-829E-698E9F39EFA1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7747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9014" y="6947747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065110D-F216-4299-AEC6-B2E5EC871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04799" y="1143000"/>
            <a:ext cx="8229601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6482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5" name="Subtitle 2"/>
          <p:cNvSpPr txBox="1">
            <a:spLocks/>
          </p:cNvSpPr>
          <p:nvPr userDrawn="1"/>
        </p:nvSpPr>
        <p:spPr>
          <a:xfrm>
            <a:off x="3733800" y="4419600"/>
            <a:ext cx="1676400" cy="381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0" dirty="0">
                <a:latin typeface="Helvetica" panose="020B0604020202020204" pitchFamily="34" charset="0"/>
                <a:cs typeface="Helvetica" panose="020B0604020202020204" pitchFamily="34" charset="0"/>
              </a:rPr>
              <a:t>Presented to:</a:t>
            </a:r>
          </a:p>
        </p:txBody>
      </p:sp>
      <p:pic>
        <p:nvPicPr>
          <p:cNvPr id="1026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78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text</a:t>
            </a:r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12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 with Sub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text</a:t>
            </a:r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905000"/>
            <a:ext cx="83058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918178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848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06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1295400" y="2667000"/>
            <a:ext cx="7086600" cy="762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lao.ca.gov</a:t>
            </a:r>
          </a:p>
        </p:txBody>
      </p:sp>
    </p:spTree>
    <p:extLst>
      <p:ext uri="{BB962C8B-B14F-4D97-AF65-F5344CB8AC3E}">
        <p14:creationId xmlns:p14="http://schemas.microsoft.com/office/powerpoint/2010/main" val="177135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Nam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4958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8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04799" y="1143000"/>
            <a:ext cx="8229601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178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2"/>
          <p:cNvSpPr>
            <a:spLocks noGrp="1"/>
          </p:cNvSpPr>
          <p:nvPr>
            <p:ph idx="1" hasCustomPrompt="1"/>
          </p:nvPr>
        </p:nvSpPr>
        <p:spPr>
          <a:xfrm>
            <a:off x="228600" y="23622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32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/>
              <a:t>Section Header</a:t>
            </a:r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84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724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lang="en-US" sz="1800" dirty="0" smtClean="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22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8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Comparison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482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lang="en-US" sz="18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lang="en-US" sz="1600" b="0" cap="none" spc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Insert Comparison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12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92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/>
              <a:t>Divider Page</a:t>
            </a:r>
          </a:p>
        </p:txBody>
      </p:sp>
      <p:pic>
        <p:nvPicPr>
          <p:cNvPr id="10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50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2" descr="C:\Users\vchu\Desktop\Powerpoint Designs\lao-logo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95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9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4" r:id="rId8"/>
    <p:sldLayoutId id="2147483660" r:id="rId9"/>
    <p:sldLayoutId id="2147483682" r:id="rId10"/>
    <p:sldLayoutId id="2147483685" r:id="rId11"/>
    <p:sldLayoutId id="2147483686" r:id="rId12"/>
    <p:sldLayoutId id="2147483687" r:id="rId13"/>
    <p:sldLayoutId id="214748368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Helvetic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b="1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March 2, 2023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The 2023-24 Budget: Crafting Climate, Resources, and Environmental Budget Solutions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Senate Budget and Fiscal Review Subcommittee No. 2 on Resources, Environmental Protection, and Energy</a:t>
            </a:r>
          </a:p>
        </p:txBody>
      </p:sp>
    </p:spTree>
    <p:extLst>
      <p:ext uri="{BB962C8B-B14F-4D97-AF65-F5344CB8AC3E}">
        <p14:creationId xmlns:p14="http://schemas.microsoft.com/office/powerpoint/2010/main" val="2089956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CACD27-EBDB-4DA9-8B2B-710A02861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3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20293D-C746-4817-A1B0-E91AA1ECD6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447800"/>
            <a:ext cx="8300393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0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3CEA7A-7BEF-42CF-97CF-C052A4691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57400"/>
            <a:ext cx="8915400" cy="4191000"/>
          </a:xfrm>
        </p:spPr>
        <p:txBody>
          <a:bodyPr>
            <a:normAutofit/>
          </a:bodyPr>
          <a:lstStyle/>
          <a:p>
            <a:r>
              <a:rPr lang="en-US" dirty="0"/>
              <a:t>Departments Still in the Process of Implementing New Funding</a:t>
            </a:r>
          </a:p>
          <a:p>
            <a:r>
              <a:rPr lang="en-US" dirty="0"/>
              <a:t>Data Indicate a Significant Amount of Recent Funding Has Not Yet Been Committed</a:t>
            </a:r>
          </a:p>
          <a:p>
            <a:pPr lvl="1"/>
            <a:r>
              <a:rPr lang="en-US" dirty="0"/>
              <a:t>As of February 2023, $11.4 billion out of $27 billion provided in 2021-22 and 2022-23 is uncommitted.</a:t>
            </a:r>
          </a:p>
          <a:p>
            <a:r>
              <a:rPr lang="en-US" dirty="0"/>
              <a:t>Outcomes and Success of Recent Augmentations Largely Still Unknown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987FEC-C1AA-4CB4-865A-51E740BF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Recent Augmentations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ABF90-95E3-46EE-9883-2CE976869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0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9F940E-7779-4088-9291-6C813F2D0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Deteriorating Revenue Picture Since June</a:t>
            </a:r>
          </a:p>
          <a:p>
            <a:r>
              <a:rPr lang="en-US" dirty="0"/>
              <a:t>Revenues Currently Estimated to be Insufficient to Cover Planned Expenditures</a:t>
            </a:r>
          </a:p>
          <a:p>
            <a:r>
              <a:rPr lang="en-US" dirty="0"/>
              <a:t>Roughly $20 Billion Shortfall for 2023-24</a:t>
            </a:r>
          </a:p>
          <a:p>
            <a:r>
              <a:rPr lang="en-US" dirty="0"/>
              <a:t>Out-Year Operating Deficits Projected</a:t>
            </a:r>
          </a:p>
          <a:p>
            <a:r>
              <a:rPr lang="en-US" dirty="0"/>
              <a:t>Budget Outlook Could Be Even Worse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E02C4D-A6B4-4897-B1C3-E939FCEB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Facing a Multibillion-Dollar Budget Problem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C6B36-71D5-4759-9F7B-DC8BB015E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71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E98CE7-4AAA-490B-AEF5-A6C91B25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57400"/>
            <a:ext cx="8915400" cy="4191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$5.8 Billion in Budget Solutions Across           Five Years, including $5.5 Billion in 2023-24</a:t>
            </a:r>
          </a:p>
          <a:p>
            <a:pPr lvl="1"/>
            <a:r>
              <a:rPr lang="en-US" dirty="0"/>
              <a:t>$4.1 billion in reductions ($3.8 billion in 2023-24).</a:t>
            </a:r>
          </a:p>
          <a:p>
            <a:pPr lvl="1"/>
            <a:r>
              <a:rPr lang="en-US" dirty="0"/>
              <a:t>$1.7 billion in fund shifts ($875 million in 2023-24).</a:t>
            </a:r>
          </a:p>
          <a:p>
            <a:pPr lvl="1"/>
            <a:r>
              <a:rPr lang="en-US" dirty="0"/>
              <a:t>$800 million in funding delays.</a:t>
            </a:r>
          </a:p>
          <a:p>
            <a:r>
              <a:rPr lang="en-US" dirty="0"/>
              <a:t>$2.2 Billion in Potential “Trigger” Restorations</a:t>
            </a:r>
          </a:p>
          <a:p>
            <a:r>
              <a:rPr lang="en-US" dirty="0"/>
              <a:t>Greenhouse Gas Reduction Fund (GGRF) Trigger Restoration Approach</a:t>
            </a:r>
          </a:p>
          <a:p>
            <a:r>
              <a:rPr lang="en-US" dirty="0"/>
              <a:t>Some New Spending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B5BABE-B6E5-4679-982B-D9390B9C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Governor’s Proposals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8493C4-0351-4D80-B80B-0EA8A8CD4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5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B9798D-1E20-48E4-8826-21A4D2ACE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4EEB42-C628-49F7-AEFC-C3F35DB83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57978"/>
            <a:ext cx="8276770" cy="455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3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27EB2-681B-41EB-B9C1-2611EB327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57400"/>
            <a:ext cx="89154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While Need for Programs Remains, Identifying Budget Solutions Is Appropriate</a:t>
            </a:r>
          </a:p>
          <a:p>
            <a:r>
              <a:rPr lang="en-US" dirty="0"/>
              <a:t>Overall Approach Is Reasonable, but Specific Choices Reflect the Governor’s Priorities</a:t>
            </a:r>
          </a:p>
          <a:p>
            <a:r>
              <a:rPr lang="en-US" dirty="0"/>
              <a:t>Fund Shifts Not Without Trade-Offs</a:t>
            </a:r>
          </a:p>
          <a:p>
            <a:r>
              <a:rPr lang="en-US" dirty="0"/>
              <a:t>Triggers Would Minimize Legislative Authority</a:t>
            </a:r>
          </a:p>
          <a:p>
            <a:r>
              <a:rPr lang="en-US" dirty="0"/>
              <a:t>Portion of Governor’s Solutions Used to “Make Room” for New Spending</a:t>
            </a:r>
          </a:p>
          <a:p>
            <a:r>
              <a:rPr lang="en-US" dirty="0"/>
              <a:t>Additional Solutions May Be Needed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B03D42-16F2-4441-861F-CE9961665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Assessment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23B26D-F73D-419F-A828-C6C35D3D1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1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FA5AE-7856-4E36-92AA-7AF99312B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57400"/>
            <a:ext cx="8915400" cy="4191000"/>
          </a:xfrm>
        </p:spPr>
        <p:txBody>
          <a:bodyPr/>
          <a:lstStyle/>
          <a:p>
            <a:r>
              <a:rPr lang="en-US" dirty="0"/>
              <a:t>Adopt Package of Solutions Based on Legislative Prioritization Criteria</a:t>
            </a:r>
          </a:p>
          <a:p>
            <a:pPr lvl="1"/>
            <a:r>
              <a:rPr lang="en-US" dirty="0"/>
              <a:t>Preserve activities that reflect legislative priorities and goals.</a:t>
            </a:r>
          </a:p>
          <a:p>
            <a:pPr lvl="1"/>
            <a:r>
              <a:rPr lang="en-US" dirty="0"/>
              <a:t>Preserve funding that is needed to urgently address pressing needs.</a:t>
            </a:r>
          </a:p>
          <a:p>
            <a:pPr lvl="1"/>
            <a:r>
              <a:rPr lang="en-US" dirty="0"/>
              <a:t>Avoid solutions that would cause major disruptions.</a:t>
            </a:r>
          </a:p>
          <a:p>
            <a:pPr lvl="1"/>
            <a:r>
              <a:rPr lang="en-US" dirty="0"/>
              <a:t>Consider other available resources.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5405FF-F0B7-44AE-9B57-C7333224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Recommendations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32CCEE-E2E6-422E-81ED-17167C6BD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61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A10D056-0903-4DC3-B646-8462AA03F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Recommendations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E999F-8F43-4995-92BA-3C6481C57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67F8EC7-5A1E-48C3-BBF1-17D31DD3FF9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152400" y="2057400"/>
            <a:ext cx="8839200" cy="41148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000" b="1" dirty="0"/>
              <a:t>Be Selective When Opting to Delay Funding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000" b="1" dirty="0"/>
              <a:t>Reject Both General Fund and GGRF Trigger Proposals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000" b="1" dirty="0"/>
              <a:t>Use Spring Budget Process to Identify Additional Potential Budget Solutions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000" b="1" dirty="0"/>
              <a:t>Weigh Relative Priority of New Spending Against Existing Commitments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000" b="1" dirty="0"/>
              <a:t>Request Additional Information on Federal Funding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3000" b="1" dirty="0"/>
              <a:t>Conduct Oversight of Spending and Outcomes</a:t>
            </a:r>
          </a:p>
        </p:txBody>
      </p:sp>
    </p:spTree>
    <p:extLst>
      <p:ext uri="{BB962C8B-B14F-4D97-AF65-F5344CB8AC3E}">
        <p14:creationId xmlns:p14="http://schemas.microsoft.com/office/powerpoint/2010/main" val="2183298948"/>
      </p:ext>
    </p:extLst>
  </p:cSld>
  <p:clrMapOvr>
    <a:masterClrMapping/>
  </p:clrMapOvr>
</p:sld>
</file>

<file path=ppt/theme/theme1.xml><?xml version="1.0" encoding="utf-8"?>
<a:theme xmlns:a="http://schemas.openxmlformats.org/drawingml/2006/main" name="LAO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LAO Slide Template</Template>
  <TotalTime>0</TotalTime>
  <Words>353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Times New Roman</vt:lpstr>
      <vt:lpstr>Wingdings</vt:lpstr>
      <vt:lpstr>LAO Slide Template</vt:lpstr>
      <vt:lpstr>The 2023-24 Budget: Crafting Climate, Resources, and Environmental Budget Solutions</vt:lpstr>
      <vt:lpstr>PowerPoint Presentation</vt:lpstr>
      <vt:lpstr>Status of Recent Augmentations</vt:lpstr>
      <vt:lpstr>State Facing a Multibillion-Dollar Budget Problem</vt:lpstr>
      <vt:lpstr>Governor’s Proposals</vt:lpstr>
      <vt:lpstr>PowerPoint Presentation</vt:lpstr>
      <vt:lpstr>Overarching Assessment</vt:lpstr>
      <vt:lpstr>Overarching Recommendations</vt:lpstr>
      <vt:lpstr>Overarching 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2023-03-01T17:43:35Z</dcterms:created>
  <dcterms:modified xsi:type="dcterms:W3CDTF">2023-03-01T17:46:26Z</dcterms:modified>
</cp:coreProperties>
</file>