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trictFirstAndLastChars="0" saveSubsetFonts="1">
  <p:sldMasterIdLst>
    <p:sldMasterId id="2147483674" r:id="rId1"/>
  </p:sldMasterIdLst>
  <p:notesMasterIdLst>
    <p:notesMasterId r:id="rId24"/>
  </p:notesMasterIdLst>
  <p:handoutMasterIdLst>
    <p:handoutMasterId r:id="rId25"/>
  </p:handoutMasterIdLst>
  <p:sldIdLst>
    <p:sldId id="270" r:id="rId2"/>
    <p:sldId id="272" r:id="rId3"/>
    <p:sldId id="275" r:id="rId4"/>
    <p:sldId id="308" r:id="rId5"/>
    <p:sldId id="320" r:id="rId6"/>
    <p:sldId id="305" r:id="rId7"/>
    <p:sldId id="284" r:id="rId8"/>
    <p:sldId id="309" r:id="rId9"/>
    <p:sldId id="310" r:id="rId10"/>
    <p:sldId id="311" r:id="rId11"/>
    <p:sldId id="312" r:id="rId12"/>
    <p:sldId id="294" r:id="rId13"/>
    <p:sldId id="321" r:id="rId14"/>
    <p:sldId id="316" r:id="rId15"/>
    <p:sldId id="317" r:id="rId16"/>
    <p:sldId id="313" r:id="rId17"/>
    <p:sldId id="314" r:id="rId18"/>
    <p:sldId id="293" r:id="rId19"/>
    <p:sldId id="315" r:id="rId20"/>
    <p:sldId id="292" r:id="rId21"/>
    <p:sldId id="319" r:id="rId22"/>
    <p:sldId id="267" r:id="rId23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294C"/>
    <a:srgbClr val="FFFF99"/>
    <a:srgbClr val="3399FF"/>
    <a:srgbClr val="1F1F5F"/>
    <a:srgbClr val="252571"/>
    <a:srgbClr val="1D1D79"/>
    <a:srgbClr val="28287A"/>
    <a:srgbClr val="3333CC"/>
    <a:srgbClr val="9BCDFF"/>
    <a:srgbClr val="7BB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70363" autoAdjust="0"/>
  </p:normalViewPr>
  <p:slideViewPr>
    <p:cSldViewPr>
      <p:cViewPr>
        <p:scale>
          <a:sx n="100" d="100"/>
          <a:sy n="100" d="100"/>
        </p:scale>
        <p:origin x="-504" y="7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-2370" y="-96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8440" cy="389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7960" y="0"/>
            <a:ext cx="4028440" cy="389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20933"/>
            <a:ext cx="4028440" cy="389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7960" y="6620933"/>
            <a:ext cx="4028440" cy="389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449234-6A78-45B4-B0C7-F9A26DD201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84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347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B606A11-065F-4BE8-829E-698E9F39EFA1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8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347" y="6658258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065110D-F216-4299-AEC6-B2E5EC871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27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587" indent="-228587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299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846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846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6679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7638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846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846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846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846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3253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84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6679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2606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2606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961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260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230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14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32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3253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506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5110D-F216-4299-AEC6-B2E5EC87174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751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vchu\Desktop\Powerpoint Designs\Cov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6927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733800" y="5715000"/>
            <a:ext cx="4953000" cy="3048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>
              <a:buNone/>
              <a:defRPr lang="en-US" sz="1400" b="0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title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295773" y="1143000"/>
            <a:ext cx="6543427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 algn="l">
              <a:lnSpc>
                <a:spcPct val="75000"/>
              </a:lnSpc>
              <a:spcBef>
                <a:spcPts val="0"/>
              </a:spcBef>
              <a:defRPr sz="60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21" name="Subtitle 2"/>
          <p:cNvSpPr txBox="1">
            <a:spLocks/>
          </p:cNvSpPr>
          <p:nvPr userDrawn="1"/>
        </p:nvSpPr>
        <p:spPr>
          <a:xfrm>
            <a:off x="3733800" y="6019800"/>
            <a:ext cx="3657600" cy="3048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0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400" b="1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Legislative Analyst’s Office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3733800" y="4648200"/>
            <a:ext cx="4953000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5" name="Subtitle 2"/>
          <p:cNvSpPr txBox="1">
            <a:spLocks/>
          </p:cNvSpPr>
          <p:nvPr userDrawn="1"/>
        </p:nvSpPr>
        <p:spPr>
          <a:xfrm>
            <a:off x="3733800" y="4419600"/>
            <a:ext cx="1676400" cy="3810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0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400" b="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Presented to:</a:t>
            </a:r>
          </a:p>
        </p:txBody>
      </p:sp>
      <p:pic>
        <p:nvPicPr>
          <p:cNvPr id="1026" name="Picture 2" descr="C:\Users\vchu\Desktop\Powerpoint Designs\California-Bear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96" y="4397193"/>
            <a:ext cx="3142754" cy="200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\\laomain\lao\office\LAO_MSWORD10_Templates\LAO_PowerPoint\Ribbon Logo Design - Color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-152400"/>
            <a:ext cx="1841500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789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inued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57200" y="241243"/>
            <a:ext cx="8229600" cy="901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7467600" y="1143000"/>
            <a:ext cx="1424940" cy="3048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0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600" b="0" i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(Continued)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457200" y="2362200"/>
            <a:ext cx="8305800" cy="3810000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 algn="l">
              <a:buNone/>
              <a:defRPr lang="en-US" sz="2000" b="0" i="0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text</a:t>
            </a:r>
            <a:endParaRPr lang="en-US" dirty="0"/>
          </a:p>
        </p:txBody>
      </p:sp>
      <p:pic>
        <p:nvPicPr>
          <p:cNvPr id="16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12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inued Page with Sub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57200" y="241243"/>
            <a:ext cx="8229600" cy="901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7467600" y="1143000"/>
            <a:ext cx="1424940" cy="3048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0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600" b="0" i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(Continued)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457200" y="2362200"/>
            <a:ext cx="8305800" cy="3810000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 algn="l">
              <a:buNone/>
              <a:defRPr lang="en-US" sz="2000" b="0" i="0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text</a:t>
            </a:r>
            <a:endParaRPr lang="en-US" dirty="0"/>
          </a:p>
        </p:txBody>
      </p:sp>
      <p:pic>
        <p:nvPicPr>
          <p:cNvPr id="16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905000"/>
            <a:ext cx="8305800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i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178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2848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606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vchu\Desktop\Powerpoint Designs\Divid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-69273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 descr="C:\Users\vchu\Desktop\Powerpoint Designs\lao-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32" y="6248400"/>
            <a:ext cx="965668" cy="34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/>
          <p:cNvSpPr txBox="1">
            <a:spLocks/>
          </p:cNvSpPr>
          <p:nvPr userDrawn="1"/>
        </p:nvSpPr>
        <p:spPr>
          <a:xfrm>
            <a:off x="1295400" y="2667000"/>
            <a:ext cx="7086600" cy="7620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0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lao.ca.gov</a:t>
            </a:r>
          </a:p>
        </p:txBody>
      </p:sp>
    </p:spTree>
    <p:extLst>
      <p:ext uri="{BB962C8B-B14F-4D97-AF65-F5344CB8AC3E}">
        <p14:creationId xmlns:p14="http://schemas.microsoft.com/office/powerpoint/2010/main" val="1771359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Nam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vchu\Desktop\Powerpoint Designs\Cov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6927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733800" y="5715000"/>
            <a:ext cx="4953000" cy="3048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>
              <a:buNone/>
              <a:defRPr lang="en-US" sz="1400" b="0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title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295773" y="1143000"/>
            <a:ext cx="6543427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indent="0" algn="l">
              <a:lnSpc>
                <a:spcPct val="75000"/>
              </a:lnSpc>
              <a:spcBef>
                <a:spcPts val="0"/>
              </a:spcBef>
              <a:defRPr sz="60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21" name="Subtitle 2"/>
          <p:cNvSpPr txBox="1">
            <a:spLocks/>
          </p:cNvSpPr>
          <p:nvPr userDrawn="1"/>
        </p:nvSpPr>
        <p:spPr>
          <a:xfrm>
            <a:off x="3733800" y="6019800"/>
            <a:ext cx="3657600" cy="304800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0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400" b="1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rPr>
              <a:t>Legislative Analyst’s Office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3733800" y="4495800"/>
            <a:ext cx="4953000" cy="38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pic>
        <p:nvPicPr>
          <p:cNvPr id="8" name="Picture 2" descr="C:\Users\vchu\Desktop\Powerpoint Designs\California-Bear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96" y="4397193"/>
            <a:ext cx="3142754" cy="200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\\laomain\lao\office\LAO_MSWORD10_Templates\LAO_PowerPoint\Ribbon Logo Design - Color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-152400"/>
            <a:ext cx="1841500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245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Placeholder 2"/>
          <p:cNvSpPr>
            <a:spLocks noGrp="1"/>
          </p:cNvSpPr>
          <p:nvPr>
            <p:ph idx="1" hasCustomPrompt="1"/>
          </p:nvPr>
        </p:nvSpPr>
        <p:spPr>
          <a:xfrm>
            <a:off x="228600" y="23622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b="1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b="0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 marL="1143000" indent="-457200">
              <a:buFont typeface="Times New Roman" panose="02020603050405020304" pitchFamily="18" charset="0"/>
              <a:buChar char="—"/>
              <a:defRPr sz="2200" b="0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b="0" cap="none" spc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57200" y="241243"/>
            <a:ext cx="8229600" cy="901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228600" y="1824484"/>
            <a:ext cx="8915400" cy="461516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 algn="l">
              <a:buNone/>
              <a:defRPr lang="en-US" sz="2000" b="0" i="1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4321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vchu\Desktop\Powerpoint Designs\Divid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-69273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524000" y="3048000"/>
            <a:ext cx="6434138" cy="609600"/>
          </a:xfrm>
          <a:prstGeom prst="rect">
            <a:avLst/>
          </a:prstGeom>
        </p:spPr>
        <p:txBody>
          <a:bodyPr lIns="182880" rIns="182880" anchor="b"/>
          <a:lstStyle>
            <a:lvl1pPr marL="0" indent="0" algn="ctr">
              <a:buFont typeface="Wingdings" pitchFamily="2" charset="2"/>
              <a:buNone/>
              <a:defRPr sz="4000" baseline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 dirty="0" smtClean="0"/>
              <a:t>Section Header</a:t>
            </a:r>
          </a:p>
        </p:txBody>
      </p:sp>
      <p:pic>
        <p:nvPicPr>
          <p:cNvPr id="9" name="Picture 2" descr="C:\Users\vchu\Desktop\Powerpoint Designs\lao-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32" y="6248400"/>
            <a:ext cx="965668" cy="34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3840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3400" y="2362200"/>
            <a:ext cx="4038600" cy="3886200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sz="3000" b="1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600" b="0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 marL="1143000" indent="-457200">
              <a:buFont typeface="Times New Roman" panose="02020603050405020304" pitchFamily="18" charset="0"/>
              <a:buChar char="—"/>
              <a:defRPr sz="2200" b="0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sz="1800">
                <a:solidFill>
                  <a:schemeClr val="bg1"/>
                </a:solidFill>
                <a:effectLst>
                  <a:outerShdw dist="38100" dir="5400000" algn="ctr" rotWithShape="0">
                    <a:schemeClr val="tx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724400" y="2362200"/>
            <a:ext cx="4038600" cy="3886200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lang="en-US" sz="3000" b="1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lang="en-US" sz="2600" b="0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 marL="1143000" indent="-457200">
              <a:buFont typeface="Times New Roman" panose="02020603050405020304" pitchFamily="18" charset="0"/>
              <a:buChar char="—"/>
              <a:defRPr lang="en-US" sz="2200" b="0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lang="en-US" sz="1800" dirty="0" smtClean="0">
                <a:solidFill>
                  <a:schemeClr val="bg1"/>
                </a:solidFill>
                <a:effectLst>
                  <a:outerShdw dist="38100" dir="5400000" algn="ctr" rotWithShape="0">
                    <a:schemeClr val="tx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57200" y="241243"/>
            <a:ext cx="8229600" cy="901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>
            <p:ph type="subTitle" idx="14" hasCustomPrompt="1"/>
          </p:nvPr>
        </p:nvSpPr>
        <p:spPr>
          <a:xfrm>
            <a:off x="228600" y="1824484"/>
            <a:ext cx="8915400" cy="461516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 algn="l">
              <a:buNone/>
              <a:defRPr lang="en-US" sz="2000" b="0" i="1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54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3400" y="2362200"/>
            <a:ext cx="4038600" cy="38862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3000" b="1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Ø"/>
              <a:defRPr sz="2600" b="0" cap="none" spc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defRPr sz="2200" b="0" cap="none" spc="0" baseline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 sz="1800" b="0" cap="none" spc="0" baseline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 sz="1600" b="0" cap="none" spc="0" baseline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Comparison</a:t>
            </a:r>
          </a:p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1"/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648200" y="2362200"/>
            <a:ext cx="4038600" cy="3886200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lang="en-US" sz="3000" b="1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Ø"/>
              <a:defRPr lang="en-US" sz="2600" b="0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defRPr lang="en-US" sz="2200" b="0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 lang="en-US" sz="1800" b="0" cap="none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 lang="en-US" sz="1600" b="0" cap="none" spc="0" dirty="0">
                <a:ln>
                  <a:noFill/>
                </a:ln>
                <a:solidFill>
                  <a:schemeClr val="tx1"/>
                </a:solidFill>
                <a:effectLst/>
                <a:latin typeface="Helvetica" panose="020B0604020202020204" pitchFamily="34" charset="0"/>
                <a:cs typeface="Helvetica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Comparison</a:t>
            </a:r>
          </a:p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57200" y="241243"/>
            <a:ext cx="8229600" cy="901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>
            <p:ph type="subTitle" idx="14" hasCustomPrompt="1"/>
          </p:nvPr>
        </p:nvSpPr>
        <p:spPr>
          <a:xfrm>
            <a:off x="228600" y="1824484"/>
            <a:ext cx="8915400" cy="461516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0" indent="0" algn="l">
              <a:buNone/>
              <a:defRPr lang="en-US" sz="2000" b="0" i="1" baseline="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120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57200" y="241243"/>
            <a:ext cx="8229600" cy="9017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50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chu\Desktop\Powerpoint Designs\PPT-Templat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681" y="0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Slide Number Placeholder 2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3" descr="C:\Users\vchu\Desktop\Powerpoint Designs\lao-logo-navy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39" y="6248400"/>
            <a:ext cx="967361" cy="345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0925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vchu\Desktop\Powerpoint Designs\Divide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-69273"/>
            <a:ext cx="9446281" cy="69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524000" y="3048000"/>
            <a:ext cx="6434138" cy="609600"/>
          </a:xfrm>
          <a:prstGeom prst="rect">
            <a:avLst/>
          </a:prstGeom>
        </p:spPr>
        <p:txBody>
          <a:bodyPr lIns="182880" rIns="182880" anchor="b"/>
          <a:lstStyle>
            <a:lvl1pPr marL="0" indent="0" algn="ctr">
              <a:buFont typeface="Wingdings" pitchFamily="2" charset="2"/>
              <a:buNone/>
              <a:defRPr sz="4000" baseline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 dirty="0" smtClean="0"/>
              <a:t>Divider Page</a:t>
            </a:r>
          </a:p>
        </p:txBody>
      </p:sp>
      <p:pic>
        <p:nvPicPr>
          <p:cNvPr id="10" name="Picture 2" descr="C:\Users\vchu\Desktop\Powerpoint Designs\lao-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32" y="6248400"/>
            <a:ext cx="965668" cy="34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2501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Helvetica" pitchFamily="34" charset="0"/>
              </a:defRPr>
            </a:lvl1pPr>
          </a:lstStyle>
          <a:p>
            <a:fld id="{A660B6AB-30A7-463E-946F-9D74FA8EFF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2" descr="C:\Users\vchu\Desktop\Powerpoint Designs\lao-logo.pn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0"/>
            <a:ext cx="965668" cy="34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4954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3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4" r:id="rId8"/>
    <p:sldLayoutId id="2147483660" r:id="rId9"/>
    <p:sldLayoutId id="2147483682" r:id="rId10"/>
    <p:sldLayoutId id="2147483685" r:id="rId11"/>
    <p:sldLayoutId id="2147483686" r:id="rId12"/>
    <p:sldLayoutId id="2147483687" r:id="rId13"/>
    <p:sldLayoutId id="2147483681" r:id="rId14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Helvetic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b="1" kern="1200">
          <a:solidFill>
            <a:schemeClr val="bg1"/>
          </a:solidFill>
          <a:latin typeface="Helvetic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bg1"/>
          </a:solidFill>
          <a:latin typeface="Helvetic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Helvetic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Helvetic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Helvetic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9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smtClean="0"/>
              <a:t>December 1, 2016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California’s </a:t>
            </a:r>
            <a:br>
              <a:rPr lang="en-US" dirty="0" smtClean="0"/>
            </a:br>
            <a:r>
              <a:rPr lang="en-US" dirty="0" smtClean="0"/>
              <a:t>Fiscal Outlook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California School Boards Association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340475"/>
            <a:ext cx="2133600" cy="365125"/>
          </a:xfrm>
        </p:spPr>
        <p:txBody>
          <a:bodyPr/>
          <a:lstStyle/>
          <a:p>
            <a:fld id="{A660B6AB-30A7-463E-946F-9D74FA8EFF9D}" type="slidenum">
              <a:rPr lang="en-US" smtClean="0"/>
              <a:pPr/>
              <a:t>0</a:t>
            </a:fld>
            <a:endParaRPr lang="en-US" dirty="0"/>
          </a:p>
        </p:txBody>
      </p:sp>
      <p:pic>
        <p:nvPicPr>
          <p:cNvPr id="12" name="Picture 2" descr="C:\Users\vchu\Desktop\Powerpoint Designs\number-cov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096000"/>
            <a:ext cx="770659" cy="77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1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Proposition 98 Minimum Guarantee </a:t>
            </a:r>
            <a:r>
              <a:rPr lang="en-US" sz="2600" dirty="0" smtClean="0"/>
              <a:t>Projected </a:t>
            </a:r>
            <a:br>
              <a:rPr lang="en-US" sz="2600" dirty="0" smtClean="0"/>
            </a:br>
            <a:r>
              <a:rPr lang="en-US" sz="2600" dirty="0" smtClean="0"/>
              <a:t>to Grow Steadily Through </a:t>
            </a:r>
            <a:r>
              <a:rPr lang="en-US" sz="2600" dirty="0"/>
              <a:t>2017-18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smtClean="0"/>
              <a:t>LAO Projections (Dollars in Millions)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Picture 2" descr="O:\Workload\2016\160513\Proposition 98 Minimum Guarantee Through 2017-1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82664"/>
            <a:ext cx="7787405" cy="3785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141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$2.8 Billion in Additional Funding Available for </a:t>
            </a:r>
            <a:br>
              <a:rPr lang="en-US" sz="2800" dirty="0" smtClean="0"/>
            </a:br>
            <a:r>
              <a:rPr lang="en-US" sz="2800" dirty="0" smtClean="0"/>
              <a:t>Proposition </a:t>
            </a:r>
            <a:r>
              <a:rPr lang="en-US" sz="2800" dirty="0"/>
              <a:t>98 Priorities in 2017-18</a:t>
            </a:r>
            <a:endParaRPr lang="en-US" sz="26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smtClean="0"/>
              <a:t>LAO Projections (In Millions)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2290" name="Picture 2" descr="O:\Workload\2016\160513\$2.8 Billion Increase in Proposition 98 Funding Projected for 2017-1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438400"/>
            <a:ext cx="6435873" cy="3700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099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State’s Fiscal Outlook Through 2020-21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09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Economic Expansion Already Among Longest in U.S. History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3074" name="Picture 2" descr="O:\Workload\2016\160513\Current Economic Expansion Already Among Longest in U.S. Histor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21907"/>
            <a:ext cx="5177542" cy="4255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145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Comparing State </a:t>
            </a:r>
            <a:r>
              <a:rPr lang="en-US" sz="2600" dirty="0" smtClean="0"/>
              <a:t>Revenues </a:t>
            </a:r>
            <a:br>
              <a:rPr lang="en-US" sz="2600" dirty="0" smtClean="0"/>
            </a:br>
            <a:r>
              <a:rPr lang="en-US" sz="2600" dirty="0" smtClean="0"/>
              <a:t>Under </a:t>
            </a:r>
            <a:r>
              <a:rPr lang="en-US" sz="2600" dirty="0"/>
              <a:t>Two Economic Scenarios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>
          <a:xfrm>
            <a:off x="304800" y="1752600"/>
            <a:ext cx="8915400" cy="461516"/>
          </a:xfrm>
        </p:spPr>
        <p:txBody>
          <a:bodyPr/>
          <a:lstStyle/>
          <a:p>
            <a:r>
              <a:rPr lang="en-US" dirty="0" smtClean="0"/>
              <a:t>LAO Projections (In Billions)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4100" name="Picture 4" descr="O:\Workload\2016\160513\Comparing State Revenues Under Two Economic Scenari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729" y="2272673"/>
            <a:ext cx="5302565" cy="4305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693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Comparing State Spending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Under </a:t>
            </a:r>
            <a:r>
              <a:rPr lang="en-US" sz="2600" dirty="0"/>
              <a:t>Two Economic Scenarios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>
          <a:xfrm>
            <a:off x="304800" y="1828800"/>
            <a:ext cx="8915400" cy="461516"/>
          </a:xfrm>
        </p:spPr>
        <p:txBody>
          <a:bodyPr/>
          <a:lstStyle/>
          <a:p>
            <a:r>
              <a:rPr lang="en-US" dirty="0" smtClean="0"/>
              <a:t>LAO Projections (In Billions)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123" name="Picture 3" descr="O:\Workload\2016\160513\Comparing State Spending Under Two Economic Scenari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337726"/>
            <a:ext cx="6396826" cy="4139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76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General Fund Surpluses and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Reserve </a:t>
            </a:r>
            <a:r>
              <a:rPr lang="en-US" sz="2600" dirty="0"/>
              <a:t>Deposits Under Economic Growth Scenario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>
          <a:xfrm>
            <a:off x="228600" y="1763524"/>
            <a:ext cx="8915400" cy="461516"/>
          </a:xfrm>
        </p:spPr>
        <p:txBody>
          <a:bodyPr/>
          <a:lstStyle/>
          <a:p>
            <a:r>
              <a:rPr lang="en-US" dirty="0" smtClean="0"/>
              <a:t>LAO Projections (In Billions)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1026" name="Picture 2" descr="O:\Workload\2016\160513\General Fund Surpluses and Reserve Deposits Under Economic Growth Scenari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762" y="2209800"/>
            <a:ext cx="6068638" cy="4254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06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Reserve Covers Operating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Deficits </a:t>
            </a:r>
            <a:r>
              <a:rPr lang="en-US" sz="2600" dirty="0"/>
              <a:t>in Mild Recession Scenario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smtClean="0"/>
              <a:t>LAO Projections (In Billions)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2050" name="Picture 2" descr="O:\Workload\2016\160513\Reserve Covers Operating Deficits in Mild Recession Scenari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86000"/>
            <a:ext cx="6052371" cy="4431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67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Education Outlook Through 2020-21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Comparing Minimum Guarantee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Under </a:t>
            </a:r>
            <a:r>
              <a:rPr lang="en-US" sz="2600" dirty="0"/>
              <a:t>Two Economic Scenarios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smtClean="0"/>
              <a:t>LAO Projections (In Billions)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3074" name="Picture 2" descr="O:\Workload\2016\160513\Comparing Minimum Guarantee Under Two Economic Scenari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489" y="2519645"/>
            <a:ext cx="6033776" cy="3914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712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State’s Fiscal Outlook Through 2017-18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25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Property Tax Revenue Projected to Rise Steadily</a:t>
            </a:r>
          </a:p>
          <a:p>
            <a:r>
              <a:rPr lang="en-US" dirty="0" smtClean="0"/>
              <a:t>K-12 COLA Projected to Remain Low</a:t>
            </a:r>
          </a:p>
          <a:p>
            <a:r>
              <a:rPr lang="en-US" dirty="0" smtClean="0"/>
              <a:t>K-12 Attendance Projected to Decline</a:t>
            </a:r>
          </a:p>
          <a:p>
            <a:r>
              <a:rPr lang="en-US" dirty="0" smtClean="0"/>
              <a:t>Projected Pace of LCFF Implementation Varies by Scenario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Outlook Factors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smtClean="0"/>
              <a:t>LAO Projections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4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$6 Billion Higher Annual Costs by 2020-21</a:t>
            </a:r>
          </a:p>
          <a:p>
            <a:r>
              <a:rPr lang="en-US" dirty="0" smtClean="0"/>
              <a:t>Reflects One-Quarter of New Proposition 98 Funding Under Growth Scenario</a:t>
            </a:r>
          </a:p>
          <a:p>
            <a:r>
              <a:rPr lang="en-US" dirty="0" smtClean="0"/>
              <a:t>Reflects One-Third </a:t>
            </a:r>
            <a:r>
              <a:rPr lang="en-US" dirty="0"/>
              <a:t>of </a:t>
            </a:r>
            <a:r>
              <a:rPr lang="en-US" dirty="0" smtClean="0"/>
              <a:t>New Proposition </a:t>
            </a:r>
            <a:r>
              <a:rPr lang="en-US" dirty="0"/>
              <a:t>98 </a:t>
            </a:r>
            <a:r>
              <a:rPr lang="en-US" dirty="0" smtClean="0"/>
              <a:t>Funding Under Recession Scenario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Pension Costs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smtClean="0"/>
              <a:t>LAO Projections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67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75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Revenues Down $1.7 Billion</a:t>
            </a:r>
          </a:p>
          <a:p>
            <a:r>
              <a:rPr lang="en-US" dirty="0" smtClean="0"/>
              <a:t>Expenditures Down $1.2 Billion</a:t>
            </a:r>
          </a:p>
          <a:p>
            <a:r>
              <a:rPr lang="en-US" dirty="0" smtClean="0"/>
              <a:t>Entering Balance Down $510 Million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2016-17 Reserve Revised </a:t>
            </a:r>
            <a:br>
              <a:rPr lang="en-US" dirty="0" smtClean="0"/>
            </a:br>
            <a:r>
              <a:rPr lang="en-US" dirty="0" smtClean="0"/>
              <a:t>Down by $1 Billion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smtClean="0"/>
              <a:t>LAO Estimates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36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Revenues Down $1.7 Billion From </a:t>
            </a:r>
            <a:br>
              <a:rPr lang="en-US" sz="2800" dirty="0" smtClean="0"/>
            </a:br>
            <a:r>
              <a:rPr lang="en-US" sz="2800" dirty="0" smtClean="0"/>
              <a:t>June </a:t>
            </a:r>
            <a:r>
              <a:rPr lang="en-US" sz="2800" dirty="0"/>
              <a:t>2016 Budget Act Assumptions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smtClean="0"/>
              <a:t>State General Fund, LAO Projections (Dollars in Millions)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2" descr="O:\Workload\2016\160513\Comparing LAO November 2016 Revenue Estimates With June 2016 Budget Act Assumption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28" y="2438400"/>
            <a:ext cx="8047972" cy="3563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532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Projected to End 2017-18 </a:t>
            </a:r>
            <a:br>
              <a:rPr lang="en-US" dirty="0" smtClean="0"/>
            </a:br>
            <a:r>
              <a:rPr lang="en-US" dirty="0" smtClean="0"/>
              <a:t>With $11.5 Billion Reserve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3"/>
          </p:nvPr>
        </p:nvSpPr>
        <p:spPr>
          <a:xfrm>
            <a:off x="228600" y="2053084"/>
            <a:ext cx="8915400" cy="461516"/>
          </a:xfrm>
        </p:spPr>
        <p:txBody>
          <a:bodyPr/>
          <a:lstStyle/>
          <a:p>
            <a:r>
              <a:rPr lang="en-US" dirty="0"/>
              <a:t>State General Fund Condition, LAO Projections (In Millions)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2" descr="O:\Workload\2016\160513\General Fund Conditi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67" y="2514600"/>
            <a:ext cx="7787406" cy="3611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7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Debt-Service Ratio Expected to Decline </a:t>
            </a:r>
            <a:r>
              <a:rPr lang="en-US" dirty="0" smtClean="0"/>
              <a:t>Somewhat Throughout Forecast Period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3"/>
          </p:nvPr>
        </p:nvSpPr>
        <p:spPr>
          <a:xfrm>
            <a:off x="228600" y="1981200"/>
            <a:ext cx="8915400" cy="461516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Debt-Service </a:t>
            </a:r>
            <a:r>
              <a:rPr lang="en-US" dirty="0" smtClean="0"/>
              <a:t>Costs as Share of Annual General Fund Revenues, LAO Projections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146" name="Picture 2" descr="O:\Workload\2016\160513\Debt-Service Ratio Expected to Decline Somewha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362200"/>
            <a:ext cx="6122098" cy="4123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60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Education Outlook Through 2017-18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85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2015-16 </a:t>
            </a:r>
            <a:r>
              <a:rPr lang="en-US" sz="2800" dirty="0"/>
              <a:t>Minimum </a:t>
            </a:r>
            <a:r>
              <a:rPr lang="en-US" sz="2800" dirty="0" smtClean="0"/>
              <a:t>Guarantee Slightly Down </a:t>
            </a:r>
            <a:br>
              <a:rPr lang="en-US" sz="2800" dirty="0" smtClean="0"/>
            </a:br>
            <a:r>
              <a:rPr lang="en-US" sz="2800" dirty="0" smtClean="0"/>
              <a:t>From June Budget Act Estimates</a:t>
            </a:r>
            <a:endParaRPr lang="en-US" sz="28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smtClean="0"/>
              <a:t>(In Millions)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0242" name="Picture 2" descr="O:\Workload\2016\160513\Updating Estimate of 2015-16 Minimum Guarante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368" y="2438400"/>
            <a:ext cx="8422296" cy="3178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93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2016-17 </a:t>
            </a:r>
            <a:r>
              <a:rPr lang="en-US" sz="2800" dirty="0"/>
              <a:t>Minimum </a:t>
            </a:r>
            <a:r>
              <a:rPr lang="en-US" sz="2800" dirty="0" smtClean="0"/>
              <a:t>Guarantee Virtually Unchanged From June Budget Act Estimates</a:t>
            </a:r>
            <a:endParaRPr lang="en-US" sz="28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smtClean="0"/>
              <a:t>(In Millions)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60B6AB-30A7-463E-946F-9D74FA8EFF9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3314" name="Picture 2" descr="O:\Workload\2016\160513\Updating Estimate of 2016-17 Minimum Guarante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555" y="2613184"/>
            <a:ext cx="8530845" cy="3178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764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O Slid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>
        <a:normAutofit/>
      </a:bodyPr>
      <a:lstStyle>
        <a:defPPr fontAlgn="auto">
          <a:spcAft>
            <a:spcPts val="0"/>
          </a:spcAft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314</Words>
  <Application>Microsoft Office PowerPoint</Application>
  <PresentationFormat>On-screen Show (4:3)</PresentationFormat>
  <Paragraphs>92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LAO Slide Template</vt:lpstr>
      <vt:lpstr>California’s  Fiscal Outlook</vt:lpstr>
      <vt:lpstr>PowerPoint Presentation</vt:lpstr>
      <vt:lpstr>2016-17 Reserve Revised  Down by $1 Billion</vt:lpstr>
      <vt:lpstr>Revenues Down $1.7 Billion From  June 2016 Budget Act Assumptions</vt:lpstr>
      <vt:lpstr>State Projected to End 2017-18  With $11.5 Billion Reserve</vt:lpstr>
      <vt:lpstr>Debt-Service Ratio Expected to Decline Somewhat Throughout Forecast Period</vt:lpstr>
      <vt:lpstr>PowerPoint Presentation</vt:lpstr>
      <vt:lpstr>2015-16 Minimum Guarantee Slightly Down  From June Budget Act Estimates</vt:lpstr>
      <vt:lpstr>2016-17 Minimum Guarantee Virtually Unchanged From June Budget Act Estimates</vt:lpstr>
      <vt:lpstr>Proposition 98 Minimum Guarantee Projected  to Grow Steadily Through 2017-18</vt:lpstr>
      <vt:lpstr>$2.8 Billion in Additional Funding Available for  Proposition 98 Priorities in 2017-18</vt:lpstr>
      <vt:lpstr>PowerPoint Presentation</vt:lpstr>
      <vt:lpstr>Current Economic Expansion Already Among Longest in U.S. History</vt:lpstr>
      <vt:lpstr>Comparing State Revenues  Under Two Economic Scenarios</vt:lpstr>
      <vt:lpstr>Comparing State Spending  Under Two Economic Scenarios</vt:lpstr>
      <vt:lpstr>General Fund Surpluses and  Reserve Deposits Under Economic Growth Scenario</vt:lpstr>
      <vt:lpstr>Reserve Covers Operating  Deficits in Mild Recession Scenario</vt:lpstr>
      <vt:lpstr>PowerPoint Presentation</vt:lpstr>
      <vt:lpstr>Comparing Minimum Guarantee  Under Two Economic Scenarios</vt:lpstr>
      <vt:lpstr>Other Outlook Factors</vt:lpstr>
      <vt:lpstr>Pension Costs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2016-12-05T16:39:17Z</dcterms:created>
  <dcterms:modified xsi:type="dcterms:W3CDTF">2016-12-05T16:39:23Z</dcterms:modified>
</cp:coreProperties>
</file>