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60" r:id="rId3"/>
    <p:sldId id="263" r:id="rId4"/>
    <p:sldId id="262" r:id="rId5"/>
    <p:sldId id="267" r:id="rId6"/>
    <p:sldId id="261" r:id="rId7"/>
    <p:sldId id="266" r:id="rId8"/>
    <p:sldId id="265" r:id="rId9"/>
    <p:sldId id="264" r:id="rId10"/>
    <p:sldId id="268" r:id="rId11"/>
    <p:sldId id="270" r:id="rId12"/>
    <p:sldId id="272" r:id="rId13"/>
  </p:sldIdLst>
  <p:sldSz cx="9144000" cy="6858000" type="screen4x3"/>
  <p:notesSz cx="9283700" cy="6997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3399FF"/>
    <a:srgbClr val="1F1F5F"/>
    <a:srgbClr val="252571"/>
    <a:srgbClr val="1D1D79"/>
    <a:srgbClr val="28287A"/>
    <a:srgbClr val="3333CC"/>
    <a:srgbClr val="9BCDFF"/>
    <a:srgbClr val="7BBDFF"/>
    <a:srgbClr val="57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32" autoAdjust="0"/>
    <p:restoredTop sz="94639" autoAdjust="0"/>
  </p:normalViewPr>
  <p:slideViewPr>
    <p:cSldViewPr>
      <p:cViewPr>
        <p:scale>
          <a:sx n="100" d="100"/>
          <a:sy n="100" d="100"/>
        </p:scale>
        <p:origin x="-2190" y="-9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-2370" y="-96"/>
      </p:cViewPr>
      <p:guideLst>
        <p:guide orient="horz" pos="2204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22937" cy="38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0764" y="0"/>
            <a:ext cx="4022937" cy="38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08938"/>
            <a:ext cx="4022937" cy="38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0764" y="6608938"/>
            <a:ext cx="4022937" cy="38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449234-6A78-45B4-B0C7-F9A26DD201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84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2937" cy="3498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9153" y="0"/>
            <a:ext cx="4022937" cy="3498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1B606A11-065F-4BE8-829E-698E9F39EFA1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2425" y="525463"/>
            <a:ext cx="3498850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70" y="3323907"/>
            <a:ext cx="7426960" cy="31489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46196"/>
            <a:ext cx="4022937" cy="3498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9153" y="6646196"/>
            <a:ext cx="4022937" cy="3498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D065110D-F216-4299-AEC6-B2E5EC871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2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7863" y="1524000"/>
            <a:ext cx="7788275" cy="1447800"/>
          </a:xfrm>
        </p:spPr>
        <p:txBody>
          <a:bodyPr lIns="182880" rIns="182880"/>
          <a:lstStyle>
            <a:lvl1pPr algn="r"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677863" y="3200400"/>
            <a:ext cx="7788275" cy="0"/>
          </a:xfrm>
          <a:prstGeom prst="line">
            <a:avLst/>
          </a:prstGeom>
          <a:noFill/>
          <a:ln w="1143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31813" y="2674938"/>
          <a:ext cx="2651125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Drawing" r:id="rId3" imgW="2651760" imgH="1287720" progId="WPDraw30.Drawing">
                  <p:embed/>
                </p:oleObj>
              </mc:Choice>
              <mc:Fallback>
                <p:oleObj name="Drawing" r:id="rId3" imgW="2651760" imgH="1287720" progId="WPDraw30.Drawing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3" y="2674938"/>
                        <a:ext cx="2651125" cy="1287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2000" y="3429000"/>
            <a:ext cx="6434138" cy="533400"/>
          </a:xfrm>
        </p:spPr>
        <p:txBody>
          <a:bodyPr lIns="182880" rIns="182880" anchor="b"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06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79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7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609600" y="1752600"/>
            <a:ext cx="7924800" cy="152400"/>
          </a:xfrm>
          <a:prstGeom prst="rect">
            <a:avLst/>
          </a:prstGeom>
          <a:solidFill>
            <a:srgbClr val="1F1F5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2902803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3"/>
                </a:solidFill>
                <a:latin typeface="+mj-lt"/>
              </a:rPr>
              <a:t>Visit</a:t>
            </a:r>
            <a:r>
              <a:rPr lang="en-US" sz="3200" b="1" baseline="0" dirty="0" smtClean="0">
                <a:solidFill>
                  <a:schemeClr val="accent3"/>
                </a:solidFill>
                <a:latin typeface="+mj-lt"/>
              </a:rPr>
              <a:t> the LAO website at:</a:t>
            </a:r>
          </a:p>
          <a:p>
            <a:pPr algn="ctr"/>
            <a:r>
              <a:rPr lang="en-US" sz="3200" b="1" baseline="0" dirty="0" smtClean="0">
                <a:solidFill>
                  <a:schemeClr val="accent3"/>
                </a:solidFill>
                <a:latin typeface="+mj-lt"/>
              </a:rPr>
              <a:t>www.lao.ca.gov</a:t>
            </a:r>
            <a:endParaRPr lang="en-US" sz="320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71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6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08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32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3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51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54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71600" y="3124200"/>
            <a:ext cx="6434138" cy="533400"/>
          </a:xfrm>
        </p:spPr>
        <p:txBody>
          <a:bodyPr lIns="182880" rIns="182880" anchor="b"/>
          <a:lstStyle>
            <a:lvl1pPr marL="0" indent="0" algn="ctr">
              <a:buFont typeface="Wingdings" pitchFamily="2" charset="2"/>
              <a:buNone/>
              <a:defRPr sz="3000" baseline="0"/>
            </a:lvl1pPr>
          </a:lstStyle>
          <a:p>
            <a:pPr lvl="0"/>
            <a:r>
              <a:rPr lang="en-US" noProof="0" dirty="0" smtClean="0"/>
              <a:t>Insert text here.</a:t>
            </a:r>
          </a:p>
        </p:txBody>
      </p:sp>
    </p:spTree>
    <p:extLst>
      <p:ext uri="{BB962C8B-B14F-4D97-AF65-F5344CB8AC3E}">
        <p14:creationId xmlns:p14="http://schemas.microsoft.com/office/powerpoint/2010/main" val="2492501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46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8287A">
                <a:gamma/>
                <a:shade val="72941"/>
                <a:invGamma/>
              </a:srgbClr>
            </a:gs>
            <a:gs pos="100000">
              <a:srgbClr val="28287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438400"/>
            <a:ext cx="7772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Subitem</a:t>
            </a:r>
          </a:p>
          <a:p>
            <a:pPr lvl="2"/>
            <a:r>
              <a:rPr lang="en-US" smtClean="0"/>
              <a:t>Sub Subitem</a:t>
            </a:r>
          </a:p>
          <a:p>
            <a:pPr lvl="2"/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86600" y="6400800"/>
            <a:ext cx="1939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pic>
        <p:nvPicPr>
          <p:cNvPr id="10242" name="Picture 2" descr="\\laomain\lao\Office\LAO_MSWORD10_Templates\LAO_PowerPoint\LAO Logo 2012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411321"/>
            <a:ext cx="796374" cy="26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800" b="1">
          <a:solidFill>
            <a:srgbClr val="FFFF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Char char="•"/>
        <a:defRPr sz="2400" b="1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BCDFF"/>
        </a:buClr>
        <a:buSzPct val="65000"/>
        <a:buFont typeface="CommonBullets" pitchFamily="34" charset="2"/>
        <a:buChar char="+"/>
        <a:defRPr sz="2200" b="1">
          <a:solidFill>
            <a:srgbClr val="9BCD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Overview and History of State Mandates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Legislative Analyst’s Office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09600" y="62484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www.lao.ca.gov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3000" y="4419600"/>
            <a:ext cx="716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bg1"/>
                </a:solidFill>
              </a:rPr>
              <a:t>Presented to:</a:t>
            </a:r>
          </a:p>
          <a:p>
            <a:pPr algn="r"/>
            <a:r>
              <a:rPr lang="en-US" sz="2000" dirty="0" smtClean="0">
                <a:solidFill>
                  <a:schemeClr val="bg1"/>
                </a:solidFill>
              </a:rPr>
              <a:t>Assembly Local Government Committee</a:t>
            </a:r>
          </a:p>
          <a:p>
            <a:pPr algn="r"/>
            <a:r>
              <a:rPr lang="en-US" sz="2000" dirty="0" smtClean="0">
                <a:solidFill>
                  <a:schemeClr val="bg1"/>
                </a:solidFill>
              </a:rPr>
              <a:t>December 10, 2013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After Proposition 1A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Mandate Bills Become Payable Two Years After Cost Incurred</a:t>
            </a:r>
          </a:p>
          <a:p>
            <a:endParaRPr lang="en-US" dirty="0" smtClean="0"/>
          </a:p>
          <a:p>
            <a:r>
              <a:rPr lang="en-US" dirty="0" smtClean="0"/>
              <a:t>$1.9 Billion Backlog in </a:t>
            </a:r>
            <a:r>
              <a:rPr lang="en-US" dirty="0" err="1" smtClean="0"/>
              <a:t>Noneducation</a:t>
            </a:r>
            <a:r>
              <a:rPr lang="en-US" dirty="0" smtClean="0"/>
              <a:t> Mandates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55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Proposition 30 (2012)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10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Not Required </a:t>
            </a:r>
            <a:r>
              <a:rPr lang="en-US" dirty="0"/>
              <a:t>to </a:t>
            </a:r>
            <a:r>
              <a:rPr lang="en-US" dirty="0" smtClean="0"/>
              <a:t>Provide Reimbursements </a:t>
            </a:r>
            <a:r>
              <a:rPr lang="en-US" dirty="0"/>
              <a:t>for </a:t>
            </a:r>
            <a:r>
              <a:rPr lang="en-US" dirty="0" smtClean="0"/>
              <a:t>Realigned Programs</a:t>
            </a:r>
          </a:p>
          <a:p>
            <a:endParaRPr lang="en-US" dirty="0"/>
          </a:p>
          <a:p>
            <a:r>
              <a:rPr lang="en-US" dirty="0" smtClean="0"/>
              <a:t>Local “Opt Out” Provision</a:t>
            </a:r>
          </a:p>
          <a:p>
            <a:pPr lvl="1"/>
            <a:r>
              <a:rPr lang="en-US" dirty="0" smtClean="0"/>
              <a:t>Unless state provides funds, local agencies  not required to implement future state laws  increasing these programs’ costs.</a:t>
            </a:r>
          </a:p>
        </p:txBody>
      </p:sp>
    </p:spTree>
    <p:extLst>
      <p:ext uri="{BB962C8B-B14F-4D97-AF65-F5344CB8AC3E}">
        <p14:creationId xmlns:p14="http://schemas.microsoft.com/office/powerpoint/2010/main" val="322205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94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Proposition 4 (1979)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“(</a:t>
            </a:r>
            <a:r>
              <a:rPr lang="en-US" dirty="0"/>
              <a:t>a) Whenever the Legislature or any state agency mandates a new program or higher level of service on any local government, the State shall provide a subvention of </a:t>
            </a:r>
            <a:r>
              <a:rPr lang="en-US" dirty="0" smtClean="0"/>
              <a:t>funds . . .”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(Article XIIIB of California Constitution)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515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Commission on </a:t>
            </a:r>
            <a:br>
              <a:rPr lang="en-US" dirty="0" smtClean="0"/>
            </a:br>
            <a:r>
              <a:rPr lang="en-US" dirty="0" smtClean="0"/>
              <a:t>State Mandates (1984)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Decide Test </a:t>
            </a:r>
            <a:r>
              <a:rPr lang="en-US" dirty="0"/>
              <a:t>C</a:t>
            </a:r>
            <a:r>
              <a:rPr lang="en-US" dirty="0" smtClean="0"/>
              <a:t>laims </a:t>
            </a:r>
            <a:r>
              <a:rPr lang="en-US" dirty="0"/>
              <a:t>A</a:t>
            </a:r>
            <a:r>
              <a:rPr lang="en-US" dirty="0" smtClean="0"/>
              <a:t>lleging </a:t>
            </a:r>
            <a:r>
              <a:rPr lang="en-US" dirty="0"/>
              <a:t>S</a:t>
            </a:r>
            <a:r>
              <a:rPr lang="en-US" dirty="0" smtClean="0"/>
              <a:t>tate </a:t>
            </a:r>
            <a:r>
              <a:rPr lang="en-US" dirty="0"/>
              <a:t>I</a:t>
            </a:r>
            <a:r>
              <a:rPr lang="en-US" dirty="0" smtClean="0"/>
              <a:t>mposed </a:t>
            </a:r>
            <a:r>
              <a:rPr lang="en-US" dirty="0"/>
              <a:t>a R</a:t>
            </a:r>
            <a:r>
              <a:rPr lang="en-US" dirty="0" smtClean="0"/>
              <a:t>eimbursable Mandate</a:t>
            </a:r>
          </a:p>
          <a:p>
            <a:endParaRPr lang="en-US" dirty="0" smtClean="0"/>
          </a:p>
          <a:p>
            <a:r>
              <a:rPr lang="en-US" dirty="0" smtClean="0"/>
              <a:t>Adopt Written </a:t>
            </a:r>
            <a:r>
              <a:rPr lang="en-US" dirty="0"/>
              <a:t>D</a:t>
            </a:r>
            <a:r>
              <a:rPr lang="en-US" dirty="0" smtClean="0"/>
              <a:t>ecisions, Based on the Record  </a:t>
            </a:r>
          </a:p>
        </p:txBody>
      </p:sp>
    </p:spTree>
    <p:extLst>
      <p:ext uri="{BB962C8B-B14F-4D97-AF65-F5344CB8AC3E}">
        <p14:creationId xmlns:p14="http://schemas.microsoft.com/office/powerpoint/2010/main" val="423931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County of </a:t>
            </a:r>
            <a:r>
              <a:rPr lang="en-US" i="1" dirty="0" smtClean="0"/>
              <a:t>Los Angeles v. State of California</a:t>
            </a:r>
            <a:r>
              <a:rPr lang="en-US" dirty="0" smtClean="0"/>
              <a:t> (1987)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Not Required to Reimburse for  </a:t>
            </a:r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L</a:t>
            </a:r>
            <a:r>
              <a:rPr lang="en-US" dirty="0" smtClean="0"/>
              <a:t>aws </a:t>
            </a:r>
            <a:r>
              <a:rPr lang="en-US" dirty="0"/>
              <a:t>T</a:t>
            </a:r>
            <a:r>
              <a:rPr lang="en-US" dirty="0" smtClean="0"/>
              <a:t>hat </a:t>
            </a:r>
            <a:r>
              <a:rPr lang="en-US" dirty="0"/>
              <a:t>I</a:t>
            </a:r>
            <a:r>
              <a:rPr lang="en-US" dirty="0" smtClean="0"/>
              <a:t>ncrease Costs</a:t>
            </a:r>
          </a:p>
          <a:p>
            <a:endParaRPr lang="en-US" dirty="0" smtClean="0"/>
          </a:p>
          <a:p>
            <a:r>
              <a:rPr lang="en-US" dirty="0" smtClean="0"/>
              <a:t>Must </a:t>
            </a:r>
            <a:r>
              <a:rPr lang="en-US" dirty="0"/>
              <a:t>R</a:t>
            </a:r>
            <a:r>
              <a:rPr lang="en-US" dirty="0" smtClean="0"/>
              <a:t>eimburse </a:t>
            </a:r>
            <a:r>
              <a:rPr lang="en-US" dirty="0"/>
              <a:t>C</a:t>
            </a:r>
            <a:r>
              <a:rPr lang="en-US" dirty="0" smtClean="0"/>
              <a:t>osts </a:t>
            </a:r>
            <a:r>
              <a:rPr lang="en-US" dirty="0"/>
              <a:t>R</a:t>
            </a:r>
            <a:r>
              <a:rPr lang="en-US" dirty="0" smtClean="0"/>
              <a:t>elated to:  </a:t>
            </a:r>
          </a:p>
          <a:p>
            <a:pPr lvl="1"/>
            <a:r>
              <a:rPr lang="en-US" dirty="0" smtClean="0"/>
              <a:t>New governmental programs.</a:t>
            </a:r>
          </a:p>
          <a:p>
            <a:pPr lvl="1"/>
            <a:r>
              <a:rPr lang="en-US" dirty="0" smtClean="0"/>
              <a:t>Higher levels of governmental service.</a:t>
            </a:r>
          </a:p>
        </p:txBody>
      </p:sp>
    </p:spTree>
    <p:extLst>
      <p:ext uri="{BB962C8B-B14F-4D97-AF65-F5344CB8AC3E}">
        <p14:creationId xmlns:p14="http://schemas.microsoft.com/office/powerpoint/2010/main" val="395501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 Reimbursable Mandate—Later Court Rulings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4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Requirements</a:t>
            </a:r>
          </a:p>
          <a:p>
            <a:r>
              <a:rPr lang="en-US" dirty="0" smtClean="0"/>
              <a:t>Voter-Imposed Requirements</a:t>
            </a:r>
          </a:p>
          <a:p>
            <a:r>
              <a:rPr lang="en-US" dirty="0"/>
              <a:t>Downstream </a:t>
            </a:r>
            <a:r>
              <a:rPr lang="en-US" dirty="0" smtClean="0"/>
              <a:t>Costs Associated With Optional Activities</a:t>
            </a:r>
            <a:endParaRPr lang="en-US" dirty="0"/>
          </a:p>
          <a:p>
            <a:r>
              <a:rPr lang="en-US" dirty="0" smtClean="0"/>
              <a:t>Shifts of Local Revenues </a:t>
            </a:r>
          </a:p>
          <a:p>
            <a:r>
              <a:rPr lang="en-US" dirty="0" smtClean="0"/>
              <a:t>Shifts of Costs Among Local Governments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18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Mandate Suspension Process (1990)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5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“17581</a:t>
            </a:r>
            <a:r>
              <a:rPr lang="en-US" dirty="0"/>
              <a:t>. (a) No local agency shall be required to implement or give effect to any statute </a:t>
            </a:r>
            <a:r>
              <a:rPr lang="en-US" dirty="0" smtClean="0"/>
              <a:t>. . . if:”</a:t>
            </a:r>
          </a:p>
          <a:p>
            <a:pPr lvl="1"/>
            <a:r>
              <a:rPr lang="en-US" dirty="0" smtClean="0"/>
              <a:t>Determined to be a mandate.</a:t>
            </a:r>
          </a:p>
          <a:p>
            <a:pPr lvl="1"/>
            <a:r>
              <a:rPr lang="en-US" dirty="0" smtClean="0"/>
              <a:t>Listed in budget act.</a:t>
            </a:r>
          </a:p>
          <a:p>
            <a:pPr lvl="1"/>
            <a:r>
              <a:rPr lang="en-US" dirty="0" smtClean="0"/>
              <a:t>Identified as suspended in budget act.</a:t>
            </a:r>
          </a:p>
        </p:txBody>
      </p:sp>
    </p:spTree>
    <p:extLst>
      <p:ext uri="{BB962C8B-B14F-4D97-AF65-F5344CB8AC3E}">
        <p14:creationId xmlns:p14="http://schemas.microsoft.com/office/powerpoint/2010/main" val="313477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8885 of </a:t>
            </a:r>
            <a:r>
              <a:rPr lang="en-US" i="1" dirty="0" smtClean="0"/>
              <a:t>2013-14 Budget Act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(3) Pursuant to the provisions of Section 17581 of the Government Code, the mandates identified in the following schedule are specifically identified by the Legislature for suspension during the 2013–14 fiscal </a:t>
            </a:r>
            <a:r>
              <a:rPr lang="en-US" sz="2000" dirty="0" smtClean="0"/>
              <a:t>year</a:t>
            </a:r>
          </a:p>
          <a:p>
            <a:pPr marL="0" indent="0">
              <a:buNone/>
              <a:tabLst>
                <a:tab pos="228600" algn="l"/>
                <a:tab pos="457200" algn="l"/>
                <a:tab pos="685800" algn="l"/>
                <a:tab pos="914400" algn="l"/>
              </a:tabLst>
            </a:pPr>
            <a:r>
              <a:rPr lang="en-US" sz="2000" dirty="0" smtClean="0"/>
              <a:t>	(a)	Absentee </a:t>
            </a:r>
            <a:r>
              <a:rPr lang="en-US" sz="2000" dirty="0"/>
              <a:t>Ballots (Ch. 77, Stats. 1978 and Ch. 1032</a:t>
            </a:r>
            <a:r>
              <a:rPr lang="en-US" sz="2000" dirty="0" smtClean="0"/>
              <a:t>,</a:t>
            </a:r>
            <a:br>
              <a:rPr lang="en-US" sz="2000" dirty="0" smtClean="0"/>
            </a:br>
            <a:r>
              <a:rPr lang="en-US" sz="2000" dirty="0" smtClean="0"/>
              <a:t>			Stats</a:t>
            </a:r>
            <a:r>
              <a:rPr lang="en-US" sz="2000" dirty="0"/>
              <a:t>. 2002) (CSM-3713)  </a:t>
            </a:r>
          </a:p>
          <a:p>
            <a:pPr marL="0" indent="0">
              <a:buNone/>
              <a:tabLst>
                <a:tab pos="228600" algn="l"/>
                <a:tab pos="457200" algn="l"/>
                <a:tab pos="685800" algn="l"/>
                <a:tab pos="914400" algn="l"/>
              </a:tabLst>
            </a:pPr>
            <a:r>
              <a:rPr lang="en-US" sz="2000" dirty="0" smtClean="0"/>
              <a:t>	(b)	Absentee </a:t>
            </a:r>
            <a:r>
              <a:rPr lang="en-US" sz="2000" dirty="0"/>
              <a:t>Ballots-Tabulation by Precinct (Ch. 697,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		Stats</a:t>
            </a:r>
            <a:r>
              <a:rPr lang="en-US" sz="2000" dirty="0"/>
              <a:t>. 1999) (00-TC-08)  </a:t>
            </a:r>
          </a:p>
          <a:p>
            <a:pPr marL="0" indent="0">
              <a:buNone/>
              <a:tabLst>
                <a:tab pos="228600" algn="l"/>
                <a:tab pos="457200" algn="l"/>
                <a:tab pos="685800" algn="l"/>
                <a:tab pos="914400" algn="l"/>
              </a:tabLst>
            </a:pPr>
            <a:r>
              <a:rPr lang="en-US" sz="2000" dirty="0" smtClean="0"/>
              <a:t>	(c)	Adult </a:t>
            </a:r>
            <a:r>
              <a:rPr lang="en-US" sz="2000" dirty="0"/>
              <a:t>Felony Restitution (Ch. 1123, Stats. 1977)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		(04-LM-08)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8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Deferrals of Mandate Costs (2002)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$800 Million Deferred in 2002-03  </a:t>
            </a:r>
          </a:p>
          <a:p>
            <a:endParaRPr lang="en-US" dirty="0" smtClean="0"/>
          </a:p>
          <a:p>
            <a:r>
              <a:rPr lang="en-US" dirty="0" smtClean="0"/>
              <a:t>By 2004-05, State Owes Local Governments $1.5 Billion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99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Proposition 1A (2004)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8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Year, State Must Pay a Mandate’s Bills—or Suspend or Eliminate it</a:t>
            </a:r>
          </a:p>
          <a:p>
            <a:endParaRPr lang="en-US" dirty="0" smtClean="0"/>
          </a:p>
          <a:p>
            <a:r>
              <a:rPr lang="en-US" dirty="0" smtClean="0"/>
              <a:t>Exceptions: </a:t>
            </a:r>
          </a:p>
          <a:p>
            <a:pPr lvl="1"/>
            <a:r>
              <a:rPr lang="en-US" dirty="0" smtClean="0"/>
              <a:t>Education and employee relations mandates.</a:t>
            </a:r>
          </a:p>
          <a:p>
            <a:pPr lvl="1"/>
            <a:r>
              <a:rPr lang="en-US" dirty="0" smtClean="0"/>
              <a:t>Pre-2004 mandate bills.</a:t>
            </a:r>
          </a:p>
        </p:txBody>
      </p:sp>
    </p:spTree>
    <p:extLst>
      <p:ext uri="{BB962C8B-B14F-4D97-AF65-F5344CB8AC3E}">
        <p14:creationId xmlns:p14="http://schemas.microsoft.com/office/powerpoint/2010/main" val="357712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O Slide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381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LAO Slide Template</vt:lpstr>
      <vt:lpstr>Drawing</vt:lpstr>
      <vt:lpstr>Overview and History of State Mandates</vt:lpstr>
      <vt:lpstr>1. Proposition 4 (1979)</vt:lpstr>
      <vt:lpstr>2. Commission on  State Mandates (1984)</vt:lpstr>
      <vt:lpstr>3. County of Los Angeles v. State of California (1987)</vt:lpstr>
      <vt:lpstr>Not a Reimbursable Mandate—Later Court Rulings</vt:lpstr>
      <vt:lpstr>4. Mandate Suspension Process (1990)</vt:lpstr>
      <vt:lpstr>Item 8885 of 2013-14 Budget Act</vt:lpstr>
      <vt:lpstr>5. Deferrals of Mandate Costs (2002)</vt:lpstr>
      <vt:lpstr>6. Proposition 1A (2004)</vt:lpstr>
      <vt:lpstr>Changes After Proposition 1A</vt:lpstr>
      <vt:lpstr>7. Proposition 30 (2012)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2013-12-10T18:42:58Z</dcterms:created>
  <dcterms:modified xsi:type="dcterms:W3CDTF">2013-12-10T18:43:13Z</dcterms:modified>
</cp:coreProperties>
</file>