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1" r:id="rId2"/>
    <p:sldId id="267" r:id="rId3"/>
    <p:sldId id="303" r:id="rId4"/>
    <p:sldId id="300" r:id="rId5"/>
    <p:sldId id="311" r:id="rId6"/>
    <p:sldId id="302" r:id="rId7"/>
    <p:sldId id="274" r:id="rId8"/>
    <p:sldId id="291" r:id="rId9"/>
    <p:sldId id="304" r:id="rId10"/>
    <p:sldId id="307" r:id="rId11"/>
    <p:sldId id="305" r:id="rId12"/>
    <p:sldId id="306" r:id="rId13"/>
    <p:sldId id="265" r:id="rId14"/>
    <p:sldId id="278" r:id="rId15"/>
    <p:sldId id="279" r:id="rId16"/>
    <p:sldId id="281" r:id="rId17"/>
    <p:sldId id="273" r:id="rId18"/>
    <p:sldId id="284" r:id="rId19"/>
    <p:sldId id="276" r:id="rId20"/>
    <p:sldId id="282" r:id="rId21"/>
    <p:sldId id="280" r:id="rId22"/>
    <p:sldId id="309" r:id="rId23"/>
    <p:sldId id="277" r:id="rId24"/>
    <p:sldId id="269" r:id="rId25"/>
    <p:sldId id="290" r:id="rId26"/>
    <p:sldId id="289" r:id="rId27"/>
    <p:sldId id="286" r:id="rId28"/>
    <p:sldId id="310" r:id="rId29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3399FF"/>
    <a:srgbClr val="1F1F5F"/>
    <a:srgbClr val="252571"/>
    <a:srgbClr val="1D1D79"/>
    <a:srgbClr val="28287A"/>
    <a:srgbClr val="3333CC"/>
    <a:srgbClr val="9BCDFF"/>
    <a:srgbClr val="7BBDFF"/>
    <a:srgbClr val="57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51" autoAdjust="0"/>
    <p:restoredTop sz="70955" autoAdjust="0"/>
  </p:normalViewPr>
  <p:slideViewPr>
    <p:cSldViewPr>
      <p:cViewPr>
        <p:scale>
          <a:sx n="100" d="100"/>
          <a:sy n="100" d="100"/>
        </p:scale>
        <p:origin x="-468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8" d="100"/>
          <a:sy n="118" d="100"/>
        </p:scale>
        <p:origin x="-2370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28440" cy="38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960" y="0"/>
            <a:ext cx="4028440" cy="38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20934"/>
            <a:ext cx="4028440" cy="38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960" y="6620934"/>
            <a:ext cx="4028440" cy="38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449234-6A78-45B4-B0C7-F9A26DD201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84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505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505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1B606A11-065F-4BE8-829E-698E9F39EFA1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258"/>
            <a:ext cx="4028440" cy="3505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347" y="6658258"/>
            <a:ext cx="4028440" cy="3505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D065110D-F216-4299-AEC6-B2E5EC87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27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A0465-0146-4A39-BE3C-7171B7E9004E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328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29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84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35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30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81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250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62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650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17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013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860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76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840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838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954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880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89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02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95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7863" y="1524000"/>
            <a:ext cx="7788275" cy="1447800"/>
          </a:xfrm>
        </p:spPr>
        <p:txBody>
          <a:bodyPr lIns="182880" rIns="182880"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677863" y="3200400"/>
            <a:ext cx="7788275" cy="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29" name="Object 13"/>
          <p:cNvGraphicFramePr>
            <a:graphicFrameLocks noChangeAspect="1"/>
          </p:cNvGraphicFramePr>
          <p:nvPr/>
        </p:nvGraphicFramePr>
        <p:xfrm>
          <a:off x="531813" y="2674938"/>
          <a:ext cx="2651125" cy="128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" name="Drawing" r:id="rId3" imgW="2651760" imgH="1287720" progId="WPDraw30.Drawing">
                  <p:embed/>
                </p:oleObj>
              </mc:Choice>
              <mc:Fallback>
                <p:oleObj name="Drawing" r:id="rId3" imgW="2651760" imgH="1287720" progId="WPDraw30.Drawing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2674938"/>
                        <a:ext cx="2651125" cy="1287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32000" y="3429000"/>
            <a:ext cx="6434138" cy="533400"/>
          </a:xfrm>
        </p:spPr>
        <p:txBody>
          <a:bodyPr lIns="182880" rIns="182880" anchor="b"/>
          <a:lstStyle>
            <a:lvl1pPr marL="0" indent="0" algn="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06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Line 24"/>
          <p:cNvSpPr>
            <a:spLocks noChangeShapeType="1"/>
          </p:cNvSpPr>
          <p:nvPr userDrawn="1"/>
        </p:nvSpPr>
        <p:spPr bwMode="auto">
          <a:xfrm>
            <a:off x="677863" y="1828800"/>
            <a:ext cx="778827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79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7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609600" y="1752600"/>
            <a:ext cx="7924800" cy="152400"/>
          </a:xfrm>
          <a:prstGeom prst="rect">
            <a:avLst/>
          </a:prstGeom>
          <a:solidFill>
            <a:srgbClr val="1F1F5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2902803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3"/>
                </a:solidFill>
                <a:latin typeface="+mj-lt"/>
              </a:rPr>
              <a:t>Visit</a:t>
            </a:r>
            <a:r>
              <a:rPr lang="en-US" sz="3200" b="1" baseline="0" dirty="0" smtClean="0">
                <a:solidFill>
                  <a:schemeClr val="accent3"/>
                </a:solidFill>
                <a:latin typeface="+mj-lt"/>
              </a:rPr>
              <a:t> the LAO website at:</a:t>
            </a:r>
          </a:p>
          <a:p>
            <a:pPr algn="ctr"/>
            <a:r>
              <a:rPr lang="en-US" sz="3200" b="1" baseline="0" dirty="0" smtClean="0">
                <a:solidFill>
                  <a:schemeClr val="accent3"/>
                </a:solidFill>
                <a:latin typeface="+mj-lt"/>
              </a:rPr>
              <a:t>www.lao.ca.gov</a:t>
            </a:r>
            <a:endParaRPr lang="en-US" sz="32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71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Line 24"/>
          <p:cNvSpPr>
            <a:spLocks noChangeShapeType="1"/>
          </p:cNvSpPr>
          <p:nvPr userDrawn="1"/>
        </p:nvSpPr>
        <p:spPr bwMode="auto">
          <a:xfrm>
            <a:off x="677863" y="1828800"/>
            <a:ext cx="778827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64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0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Line 24"/>
          <p:cNvSpPr>
            <a:spLocks noChangeShapeType="1"/>
          </p:cNvSpPr>
          <p:nvPr userDrawn="1"/>
        </p:nvSpPr>
        <p:spPr bwMode="auto">
          <a:xfrm>
            <a:off x="677863" y="1828800"/>
            <a:ext cx="778827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32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30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Line 24"/>
          <p:cNvSpPr>
            <a:spLocks noChangeShapeType="1"/>
          </p:cNvSpPr>
          <p:nvPr userDrawn="1"/>
        </p:nvSpPr>
        <p:spPr bwMode="auto">
          <a:xfrm>
            <a:off x="677863" y="1828800"/>
            <a:ext cx="778827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51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Line 24"/>
          <p:cNvSpPr>
            <a:spLocks noChangeShapeType="1"/>
          </p:cNvSpPr>
          <p:nvPr userDrawn="1"/>
        </p:nvSpPr>
        <p:spPr bwMode="auto">
          <a:xfrm>
            <a:off x="677863" y="1828800"/>
            <a:ext cx="778827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54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71600" y="3124200"/>
            <a:ext cx="6434138" cy="533400"/>
          </a:xfrm>
        </p:spPr>
        <p:txBody>
          <a:bodyPr lIns="182880" rIns="182880" anchor="b"/>
          <a:lstStyle>
            <a:lvl1pPr marL="0" indent="0" algn="ctr">
              <a:buFont typeface="Wingdings" pitchFamily="2" charset="2"/>
              <a:buNone/>
              <a:defRPr sz="3000" baseline="0"/>
            </a:lvl1pPr>
          </a:lstStyle>
          <a:p>
            <a:pPr lvl="0"/>
            <a:r>
              <a:rPr lang="en-US" noProof="0" dirty="0" smtClean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2492501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46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8287A">
                <a:gamma/>
                <a:shade val="72941"/>
                <a:invGamma/>
              </a:srgbClr>
            </a:gs>
            <a:gs pos="100000">
              <a:srgbClr val="2828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438400"/>
            <a:ext cx="777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Subitem</a:t>
            </a:r>
          </a:p>
          <a:p>
            <a:pPr lvl="2"/>
            <a:r>
              <a:rPr lang="en-US" smtClean="0"/>
              <a:t>Sub Subitem</a:t>
            </a:r>
          </a:p>
          <a:p>
            <a:pPr lvl="2"/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400800"/>
            <a:ext cx="1939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  <p:pic>
        <p:nvPicPr>
          <p:cNvPr id="10242" name="Picture 2" descr="\\laomain\lao\Office\LAO_MSWORD10_Templates\LAO_PowerPoint\LAO Logo 201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11321"/>
            <a:ext cx="796374" cy="26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800" b="1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Char char="•"/>
        <a:defRPr sz="24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BCDFF"/>
        </a:buClr>
        <a:buSzPct val="65000"/>
        <a:buFont typeface="CommonBullets" pitchFamily="34" charset="2"/>
        <a:buChar char="+"/>
        <a:defRPr sz="2200" b="1">
          <a:solidFill>
            <a:srgbClr val="9BCD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State Budget Update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4953000"/>
            <a:ext cx="6434138" cy="533400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Legislative Analyst’s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Office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C.A.S.H. Fall Conference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October 15, 2013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09600" y="62484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www.lao.ca.gov</a:t>
            </a:r>
          </a:p>
        </p:txBody>
      </p:sp>
    </p:spTree>
    <p:extLst>
      <p:ext uri="{BB962C8B-B14F-4D97-AF65-F5344CB8AC3E}">
        <p14:creationId xmlns:p14="http://schemas.microsoft.com/office/powerpoint/2010/main" val="36520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Unemployment Rate for </a:t>
            </a:r>
            <a:br>
              <a:rPr lang="en-US" sz="3000" dirty="0" smtClean="0"/>
            </a:br>
            <a:r>
              <a:rPr lang="en-US" sz="3000" dirty="0" smtClean="0"/>
              <a:t>12 Largest Counties Varies Notably</a:t>
            </a:r>
            <a:endParaRPr lang="en-US" sz="3000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1900535"/>
            <a:ext cx="2958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99"/>
                </a:solidFill>
                <a:latin typeface="+mj-lt"/>
              </a:rPr>
              <a:t>Rate in August </a:t>
            </a:r>
            <a:r>
              <a:rPr lang="en-US" dirty="0">
                <a:solidFill>
                  <a:srgbClr val="FFFF99"/>
                </a:solidFill>
                <a:latin typeface="+mj-lt"/>
              </a:rPr>
              <a:t>2013</a:t>
            </a:r>
          </a:p>
        </p:txBody>
      </p:sp>
      <p:pic>
        <p:nvPicPr>
          <p:cNvPr id="17410" name="Picture 2" descr="O:\Workload\2013\130559\Unemployment Rate for 12 Largest Count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207" y="2362200"/>
            <a:ext cx="634186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39636" cy="365125"/>
          </a:xfrm>
        </p:spPr>
        <p:txBody>
          <a:bodyPr/>
          <a:lstStyle/>
          <a:p>
            <a:fld id="{A660B6AB-30A7-463E-946F-9D74FA8EFF9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35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Significant Increase in Housing </a:t>
            </a:r>
            <a:br>
              <a:rPr lang="en-US" sz="2800" dirty="0" smtClean="0"/>
            </a:br>
            <a:r>
              <a:rPr lang="en-US" sz="2800" dirty="0" smtClean="0"/>
              <a:t>Prices in State’s Large Metropolitan Areas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1900535"/>
            <a:ext cx="2395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99"/>
                </a:solidFill>
                <a:latin typeface="+mj-lt"/>
              </a:rPr>
              <a:t>Percent Change</a:t>
            </a:r>
            <a:endParaRPr lang="en-US" dirty="0">
              <a:solidFill>
                <a:srgbClr val="FFFF99"/>
              </a:solidFill>
              <a:latin typeface="+mj-lt"/>
            </a:endParaRPr>
          </a:p>
        </p:txBody>
      </p:sp>
      <p:pic>
        <p:nvPicPr>
          <p:cNvPr id="15362" name="Picture 2" descr="O:\Workload\2013\130559\Significant Increase in Housing Prices in State's Large Metropolitan Areas 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2419349"/>
            <a:ext cx="5703208" cy="40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39636" cy="365125"/>
          </a:xfrm>
        </p:spPr>
        <p:txBody>
          <a:bodyPr/>
          <a:lstStyle/>
          <a:p>
            <a:fld id="{A660B6AB-30A7-463E-946F-9D74FA8EFF9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42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State Revenue Growth </a:t>
            </a:r>
            <a:r>
              <a:rPr lang="en-US" sz="3000" dirty="0"/>
              <a:t>Linked With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Stock Market Growth</a:t>
            </a:r>
            <a:endParaRPr lang="en-US" sz="3000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1828800"/>
            <a:ext cx="4613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99"/>
                </a:solidFill>
                <a:latin typeface="+mj-lt"/>
              </a:rPr>
              <a:t>Year-Over-Year Percent Change</a:t>
            </a:r>
            <a:endParaRPr lang="en-US" dirty="0">
              <a:solidFill>
                <a:srgbClr val="FFFF99"/>
              </a:solidFill>
              <a:latin typeface="+mj-lt"/>
            </a:endParaRPr>
          </a:p>
        </p:txBody>
      </p:sp>
      <p:pic>
        <p:nvPicPr>
          <p:cNvPr id="16386" name="Picture 2" descr="O:\Workload\2013\130559\State Revenue Growth Linked With Stock Market Grow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26140"/>
            <a:ext cx="5753438" cy="405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39636" cy="365125"/>
          </a:xfrm>
        </p:spPr>
        <p:txBody>
          <a:bodyPr/>
          <a:lstStyle/>
          <a:p>
            <a:fld id="{A660B6AB-30A7-463E-946F-9D74FA8EFF9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3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12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Revenue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55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Act Revenue Assumptions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13</a:t>
            </a:fld>
            <a:endParaRPr lang="en-US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77862" y="1905000"/>
            <a:ext cx="778033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sz="2200" dirty="0" smtClean="0">
                <a:solidFill>
                  <a:srgbClr val="FFFF99"/>
                </a:solidFill>
                <a:latin typeface="Helvetica" pitchFamily="34" charset="0"/>
              </a:rPr>
              <a:t>General Fund and Education Protection Account Combined</a:t>
            </a:r>
            <a:br>
              <a:rPr lang="en-US" sz="2200" dirty="0" smtClean="0">
                <a:solidFill>
                  <a:srgbClr val="FFFF99"/>
                </a:solidFill>
                <a:latin typeface="Helvetica" pitchFamily="34" charset="0"/>
              </a:rPr>
            </a:br>
            <a:r>
              <a:rPr lang="en-US" sz="2200" dirty="0" smtClean="0">
                <a:solidFill>
                  <a:srgbClr val="FFFF99"/>
                </a:solidFill>
                <a:latin typeface="Helvetica" pitchFamily="34" charset="0"/>
              </a:rPr>
              <a:t>(Dollars in Millions)</a:t>
            </a:r>
            <a:endParaRPr lang="en-US" sz="2200" dirty="0">
              <a:solidFill>
                <a:srgbClr val="FFFF99"/>
              </a:solidFill>
              <a:latin typeface="Helvetic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19400"/>
            <a:ext cx="7422126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6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Fund Condition</a:t>
            </a:r>
            <a:br>
              <a:rPr lang="en-US" dirty="0" smtClean="0"/>
            </a:br>
            <a:r>
              <a:rPr lang="en-US" dirty="0" smtClean="0"/>
              <a:t>Under Budget Act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14</a:t>
            </a:fld>
            <a:endParaRPr lang="en-US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77862" y="1905000"/>
            <a:ext cx="778033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sz="2200" dirty="0" smtClean="0">
                <a:solidFill>
                  <a:srgbClr val="FFFF99"/>
                </a:solidFill>
                <a:latin typeface="Helvetica" pitchFamily="34" charset="0"/>
              </a:rPr>
              <a:t>General Fund and Education Protection Account Combined</a:t>
            </a:r>
            <a:br>
              <a:rPr lang="en-US" sz="2200" dirty="0" smtClean="0">
                <a:solidFill>
                  <a:srgbClr val="FFFF99"/>
                </a:solidFill>
                <a:latin typeface="Helvetica" pitchFamily="34" charset="0"/>
              </a:rPr>
            </a:br>
            <a:r>
              <a:rPr lang="en-US" sz="2200" dirty="0" smtClean="0">
                <a:solidFill>
                  <a:srgbClr val="FFFF99"/>
                </a:solidFill>
                <a:latin typeface="Helvetica" pitchFamily="34" charset="0"/>
              </a:rPr>
              <a:t>(Dollars in Millions)</a:t>
            </a:r>
            <a:endParaRPr lang="en-US" sz="2200" dirty="0">
              <a:solidFill>
                <a:srgbClr val="FFFF99"/>
              </a:solidFill>
              <a:latin typeface="Helvetic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790825"/>
            <a:ext cx="7289632" cy="277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4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2012-13 State Revenue Update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514600"/>
            <a:ext cx="7175399" cy="21335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15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77862" y="1905000"/>
            <a:ext cx="77803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sz="2200" dirty="0" smtClean="0">
                <a:solidFill>
                  <a:srgbClr val="FFFF99"/>
                </a:solidFill>
                <a:latin typeface="Helvetica" pitchFamily="34" charset="0"/>
              </a:rPr>
              <a:t>Year End (In Millions)</a:t>
            </a:r>
            <a:endParaRPr lang="en-US" sz="2200" dirty="0">
              <a:solidFill>
                <a:srgbClr val="FFFF99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61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2013-14 State Revenue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7924800" cy="3962400"/>
          </a:xfrm>
        </p:spPr>
        <p:txBody>
          <a:bodyPr/>
          <a:lstStyle/>
          <a:p>
            <a:r>
              <a:rPr lang="en-US" dirty="0" smtClean="0"/>
              <a:t>Personal Income Tax (PIT) Withholding Above Projections</a:t>
            </a:r>
          </a:p>
          <a:p>
            <a:r>
              <a:rPr lang="en-US" dirty="0" smtClean="0"/>
              <a:t>PIT Estimated Payments Above Projections</a:t>
            </a:r>
          </a:p>
          <a:p>
            <a:r>
              <a:rPr lang="en-US" dirty="0" smtClean="0"/>
              <a:t>Sales Tax Revenues Below Projections</a:t>
            </a:r>
          </a:p>
          <a:p>
            <a:r>
              <a:rPr lang="en-US" dirty="0" smtClean="0"/>
              <a:t>Corporate Tax Revenues Below Projections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9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17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Education Budget Recap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81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Proposition 98 Funding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18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1831" y="1905000"/>
            <a:ext cx="77803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rgbClr val="FFFF99"/>
                </a:solidFill>
                <a:latin typeface="Helvetica" pitchFamily="34" charset="0"/>
              </a:rPr>
              <a:t>In Millions</a:t>
            </a:r>
            <a:endParaRPr lang="en-US" sz="2200" dirty="0">
              <a:solidFill>
                <a:srgbClr val="FFFF99"/>
              </a:solidFill>
              <a:latin typeface="Helvetica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402562"/>
            <a:ext cx="7597343" cy="1712238"/>
          </a:xfrm>
        </p:spPr>
      </p:pic>
    </p:spTree>
    <p:extLst>
      <p:ext uri="{BB962C8B-B14F-4D97-AF65-F5344CB8AC3E}">
        <p14:creationId xmlns:p14="http://schemas.microsoft.com/office/powerpoint/2010/main" val="24682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1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Update on U.S. Economy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74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2012-13 Changes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19</a:t>
            </a:fld>
            <a:endParaRPr lang="en-US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77862" y="1905000"/>
            <a:ext cx="77803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sz="2200" dirty="0" smtClean="0">
                <a:solidFill>
                  <a:srgbClr val="FFFF99"/>
                </a:solidFill>
                <a:latin typeface="Helvetica" pitchFamily="34" charset="0"/>
              </a:rPr>
              <a:t>In Millions</a:t>
            </a:r>
            <a:endParaRPr lang="en-US" sz="2200" dirty="0">
              <a:solidFill>
                <a:srgbClr val="FFFF99"/>
              </a:solidFill>
              <a:latin typeface="Helvetic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12087"/>
            <a:ext cx="7586904" cy="223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9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2013-14 Changes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20</a:t>
            </a:fld>
            <a:endParaRPr lang="en-US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77862" y="1905000"/>
            <a:ext cx="77803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sz="2200" dirty="0" smtClean="0">
                <a:solidFill>
                  <a:srgbClr val="FFFF99"/>
                </a:solidFill>
                <a:latin typeface="Helvetica" pitchFamily="34" charset="0"/>
              </a:rPr>
              <a:t>In Millions</a:t>
            </a:r>
            <a:endParaRPr lang="en-US" sz="2200" dirty="0">
              <a:solidFill>
                <a:srgbClr val="FFFF99"/>
              </a:solidFill>
              <a:latin typeface="Helvetic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440462"/>
            <a:ext cx="6477000" cy="379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2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Programmatic Per-Pupil Funding </a:t>
            </a:r>
            <a:r>
              <a:rPr lang="en-US" dirty="0" smtClean="0"/>
              <a:t>Rebounding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1905000"/>
            <a:ext cx="8686800" cy="4308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200" dirty="0">
                <a:solidFill>
                  <a:srgbClr val="FFFF99"/>
                </a:solidFill>
                <a:latin typeface="Arial"/>
              </a:rPr>
              <a:t>Per-Pupil Funding in Dollars</a:t>
            </a:r>
          </a:p>
        </p:txBody>
      </p:sp>
      <p:pic>
        <p:nvPicPr>
          <p:cNvPr id="3" name="Picture 2" descr="O:\Workload\2013\130514\Programmatic Per-Pupil Funding Now Higher Than 2009-10 Lev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502" y="2335888"/>
            <a:ext cx="4683610" cy="398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39636" cy="365125"/>
          </a:xfrm>
        </p:spPr>
        <p:txBody>
          <a:bodyPr/>
          <a:lstStyle/>
          <a:p>
            <a:fld id="{A660B6AB-30A7-463E-946F-9D74FA8EFF9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4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Tracking Deferral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Paydowns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22</a:t>
            </a:fld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77862" y="1905000"/>
            <a:ext cx="77803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sz="2200" dirty="0" smtClean="0">
                <a:solidFill>
                  <a:srgbClr val="FFFF99"/>
                </a:solidFill>
                <a:latin typeface="Helvetica" pitchFamily="34" charset="0"/>
              </a:rPr>
              <a:t>In Millions</a:t>
            </a:r>
            <a:endParaRPr lang="en-US" sz="2200" dirty="0">
              <a:solidFill>
                <a:srgbClr val="FFFF99"/>
              </a:solidFill>
              <a:latin typeface="Helvetica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73" y="2590800"/>
            <a:ext cx="7336711" cy="228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4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23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Education Budget Outlook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9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Pessimistic Scenario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24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2133600"/>
            <a:ext cx="7580327" cy="1219200"/>
          </a:xfrm>
        </p:spPr>
      </p:pic>
    </p:spTree>
    <p:extLst>
      <p:ext uri="{BB962C8B-B14F-4D97-AF65-F5344CB8AC3E}">
        <p14:creationId xmlns:p14="http://schemas.microsoft.com/office/powerpoint/2010/main" val="206481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Guess Scenario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25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2133599"/>
            <a:ext cx="7391401" cy="1164283"/>
          </a:xfrm>
        </p:spPr>
      </p:pic>
    </p:spTree>
    <p:extLst>
      <p:ext uri="{BB962C8B-B14F-4D97-AF65-F5344CB8AC3E}">
        <p14:creationId xmlns:p14="http://schemas.microsoft.com/office/powerpoint/2010/main" val="50964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Optimistic Scenario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2345412"/>
            <a:ext cx="7703046" cy="123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0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8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Gross Domestic Product Projected to Grow About 3 Percent Annually</a:t>
            </a:r>
            <a:endParaRPr lang="en-US" sz="3000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1828800"/>
            <a:ext cx="4202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99"/>
                </a:solidFill>
                <a:latin typeface="+mj-lt"/>
              </a:rPr>
              <a:t>Year-to-Year Percent Change</a:t>
            </a:r>
            <a:endParaRPr lang="en-US" dirty="0">
              <a:solidFill>
                <a:srgbClr val="FFFF99"/>
              </a:solidFill>
              <a:latin typeface="+mj-lt"/>
            </a:endParaRPr>
          </a:p>
        </p:txBody>
      </p:sp>
      <p:pic>
        <p:nvPicPr>
          <p:cNvPr id="13314" name="Picture 2" descr="O:\Workload\2013\130559\Growth in Real GDP Projected to Hover Around 3 Perc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313" y="2438400"/>
            <a:ext cx="6789887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39636" cy="365125"/>
          </a:xfrm>
        </p:spPr>
        <p:txBody>
          <a:bodyPr/>
          <a:lstStyle/>
          <a:p>
            <a:fld id="{A660B6AB-30A7-463E-946F-9D74FA8EFF9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31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Personal Income Projected to Grow About 5 Percent Annually</a:t>
            </a:r>
            <a:endParaRPr lang="en-US" sz="3000" dirty="0"/>
          </a:p>
        </p:txBody>
      </p:sp>
      <p:pic>
        <p:nvPicPr>
          <p:cNvPr id="10242" name="Picture 2" descr="O:\Workload\2013\130559\Growth in Personal Income Project to Hover Around 5 Perc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00984"/>
            <a:ext cx="7239000" cy="377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1900535"/>
            <a:ext cx="4202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99"/>
                </a:solidFill>
                <a:latin typeface="+mj-lt"/>
              </a:rPr>
              <a:t>Year-to-Year Percent Change</a:t>
            </a:r>
            <a:endParaRPr lang="en-US" dirty="0">
              <a:solidFill>
                <a:srgbClr val="FFFF99"/>
              </a:solidFill>
              <a:latin typeface="+mj-lt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39636" cy="365125"/>
          </a:xfrm>
        </p:spPr>
        <p:txBody>
          <a:bodyPr/>
          <a:lstStyle/>
          <a:p>
            <a:fld id="{A660B6AB-30A7-463E-946F-9D74FA8EFF9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64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S&amp;P 500 Volatile </a:t>
            </a:r>
            <a:br>
              <a:rPr lang="en-US" sz="3000" dirty="0" smtClean="0"/>
            </a:br>
            <a:r>
              <a:rPr lang="en-US" sz="3000" dirty="0" smtClean="0"/>
              <a:t>But Projected to Grow Over Period </a:t>
            </a:r>
            <a:endParaRPr lang="en-US" sz="3000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1900535"/>
            <a:ext cx="4202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99"/>
                </a:solidFill>
                <a:latin typeface="+mj-lt"/>
              </a:rPr>
              <a:t>Year-to-Year Percent Change</a:t>
            </a:r>
            <a:endParaRPr lang="en-US" dirty="0">
              <a:solidFill>
                <a:srgbClr val="FFFF99"/>
              </a:solidFill>
              <a:latin typeface="+mj-lt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39636" cy="365125"/>
          </a:xfrm>
        </p:spPr>
        <p:txBody>
          <a:bodyPr/>
          <a:lstStyle/>
          <a:p>
            <a:fld id="{A660B6AB-30A7-463E-946F-9D74FA8EFF9D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2" descr="U:\2013\Workload\130514\Growth in S&amp;P 500 Projected to Be in 3-to-6 Percent Range Over Next Few Yea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051" y="2406225"/>
            <a:ext cx="5222695" cy="414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31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Employment Projected to Grow</a:t>
            </a:r>
            <a:br>
              <a:rPr lang="en-US" sz="3000" dirty="0" smtClean="0"/>
            </a:br>
            <a:r>
              <a:rPr lang="en-US" sz="3000" dirty="0" smtClean="0"/>
              <a:t>Less Than</a:t>
            </a:r>
            <a:r>
              <a:rPr lang="en-US" sz="3000" dirty="0"/>
              <a:t> </a:t>
            </a:r>
            <a:r>
              <a:rPr lang="en-US" sz="3000" dirty="0" smtClean="0"/>
              <a:t>2 Percent Annually</a:t>
            </a:r>
            <a:endParaRPr lang="en-US" sz="3000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1900535"/>
            <a:ext cx="4202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99"/>
                </a:solidFill>
                <a:latin typeface="+mj-lt"/>
              </a:rPr>
              <a:t>Year-to-Year Percent Change</a:t>
            </a:r>
            <a:endParaRPr lang="en-US" dirty="0">
              <a:solidFill>
                <a:srgbClr val="FFFF99"/>
              </a:solidFill>
              <a:latin typeface="+mj-lt"/>
            </a:endParaRPr>
          </a:p>
        </p:txBody>
      </p:sp>
      <p:pic>
        <p:nvPicPr>
          <p:cNvPr id="12290" name="Picture 2" descr="O:\Workload\2013\130559\Growth in Payroll Employment Projected to Be Less Than 2 Perc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397" y="2438400"/>
            <a:ext cx="6115051" cy="366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39636" cy="365125"/>
          </a:xfrm>
        </p:spPr>
        <p:txBody>
          <a:bodyPr/>
          <a:lstStyle/>
          <a:p>
            <a:fld id="{A660B6AB-30A7-463E-946F-9D74FA8EFF9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5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Federal Shutdown</a:t>
            </a:r>
          </a:p>
          <a:p>
            <a:r>
              <a:rPr lang="en-US" dirty="0" smtClean="0"/>
              <a:t>Debt Ceiling Impasse</a:t>
            </a:r>
          </a:p>
          <a:p>
            <a:r>
              <a:rPr lang="en-US" dirty="0" smtClean="0"/>
              <a:t>Downturn in Stock Market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6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Update on California Economy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Payroll Employment Growing</a:t>
            </a:r>
            <a:br>
              <a:rPr lang="en-US" sz="3000" dirty="0" smtClean="0"/>
            </a:br>
            <a:r>
              <a:rPr lang="en-US" sz="3000" dirty="0" smtClean="0"/>
              <a:t>In Eight Industry Sectors</a:t>
            </a:r>
            <a:endParaRPr lang="en-US" sz="3000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1900535"/>
            <a:ext cx="7137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99"/>
                </a:solidFill>
                <a:latin typeface="+mj-lt"/>
              </a:rPr>
              <a:t>Percent Change From August 2012 to August 2013</a:t>
            </a:r>
            <a:endParaRPr lang="en-US" dirty="0">
              <a:solidFill>
                <a:srgbClr val="FFFF99"/>
              </a:solidFill>
              <a:latin typeface="+mj-lt"/>
            </a:endParaRPr>
          </a:p>
        </p:txBody>
      </p:sp>
      <p:pic>
        <p:nvPicPr>
          <p:cNvPr id="14338" name="Picture 2" descr="O:\Workload\2013\130559\Payroll Employment by Major Industry Sec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50756"/>
            <a:ext cx="6400800" cy="38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39636" cy="365125"/>
          </a:xfrm>
        </p:spPr>
        <p:txBody>
          <a:bodyPr/>
          <a:lstStyle/>
          <a:p>
            <a:fld id="{A660B6AB-30A7-463E-946F-9D74FA8EFF9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5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O Slide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LAO Slide Template</Template>
  <TotalTime>0</TotalTime>
  <Words>256</Words>
  <Application>Microsoft Office PowerPoint</Application>
  <PresentationFormat>On-screen Show (4:3)</PresentationFormat>
  <Paragraphs>110</Paragraphs>
  <Slides>28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LAO Slide Template</vt:lpstr>
      <vt:lpstr>Drawing</vt:lpstr>
      <vt:lpstr> State Budget Update</vt:lpstr>
      <vt:lpstr>PowerPoint Presentation</vt:lpstr>
      <vt:lpstr>Gross Domestic Product Projected to Grow About 3 Percent Annually</vt:lpstr>
      <vt:lpstr>Personal Income Projected to Grow About 5 Percent Annually</vt:lpstr>
      <vt:lpstr>S&amp;P 500 Volatile  But Projected to Grow Over Period </vt:lpstr>
      <vt:lpstr>Employment Projected to Grow Less Than 2 Percent Annually</vt:lpstr>
      <vt:lpstr>Major Concerns</vt:lpstr>
      <vt:lpstr>PowerPoint Presentation</vt:lpstr>
      <vt:lpstr>Payroll Employment Growing In Eight Industry Sectors</vt:lpstr>
      <vt:lpstr>Unemployment Rate for  12 Largest Counties Varies Notably</vt:lpstr>
      <vt:lpstr>Significant Increase in Housing  Prices in State’s Large Metropolitan Areas</vt:lpstr>
      <vt:lpstr>State Revenue Growth Linked With  Stock Market Growth</vt:lpstr>
      <vt:lpstr>PowerPoint Presentation</vt:lpstr>
      <vt:lpstr>Budget Act Revenue Assumptions</vt:lpstr>
      <vt:lpstr>General Fund Condition Under Budget Act</vt:lpstr>
      <vt:lpstr>2012-13 State Revenue Update</vt:lpstr>
      <vt:lpstr>2013-14 State Revenue Update</vt:lpstr>
      <vt:lpstr>PowerPoint Presentation</vt:lpstr>
      <vt:lpstr>Proposition 98 Funding</vt:lpstr>
      <vt:lpstr>Major 2012-13 Changes</vt:lpstr>
      <vt:lpstr>Major 2013-14 Changes</vt:lpstr>
      <vt:lpstr>Programmatic Per-Pupil Funding Rebounding</vt:lpstr>
      <vt:lpstr> Tracking Deferral Paydowns</vt:lpstr>
      <vt:lpstr>PowerPoint Presentation</vt:lpstr>
      <vt:lpstr>Pessimistic Scenario</vt:lpstr>
      <vt:lpstr>Best Guess Scenario</vt:lpstr>
      <vt:lpstr>Optimistic Scenario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2013-10-16T15:29:10Z</dcterms:created>
  <dcterms:modified xsi:type="dcterms:W3CDTF">2013-10-16T15:29:16Z</dcterms:modified>
</cp:coreProperties>
</file>