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57" r:id="rId3"/>
    <p:sldId id="262" r:id="rId4"/>
    <p:sldId id="263" r:id="rId5"/>
    <p:sldId id="265" r:id="rId6"/>
    <p:sldId id="266" r:id="rId7"/>
    <p:sldId id="267" r:id="rId8"/>
    <p:sldId id="269" r:id="rId9"/>
    <p:sldId id="268" r:id="rId10"/>
    <p:sldId id="270" r:id="rId11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399FF"/>
    <a:srgbClr val="1F1F5F"/>
    <a:srgbClr val="252571"/>
    <a:srgbClr val="1D1D79"/>
    <a:srgbClr val="28287A"/>
    <a:srgbClr val="3333CC"/>
    <a:srgbClr val="9BCDFF"/>
    <a:srgbClr val="7BBDFF"/>
    <a:srgbClr val="57A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87261" autoAdjust="0"/>
  </p:normalViewPr>
  <p:slideViewPr>
    <p:cSldViewPr>
      <p:cViewPr>
        <p:scale>
          <a:sx n="75" d="100"/>
          <a:sy n="75" d="100"/>
        </p:scale>
        <p:origin x="-1608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-2370" y="-96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77000"/>
            <a:ext cx="3962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6477000"/>
            <a:ext cx="3962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449234-6A78-45B4-B0C7-F9A26DD201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84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06A11-065F-4BE8-829E-698E9F39EFA1}" type="datetimeFigureOut">
              <a:rPr lang="en-US" smtClean="0"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5110D-F216-4299-AEC6-B2E5EC871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2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5110D-F216-4299-AEC6-B2E5EC8717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7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5110D-F216-4299-AEC6-B2E5EC8717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7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5110D-F216-4299-AEC6-B2E5EC8717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5110D-F216-4299-AEC6-B2E5EC8717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98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5110D-F216-4299-AEC6-B2E5EC8717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3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7863" y="1524000"/>
            <a:ext cx="7788275" cy="1447800"/>
          </a:xfrm>
        </p:spPr>
        <p:txBody>
          <a:bodyPr lIns="182880" rIns="182880"/>
          <a:lstStyle>
            <a:lvl1pPr algn="r"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677863" y="3200400"/>
            <a:ext cx="7788275" cy="0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531813" y="2674938"/>
          <a:ext cx="2651125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Drawing" r:id="rId3" imgW="2651760" imgH="1287720" progId="WPDraw30.Drawing">
                  <p:embed/>
                </p:oleObj>
              </mc:Choice>
              <mc:Fallback>
                <p:oleObj name="Drawing" r:id="rId3" imgW="2651760" imgH="1287720" progId="WPDraw30.Drawing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2674938"/>
                        <a:ext cx="2651125" cy="128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32000" y="3429000"/>
            <a:ext cx="6434138" cy="533400"/>
          </a:xfrm>
        </p:spPr>
        <p:txBody>
          <a:bodyPr lIns="182880" rIns="182880" anchor="b"/>
          <a:lstStyle>
            <a:lvl1pPr marL="0" indent="0" algn="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7094538" y="5803900"/>
            <a:ext cx="3079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L</a:t>
            </a:r>
            <a:endParaRPr lang="en-US" sz="4600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7402513" y="5803900"/>
            <a:ext cx="377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A</a:t>
            </a:r>
            <a:endParaRPr lang="en-US" sz="4600"/>
          </a:p>
        </p:txBody>
      </p:sp>
      <p:pic>
        <p:nvPicPr>
          <p:cNvPr id="9234" name="Picture 18" descr="D:\4_Color Designs\Final Designs\gradation bar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6413500"/>
            <a:ext cx="900113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5" name="Freeform 19"/>
          <p:cNvSpPr>
            <a:spLocks/>
          </p:cNvSpPr>
          <p:nvPr/>
        </p:nvSpPr>
        <p:spPr bwMode="auto">
          <a:xfrm>
            <a:off x="8035925" y="6484938"/>
            <a:ext cx="422275" cy="68262"/>
          </a:xfrm>
          <a:custGeom>
            <a:avLst/>
            <a:gdLst>
              <a:gd name="T0" fmla="*/ 45 w 55"/>
              <a:gd name="T1" fmla="*/ 5 h 8"/>
              <a:gd name="T2" fmla="*/ 23 w 55"/>
              <a:gd name="T3" fmla="*/ 2 h 8"/>
              <a:gd name="T4" fmla="*/ 1 w 55"/>
              <a:gd name="T5" fmla="*/ 5 h 8"/>
              <a:gd name="T6" fmla="*/ 0 w 55"/>
              <a:gd name="T7" fmla="*/ 5 h 8"/>
              <a:gd name="T8" fmla="*/ 0 w 55"/>
              <a:gd name="T9" fmla="*/ 4 h 8"/>
              <a:gd name="T10" fmla="*/ 18 w 55"/>
              <a:gd name="T11" fmla="*/ 0 h 8"/>
              <a:gd name="T12" fmla="*/ 29 w 55"/>
              <a:gd name="T13" fmla="*/ 0 h 8"/>
              <a:gd name="T14" fmla="*/ 35 w 55"/>
              <a:gd name="T15" fmla="*/ 0 h 8"/>
              <a:gd name="T16" fmla="*/ 41 w 55"/>
              <a:gd name="T17" fmla="*/ 1 h 8"/>
              <a:gd name="T18" fmla="*/ 51 w 55"/>
              <a:gd name="T19" fmla="*/ 3 h 8"/>
              <a:gd name="T20" fmla="*/ 54 w 55"/>
              <a:gd name="T21" fmla="*/ 4 h 8"/>
              <a:gd name="T22" fmla="*/ 54 w 55"/>
              <a:gd name="T23" fmla="*/ 7 h 8"/>
              <a:gd name="T24" fmla="*/ 51 w 55"/>
              <a:gd name="T25" fmla="*/ 7 h 8"/>
              <a:gd name="T26" fmla="*/ 45 w 55"/>
              <a:gd name="T27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8">
                <a:moveTo>
                  <a:pt x="45" y="5"/>
                </a:moveTo>
                <a:cubicBezTo>
                  <a:pt x="38" y="3"/>
                  <a:pt x="30" y="2"/>
                  <a:pt x="23" y="2"/>
                </a:cubicBezTo>
                <a:cubicBezTo>
                  <a:pt x="16" y="2"/>
                  <a:pt x="8" y="3"/>
                  <a:pt x="1" y="5"/>
                </a:cubicBezTo>
                <a:cubicBezTo>
                  <a:pt x="1" y="5"/>
                  <a:pt x="0" y="5"/>
                  <a:pt x="0" y="5"/>
                </a:cubicBezTo>
                <a:lnTo>
                  <a:pt x="0" y="4"/>
                </a:lnTo>
                <a:cubicBezTo>
                  <a:pt x="7" y="1"/>
                  <a:pt x="12" y="0"/>
                  <a:pt x="18" y="0"/>
                </a:cubicBezTo>
                <a:cubicBezTo>
                  <a:pt x="22" y="0"/>
                  <a:pt x="25" y="0"/>
                  <a:pt x="29" y="0"/>
                </a:cubicBezTo>
                <a:cubicBezTo>
                  <a:pt x="30" y="0"/>
                  <a:pt x="33" y="0"/>
                  <a:pt x="35" y="0"/>
                </a:cubicBezTo>
                <a:cubicBezTo>
                  <a:pt x="38" y="0"/>
                  <a:pt x="39" y="0"/>
                  <a:pt x="41" y="1"/>
                </a:cubicBezTo>
                <a:cubicBezTo>
                  <a:pt x="45" y="1"/>
                  <a:pt x="48" y="2"/>
                  <a:pt x="51" y="3"/>
                </a:cubicBezTo>
                <a:cubicBezTo>
                  <a:pt x="52" y="3"/>
                  <a:pt x="53" y="4"/>
                  <a:pt x="54" y="4"/>
                </a:cubicBezTo>
                <a:cubicBezTo>
                  <a:pt x="55" y="5"/>
                  <a:pt x="55" y="6"/>
                  <a:pt x="54" y="7"/>
                </a:cubicBezTo>
                <a:cubicBezTo>
                  <a:pt x="54" y="8"/>
                  <a:pt x="52" y="7"/>
                  <a:pt x="51" y="7"/>
                </a:cubicBezTo>
                <a:cubicBezTo>
                  <a:pt x="49" y="6"/>
                  <a:pt x="47" y="5"/>
                  <a:pt x="45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6" name="Freeform 20"/>
          <p:cNvSpPr>
            <a:spLocks/>
          </p:cNvSpPr>
          <p:nvPr/>
        </p:nvSpPr>
        <p:spPr bwMode="auto">
          <a:xfrm>
            <a:off x="8074025" y="6389688"/>
            <a:ext cx="346075" cy="111125"/>
          </a:xfrm>
          <a:custGeom>
            <a:avLst/>
            <a:gdLst>
              <a:gd name="T0" fmla="*/ 1 w 45"/>
              <a:gd name="T1" fmla="*/ 3 h 13"/>
              <a:gd name="T2" fmla="*/ 0 w 45"/>
              <a:gd name="T3" fmla="*/ 3 h 13"/>
              <a:gd name="T4" fmla="*/ 2 w 45"/>
              <a:gd name="T5" fmla="*/ 2 h 13"/>
              <a:gd name="T6" fmla="*/ 3 w 45"/>
              <a:gd name="T7" fmla="*/ 1 h 13"/>
              <a:gd name="T8" fmla="*/ 20 w 45"/>
              <a:gd name="T9" fmla="*/ 0 h 13"/>
              <a:gd name="T10" fmla="*/ 39 w 45"/>
              <a:gd name="T11" fmla="*/ 2 h 13"/>
              <a:gd name="T12" fmla="*/ 43 w 45"/>
              <a:gd name="T13" fmla="*/ 3 h 13"/>
              <a:gd name="T14" fmla="*/ 44 w 45"/>
              <a:gd name="T15" fmla="*/ 5 h 13"/>
              <a:gd name="T16" fmla="*/ 42 w 45"/>
              <a:gd name="T17" fmla="*/ 5 h 13"/>
              <a:gd name="T18" fmla="*/ 42 w 45"/>
              <a:gd name="T19" fmla="*/ 13 h 13"/>
              <a:gd name="T20" fmla="*/ 41 w 45"/>
              <a:gd name="T21" fmla="*/ 13 h 13"/>
              <a:gd name="T22" fmla="*/ 38 w 45"/>
              <a:gd name="T23" fmla="*/ 12 h 13"/>
              <a:gd name="T24" fmla="*/ 37 w 45"/>
              <a:gd name="T25" fmla="*/ 12 h 13"/>
              <a:gd name="T26" fmla="*/ 36 w 45"/>
              <a:gd name="T27" fmla="*/ 12 h 13"/>
              <a:gd name="T28" fmla="*/ 36 w 45"/>
              <a:gd name="T29" fmla="*/ 11 h 13"/>
              <a:gd name="T30" fmla="*/ 35 w 45"/>
              <a:gd name="T31" fmla="*/ 9 h 13"/>
              <a:gd name="T32" fmla="*/ 36 w 45"/>
              <a:gd name="T33" fmla="*/ 7 h 13"/>
              <a:gd name="T34" fmla="*/ 35 w 45"/>
              <a:gd name="T35" fmla="*/ 3 h 13"/>
              <a:gd name="T36" fmla="*/ 20 w 45"/>
              <a:gd name="T37" fmla="*/ 1 h 13"/>
              <a:gd name="T38" fmla="*/ 1 w 45"/>
              <a:gd name="T39" fmla="*/ 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" h="1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1" y="2"/>
                  <a:pt x="2" y="2"/>
                </a:cubicBezTo>
                <a:cubicBezTo>
                  <a:pt x="2" y="2"/>
                  <a:pt x="3" y="1"/>
                  <a:pt x="3" y="1"/>
                </a:cubicBezTo>
                <a:cubicBezTo>
                  <a:pt x="10" y="0"/>
                  <a:pt x="14" y="0"/>
                  <a:pt x="20" y="0"/>
                </a:cubicBezTo>
                <a:cubicBezTo>
                  <a:pt x="25" y="0"/>
                  <a:pt x="33" y="0"/>
                  <a:pt x="39" y="2"/>
                </a:cubicBezTo>
                <a:cubicBezTo>
                  <a:pt x="41" y="2"/>
                  <a:pt x="42" y="2"/>
                  <a:pt x="43" y="3"/>
                </a:cubicBezTo>
                <a:cubicBezTo>
                  <a:pt x="44" y="3"/>
                  <a:pt x="45" y="4"/>
                  <a:pt x="44" y="5"/>
                </a:cubicBezTo>
                <a:cubicBezTo>
                  <a:pt x="43" y="5"/>
                  <a:pt x="42" y="5"/>
                  <a:pt x="42" y="5"/>
                </a:cubicBezTo>
                <a:cubicBezTo>
                  <a:pt x="41" y="8"/>
                  <a:pt x="42" y="11"/>
                  <a:pt x="42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39" y="13"/>
                  <a:pt x="38" y="12"/>
                </a:cubicBezTo>
                <a:cubicBezTo>
                  <a:pt x="38" y="12"/>
                  <a:pt x="38" y="12"/>
                  <a:pt x="37" y="12"/>
                </a:cubicBezTo>
                <a:cubicBezTo>
                  <a:pt x="37" y="12"/>
                  <a:pt x="36" y="12"/>
                  <a:pt x="36" y="12"/>
                </a:cubicBezTo>
                <a:cubicBezTo>
                  <a:pt x="36" y="12"/>
                  <a:pt x="36" y="11"/>
                  <a:pt x="36" y="11"/>
                </a:cubicBezTo>
                <a:cubicBezTo>
                  <a:pt x="35" y="11"/>
                  <a:pt x="35" y="9"/>
                  <a:pt x="35" y="9"/>
                </a:cubicBezTo>
                <a:cubicBezTo>
                  <a:pt x="35" y="8"/>
                  <a:pt x="35" y="7"/>
                  <a:pt x="36" y="7"/>
                </a:cubicBezTo>
                <a:cubicBezTo>
                  <a:pt x="36" y="6"/>
                  <a:pt x="35" y="4"/>
                  <a:pt x="35" y="3"/>
                </a:cubicBezTo>
                <a:cubicBezTo>
                  <a:pt x="35" y="2"/>
                  <a:pt x="21" y="1"/>
                  <a:pt x="20" y="1"/>
                </a:cubicBezTo>
                <a:cubicBezTo>
                  <a:pt x="14" y="1"/>
                  <a:pt x="7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8228013" y="6308725"/>
            <a:ext cx="7937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8250238" y="6397625"/>
            <a:ext cx="15875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8281988" y="6397625"/>
            <a:ext cx="15875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auto">
          <a:xfrm>
            <a:off x="8313738" y="6407150"/>
            <a:ext cx="14287" cy="68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Freeform 25"/>
          <p:cNvSpPr>
            <a:spLocks/>
          </p:cNvSpPr>
          <p:nvPr/>
        </p:nvSpPr>
        <p:spPr bwMode="auto">
          <a:xfrm>
            <a:off x="8083550" y="6346825"/>
            <a:ext cx="306388" cy="50800"/>
          </a:xfrm>
          <a:custGeom>
            <a:avLst/>
            <a:gdLst>
              <a:gd name="T0" fmla="*/ 34 w 40"/>
              <a:gd name="T1" fmla="*/ 4 h 6"/>
              <a:gd name="T2" fmla="*/ 30 w 40"/>
              <a:gd name="T3" fmla="*/ 3 h 6"/>
              <a:gd name="T4" fmla="*/ 25 w 40"/>
              <a:gd name="T5" fmla="*/ 2 h 6"/>
              <a:gd name="T6" fmla="*/ 16 w 40"/>
              <a:gd name="T7" fmla="*/ 2 h 6"/>
              <a:gd name="T8" fmla="*/ 8 w 40"/>
              <a:gd name="T9" fmla="*/ 2 h 6"/>
              <a:gd name="T10" fmla="*/ 1 w 40"/>
              <a:gd name="T11" fmla="*/ 4 h 6"/>
              <a:gd name="T12" fmla="*/ 0 w 40"/>
              <a:gd name="T13" fmla="*/ 4 h 6"/>
              <a:gd name="T14" fmla="*/ 0 w 40"/>
              <a:gd name="T15" fmla="*/ 3 h 6"/>
              <a:gd name="T16" fmla="*/ 6 w 40"/>
              <a:gd name="T17" fmla="*/ 1 h 6"/>
              <a:gd name="T18" fmla="*/ 21 w 40"/>
              <a:gd name="T19" fmla="*/ 0 h 6"/>
              <a:gd name="T20" fmla="*/ 30 w 40"/>
              <a:gd name="T21" fmla="*/ 1 h 6"/>
              <a:gd name="T22" fmla="*/ 37 w 40"/>
              <a:gd name="T23" fmla="*/ 3 h 6"/>
              <a:gd name="T24" fmla="*/ 39 w 40"/>
              <a:gd name="T25" fmla="*/ 3 h 6"/>
              <a:gd name="T26" fmla="*/ 39 w 40"/>
              <a:gd name="T27" fmla="*/ 5 h 6"/>
              <a:gd name="T28" fmla="*/ 37 w 40"/>
              <a:gd name="T29" fmla="*/ 5 h 6"/>
              <a:gd name="T30" fmla="*/ 34 w 40"/>
              <a:gd name="T31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6">
                <a:moveTo>
                  <a:pt x="34" y="4"/>
                </a:moveTo>
                <a:cubicBezTo>
                  <a:pt x="33" y="4"/>
                  <a:pt x="31" y="3"/>
                  <a:pt x="30" y="3"/>
                </a:cubicBezTo>
                <a:cubicBezTo>
                  <a:pt x="28" y="3"/>
                  <a:pt x="26" y="2"/>
                  <a:pt x="25" y="2"/>
                </a:cubicBezTo>
                <a:cubicBezTo>
                  <a:pt x="22" y="2"/>
                  <a:pt x="19" y="2"/>
                  <a:pt x="16" y="2"/>
                </a:cubicBezTo>
                <a:cubicBezTo>
                  <a:pt x="13" y="2"/>
                  <a:pt x="10" y="2"/>
                  <a:pt x="8" y="2"/>
                </a:cubicBezTo>
                <a:cubicBezTo>
                  <a:pt x="5" y="2"/>
                  <a:pt x="3" y="3"/>
                  <a:pt x="1" y="4"/>
                </a:cubicBezTo>
                <a:lnTo>
                  <a:pt x="0" y="4"/>
                </a:lnTo>
                <a:lnTo>
                  <a:pt x="0" y="3"/>
                </a:lnTo>
                <a:cubicBezTo>
                  <a:pt x="1" y="2"/>
                  <a:pt x="5" y="1"/>
                  <a:pt x="6" y="1"/>
                </a:cubicBezTo>
                <a:cubicBezTo>
                  <a:pt x="11" y="0"/>
                  <a:pt x="16" y="0"/>
                  <a:pt x="21" y="0"/>
                </a:cubicBezTo>
                <a:cubicBezTo>
                  <a:pt x="24" y="0"/>
                  <a:pt x="27" y="0"/>
                  <a:pt x="30" y="1"/>
                </a:cubicBezTo>
                <a:cubicBezTo>
                  <a:pt x="32" y="1"/>
                  <a:pt x="35" y="2"/>
                  <a:pt x="37" y="3"/>
                </a:cubicBezTo>
                <a:cubicBezTo>
                  <a:pt x="37" y="3"/>
                  <a:pt x="39" y="3"/>
                  <a:pt x="39" y="3"/>
                </a:cubicBezTo>
                <a:cubicBezTo>
                  <a:pt x="40" y="4"/>
                  <a:pt x="40" y="5"/>
                  <a:pt x="39" y="5"/>
                </a:cubicBezTo>
                <a:cubicBezTo>
                  <a:pt x="39" y="6"/>
                  <a:pt x="38" y="5"/>
                  <a:pt x="37" y="5"/>
                </a:cubicBezTo>
                <a:lnTo>
                  <a:pt x="34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2" name="Freeform 26"/>
          <p:cNvSpPr>
            <a:spLocks/>
          </p:cNvSpPr>
          <p:nvPr/>
        </p:nvSpPr>
        <p:spPr bwMode="auto">
          <a:xfrm>
            <a:off x="8275638" y="6259513"/>
            <a:ext cx="28575" cy="77787"/>
          </a:xfrm>
          <a:custGeom>
            <a:avLst/>
            <a:gdLst>
              <a:gd name="T0" fmla="*/ 2 w 4"/>
              <a:gd name="T1" fmla="*/ 6 h 9"/>
              <a:gd name="T2" fmla="*/ 2 w 4"/>
              <a:gd name="T3" fmla="*/ 9 h 9"/>
              <a:gd name="T4" fmla="*/ 4 w 4"/>
              <a:gd name="T5" fmla="*/ 9 h 9"/>
              <a:gd name="T6" fmla="*/ 3 w 4"/>
              <a:gd name="T7" fmla="*/ 6 h 9"/>
              <a:gd name="T8" fmla="*/ 2 w 4"/>
              <a:gd name="T9" fmla="*/ 3 h 9"/>
              <a:gd name="T10" fmla="*/ 0 w 4"/>
              <a:gd name="T11" fmla="*/ 2 h 9"/>
              <a:gd name="T12" fmla="*/ 2 w 4"/>
              <a:gd name="T13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9">
                <a:moveTo>
                  <a:pt x="2" y="6"/>
                </a:moveTo>
                <a:cubicBezTo>
                  <a:pt x="2" y="7"/>
                  <a:pt x="2" y="9"/>
                  <a:pt x="2" y="9"/>
                </a:cubicBezTo>
                <a:lnTo>
                  <a:pt x="4" y="9"/>
                </a:lnTo>
                <a:cubicBezTo>
                  <a:pt x="4" y="9"/>
                  <a:pt x="4" y="7"/>
                  <a:pt x="3" y="6"/>
                </a:cubicBezTo>
                <a:cubicBezTo>
                  <a:pt x="3" y="5"/>
                  <a:pt x="2" y="3"/>
                  <a:pt x="2" y="3"/>
                </a:cubicBezTo>
                <a:cubicBezTo>
                  <a:pt x="1" y="2"/>
                  <a:pt x="0" y="0"/>
                  <a:pt x="0" y="2"/>
                </a:cubicBezTo>
                <a:cubicBezTo>
                  <a:pt x="0" y="2"/>
                  <a:pt x="1" y="4"/>
                  <a:pt x="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Freeform 27"/>
          <p:cNvSpPr>
            <a:spLocks/>
          </p:cNvSpPr>
          <p:nvPr/>
        </p:nvSpPr>
        <p:spPr bwMode="auto">
          <a:xfrm>
            <a:off x="8259763" y="6276975"/>
            <a:ext cx="22225" cy="60325"/>
          </a:xfrm>
          <a:custGeom>
            <a:avLst/>
            <a:gdLst>
              <a:gd name="T0" fmla="*/ 1 w 3"/>
              <a:gd name="T1" fmla="*/ 4 h 7"/>
              <a:gd name="T2" fmla="*/ 2 w 3"/>
              <a:gd name="T3" fmla="*/ 7 h 7"/>
              <a:gd name="T4" fmla="*/ 3 w 3"/>
              <a:gd name="T5" fmla="*/ 7 h 7"/>
              <a:gd name="T6" fmla="*/ 2 w 3"/>
              <a:gd name="T7" fmla="*/ 4 h 7"/>
              <a:gd name="T8" fmla="*/ 1 w 3"/>
              <a:gd name="T9" fmla="*/ 2 h 7"/>
              <a:gd name="T10" fmla="*/ 0 w 3"/>
              <a:gd name="T11" fmla="*/ 1 h 7"/>
              <a:gd name="T12" fmla="*/ 1 w 3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1" y="4"/>
                </a:moveTo>
                <a:cubicBezTo>
                  <a:pt x="2" y="5"/>
                  <a:pt x="2" y="7"/>
                  <a:pt x="2" y="7"/>
                </a:cubicBezTo>
                <a:lnTo>
                  <a:pt x="3" y="7"/>
                </a:lnTo>
                <a:cubicBezTo>
                  <a:pt x="3" y="7"/>
                  <a:pt x="3" y="6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0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4" name="Freeform 28"/>
          <p:cNvSpPr>
            <a:spLocks/>
          </p:cNvSpPr>
          <p:nvPr/>
        </p:nvSpPr>
        <p:spPr bwMode="auto">
          <a:xfrm>
            <a:off x="8243888" y="6286500"/>
            <a:ext cx="15875" cy="50800"/>
          </a:xfrm>
          <a:custGeom>
            <a:avLst/>
            <a:gdLst>
              <a:gd name="T0" fmla="*/ 1 w 2"/>
              <a:gd name="T1" fmla="*/ 4 h 6"/>
              <a:gd name="T2" fmla="*/ 1 w 2"/>
              <a:gd name="T3" fmla="*/ 6 h 6"/>
              <a:gd name="T4" fmla="*/ 2 w 2"/>
              <a:gd name="T5" fmla="*/ 6 h 6"/>
              <a:gd name="T6" fmla="*/ 2 w 2"/>
              <a:gd name="T7" fmla="*/ 4 h 6"/>
              <a:gd name="T8" fmla="*/ 1 w 2"/>
              <a:gd name="T9" fmla="*/ 2 h 6"/>
              <a:gd name="T10" fmla="*/ 1 w 2"/>
              <a:gd name="T11" fmla="*/ 1 h 6"/>
              <a:gd name="T12" fmla="*/ 1 w 2"/>
              <a:gd name="T13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1" y="4"/>
                </a:moveTo>
                <a:cubicBezTo>
                  <a:pt x="2" y="5"/>
                  <a:pt x="1" y="6"/>
                  <a:pt x="1" y="6"/>
                </a:cubicBezTo>
                <a:lnTo>
                  <a:pt x="2" y="6"/>
                </a:lnTo>
                <a:cubicBezTo>
                  <a:pt x="2" y="6"/>
                  <a:pt x="2" y="5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1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5" name="Freeform 29"/>
          <p:cNvSpPr>
            <a:spLocks/>
          </p:cNvSpPr>
          <p:nvPr/>
        </p:nvSpPr>
        <p:spPr bwMode="auto">
          <a:xfrm>
            <a:off x="8235950" y="6113463"/>
            <a:ext cx="14288" cy="17462"/>
          </a:xfrm>
          <a:custGeom>
            <a:avLst/>
            <a:gdLst>
              <a:gd name="T0" fmla="*/ 1 w 2"/>
              <a:gd name="T1" fmla="*/ 1 h 2"/>
              <a:gd name="T2" fmla="*/ 1 w 2"/>
              <a:gd name="T3" fmla="*/ 2 h 2"/>
              <a:gd name="T4" fmla="*/ 2 w 2"/>
              <a:gd name="T5" fmla="*/ 2 h 2"/>
              <a:gd name="T6" fmla="*/ 1 w 2"/>
              <a:gd name="T7" fmla="*/ 1 h 2"/>
              <a:gd name="T8" fmla="*/ 1 w 2"/>
              <a:gd name="T9" fmla="*/ 1 h 2"/>
              <a:gd name="T10" fmla="*/ 0 w 2"/>
              <a:gd name="T11" fmla="*/ 1 h 2"/>
              <a:gd name="T12" fmla="*/ 1 w 2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2">
                <a:moveTo>
                  <a:pt x="1" y="1"/>
                </a:moveTo>
                <a:cubicBezTo>
                  <a:pt x="1" y="2"/>
                  <a:pt x="1" y="2"/>
                  <a:pt x="1" y="2"/>
                </a:cubicBezTo>
                <a:lnTo>
                  <a:pt x="2" y="2"/>
                </a:lnTo>
                <a:cubicBezTo>
                  <a:pt x="2" y="2"/>
                  <a:pt x="2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0"/>
                  <a:pt x="0" y="1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Freeform 30"/>
          <p:cNvSpPr>
            <a:spLocks/>
          </p:cNvSpPr>
          <p:nvPr/>
        </p:nvSpPr>
        <p:spPr bwMode="auto">
          <a:xfrm>
            <a:off x="8281988" y="6251575"/>
            <a:ext cx="46037" cy="85725"/>
          </a:xfrm>
          <a:custGeom>
            <a:avLst/>
            <a:gdLst>
              <a:gd name="T0" fmla="*/ 3 w 6"/>
              <a:gd name="T1" fmla="*/ 7 h 10"/>
              <a:gd name="T2" fmla="*/ 4 w 6"/>
              <a:gd name="T3" fmla="*/ 10 h 10"/>
              <a:gd name="T4" fmla="*/ 6 w 6"/>
              <a:gd name="T5" fmla="*/ 10 h 10"/>
              <a:gd name="T6" fmla="*/ 5 w 6"/>
              <a:gd name="T7" fmla="*/ 7 h 10"/>
              <a:gd name="T8" fmla="*/ 3 w 6"/>
              <a:gd name="T9" fmla="*/ 3 h 10"/>
              <a:gd name="T10" fmla="*/ 1 w 6"/>
              <a:gd name="T11" fmla="*/ 2 h 10"/>
              <a:gd name="T12" fmla="*/ 3 w 6"/>
              <a:gd name="T13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0">
                <a:moveTo>
                  <a:pt x="3" y="7"/>
                </a:moveTo>
                <a:cubicBezTo>
                  <a:pt x="4" y="8"/>
                  <a:pt x="4" y="10"/>
                  <a:pt x="4" y="10"/>
                </a:cubicBezTo>
                <a:lnTo>
                  <a:pt x="6" y="10"/>
                </a:lnTo>
                <a:cubicBezTo>
                  <a:pt x="6" y="10"/>
                  <a:pt x="6" y="8"/>
                  <a:pt x="5" y="7"/>
                </a:cubicBezTo>
                <a:cubicBezTo>
                  <a:pt x="5" y="6"/>
                  <a:pt x="3" y="3"/>
                  <a:pt x="3" y="3"/>
                </a:cubicBezTo>
                <a:cubicBezTo>
                  <a:pt x="2" y="2"/>
                  <a:pt x="0" y="0"/>
                  <a:pt x="1" y="2"/>
                </a:cubicBezTo>
                <a:cubicBezTo>
                  <a:pt x="1" y="2"/>
                  <a:pt x="3" y="5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Freeform 31"/>
          <p:cNvSpPr>
            <a:spLocks/>
          </p:cNvSpPr>
          <p:nvPr/>
        </p:nvSpPr>
        <p:spPr bwMode="auto">
          <a:xfrm>
            <a:off x="8151813" y="6191250"/>
            <a:ext cx="222250" cy="188913"/>
          </a:xfrm>
          <a:custGeom>
            <a:avLst/>
            <a:gdLst>
              <a:gd name="T0" fmla="*/ 25 w 29"/>
              <a:gd name="T1" fmla="*/ 20 h 22"/>
              <a:gd name="T2" fmla="*/ 29 w 29"/>
              <a:gd name="T3" fmla="*/ 22 h 22"/>
              <a:gd name="T4" fmla="*/ 23 w 29"/>
              <a:gd name="T5" fmla="*/ 7 h 22"/>
              <a:gd name="T6" fmla="*/ 3 w 29"/>
              <a:gd name="T7" fmla="*/ 3 h 22"/>
              <a:gd name="T8" fmla="*/ 0 w 29"/>
              <a:gd name="T9" fmla="*/ 6 h 22"/>
              <a:gd name="T10" fmla="*/ 5 w 29"/>
              <a:gd name="T11" fmla="*/ 4 h 22"/>
              <a:gd name="T12" fmla="*/ 24 w 29"/>
              <a:gd name="T13" fmla="*/ 14 h 22"/>
              <a:gd name="T14" fmla="*/ 25 w 29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22">
                <a:moveTo>
                  <a:pt x="25" y="20"/>
                </a:moveTo>
                <a:lnTo>
                  <a:pt x="29" y="22"/>
                </a:lnTo>
                <a:cubicBezTo>
                  <a:pt x="29" y="22"/>
                  <a:pt x="28" y="12"/>
                  <a:pt x="23" y="7"/>
                </a:cubicBezTo>
                <a:cubicBezTo>
                  <a:pt x="18" y="2"/>
                  <a:pt x="10" y="0"/>
                  <a:pt x="3" y="3"/>
                </a:cubicBezTo>
                <a:cubicBezTo>
                  <a:pt x="3" y="3"/>
                  <a:pt x="0" y="5"/>
                  <a:pt x="0" y="6"/>
                </a:cubicBezTo>
                <a:cubicBezTo>
                  <a:pt x="0" y="6"/>
                  <a:pt x="2" y="4"/>
                  <a:pt x="5" y="4"/>
                </a:cubicBezTo>
                <a:cubicBezTo>
                  <a:pt x="13" y="2"/>
                  <a:pt x="22" y="6"/>
                  <a:pt x="24" y="14"/>
                </a:cubicBezTo>
                <a:cubicBezTo>
                  <a:pt x="25" y="19"/>
                  <a:pt x="25" y="20"/>
                  <a:pt x="25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8" name="Freeform 32"/>
          <p:cNvSpPr>
            <a:spLocks/>
          </p:cNvSpPr>
          <p:nvPr/>
        </p:nvSpPr>
        <p:spPr bwMode="auto">
          <a:xfrm>
            <a:off x="8189913" y="6191250"/>
            <a:ext cx="85725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1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Freeform 33"/>
          <p:cNvSpPr>
            <a:spLocks/>
          </p:cNvSpPr>
          <p:nvPr/>
        </p:nvSpPr>
        <p:spPr bwMode="auto">
          <a:xfrm>
            <a:off x="8189913" y="6148388"/>
            <a:ext cx="85725" cy="17462"/>
          </a:xfrm>
          <a:custGeom>
            <a:avLst/>
            <a:gdLst>
              <a:gd name="T0" fmla="*/ 0 w 11"/>
              <a:gd name="T1" fmla="*/ 0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1 h 2"/>
              <a:gd name="T8" fmla="*/ 5 w 11"/>
              <a:gd name="T9" fmla="*/ 0 h 2"/>
              <a:gd name="T10" fmla="*/ 1 w 11"/>
              <a:gd name="T11" fmla="*/ 1 h 2"/>
              <a:gd name="T12" fmla="*/ 0 w 11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0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1"/>
                </a:cubicBezTo>
                <a:cubicBezTo>
                  <a:pt x="9" y="1"/>
                  <a:pt x="7" y="0"/>
                  <a:pt x="5" y="0"/>
                </a:cubicBezTo>
                <a:cubicBezTo>
                  <a:pt x="3" y="0"/>
                  <a:pt x="2" y="1"/>
                  <a:pt x="1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0" name="Freeform 34"/>
          <p:cNvSpPr>
            <a:spLocks/>
          </p:cNvSpPr>
          <p:nvPr/>
        </p:nvSpPr>
        <p:spPr bwMode="auto">
          <a:xfrm>
            <a:off x="8189913" y="6130925"/>
            <a:ext cx="85725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1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1"/>
                  <a:pt x="3" y="0"/>
                  <a:pt x="5" y="0"/>
                </a:cubicBezTo>
                <a:cubicBezTo>
                  <a:pt x="7" y="0"/>
                  <a:pt x="9" y="0"/>
                  <a:pt x="10" y="1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2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8228013" y="6059488"/>
            <a:ext cx="7937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Rectangle 36"/>
          <p:cNvSpPr>
            <a:spLocks noChangeArrowheads="1"/>
          </p:cNvSpPr>
          <p:nvPr/>
        </p:nvSpPr>
        <p:spPr bwMode="auto">
          <a:xfrm>
            <a:off x="8243888" y="6156325"/>
            <a:ext cx="22225" cy="349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3" name="Freeform 37"/>
          <p:cNvSpPr>
            <a:spLocks/>
          </p:cNvSpPr>
          <p:nvPr/>
        </p:nvSpPr>
        <p:spPr bwMode="auto">
          <a:xfrm>
            <a:off x="8189913" y="6103938"/>
            <a:ext cx="76200" cy="34925"/>
          </a:xfrm>
          <a:custGeom>
            <a:avLst/>
            <a:gdLst>
              <a:gd name="T0" fmla="*/ 10 w 10"/>
              <a:gd name="T1" fmla="*/ 4 h 4"/>
              <a:gd name="T2" fmla="*/ 9 w 10"/>
              <a:gd name="T3" fmla="*/ 2 h 4"/>
              <a:gd name="T4" fmla="*/ 3 w 10"/>
              <a:gd name="T5" fmla="*/ 1 h 4"/>
              <a:gd name="T6" fmla="*/ 0 w 10"/>
              <a:gd name="T7" fmla="*/ 4 h 4"/>
              <a:gd name="T8" fmla="*/ 10 w 10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10" y="4"/>
                </a:moveTo>
                <a:cubicBezTo>
                  <a:pt x="10" y="4"/>
                  <a:pt x="10" y="4"/>
                  <a:pt x="9" y="2"/>
                </a:cubicBezTo>
                <a:cubicBezTo>
                  <a:pt x="7" y="0"/>
                  <a:pt x="4" y="0"/>
                  <a:pt x="3" y="1"/>
                </a:cubicBezTo>
                <a:cubicBezTo>
                  <a:pt x="1" y="2"/>
                  <a:pt x="0" y="4"/>
                  <a:pt x="0" y="4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4" name="Oval 38"/>
          <p:cNvSpPr>
            <a:spLocks noChangeArrowheads="1"/>
          </p:cNvSpPr>
          <p:nvPr/>
        </p:nvSpPr>
        <p:spPr bwMode="auto">
          <a:xfrm>
            <a:off x="8221663" y="6096000"/>
            <a:ext cx="14287" cy="174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7720013" y="5803900"/>
            <a:ext cx="4333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O</a:t>
            </a:r>
            <a:endParaRPr lang="en-US" sz="4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64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08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4384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32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30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1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54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71600" y="3124200"/>
            <a:ext cx="6434138" cy="533400"/>
          </a:xfrm>
        </p:spPr>
        <p:txBody>
          <a:bodyPr lIns="182880" rIns="182880" anchor="b"/>
          <a:lstStyle>
            <a:lvl1pPr marL="0" indent="0" algn="ctr">
              <a:buFont typeface="Wingdings" pitchFamily="2" charset="2"/>
              <a:buNone/>
              <a:defRPr sz="3000" baseline="0"/>
            </a:lvl1pPr>
          </a:lstStyle>
          <a:p>
            <a:pPr lvl="0"/>
            <a:r>
              <a:rPr lang="en-US" noProof="0" dirty="0" smtClean="0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2492501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4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06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79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7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609600" y="1752600"/>
            <a:ext cx="7924800" cy="152400"/>
          </a:xfrm>
          <a:prstGeom prst="rect">
            <a:avLst/>
          </a:prstGeom>
          <a:solidFill>
            <a:srgbClr val="1F1F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290280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3"/>
                </a:solidFill>
                <a:latin typeface="+mj-lt"/>
              </a:rPr>
              <a:t>Visit</a:t>
            </a:r>
            <a:r>
              <a:rPr lang="en-US" sz="3200" b="1" baseline="0" dirty="0" smtClean="0">
                <a:solidFill>
                  <a:schemeClr val="accent3"/>
                </a:solidFill>
                <a:latin typeface="+mj-lt"/>
              </a:rPr>
              <a:t> the LAO website at:</a:t>
            </a:r>
          </a:p>
          <a:p>
            <a:pPr algn="ctr"/>
            <a:r>
              <a:rPr lang="en-US" sz="3200" b="1" baseline="0" dirty="0" smtClean="0">
                <a:solidFill>
                  <a:schemeClr val="accent3"/>
                </a:solidFill>
                <a:latin typeface="+mj-lt"/>
              </a:rPr>
              <a:t>www.lao.ca.gov</a:t>
            </a:r>
            <a:endParaRPr lang="en-US" sz="32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71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8287A">
                <a:gamma/>
                <a:shade val="72941"/>
                <a:invGamma/>
              </a:srgbClr>
            </a:gs>
            <a:gs pos="100000">
              <a:srgbClr val="28287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438400"/>
            <a:ext cx="7772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Subitem</a:t>
            </a:r>
          </a:p>
          <a:p>
            <a:pPr lvl="2"/>
            <a:r>
              <a:rPr lang="en-US" smtClean="0"/>
              <a:t>Sub Subitem</a:t>
            </a:r>
          </a:p>
          <a:p>
            <a:pPr lvl="2"/>
            <a:endParaRPr lang="en-US" smtClean="0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8014890" y="6308725"/>
            <a:ext cx="8732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8014890" y="6059488"/>
            <a:ext cx="8732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6842601" y="5803900"/>
            <a:ext cx="3387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 dirty="0">
                <a:solidFill>
                  <a:srgbClr val="FFFFFF"/>
                </a:solidFill>
                <a:latin typeface="Minion Display" pitchFamily="18" charset="0"/>
              </a:rPr>
              <a:t>L</a:t>
            </a:r>
            <a:endParaRPr lang="en-US" sz="4600" dirty="0"/>
          </a:p>
        </p:txBody>
      </p:sp>
      <p:sp>
        <p:nvSpPr>
          <p:cNvPr id="1103" name="Rectangle 79"/>
          <p:cNvSpPr>
            <a:spLocks noChangeArrowheads="1"/>
          </p:cNvSpPr>
          <p:nvPr/>
        </p:nvSpPr>
        <p:spPr bwMode="auto">
          <a:xfrm>
            <a:off x="7147083" y="5803900"/>
            <a:ext cx="41560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A</a:t>
            </a:r>
            <a:endParaRPr lang="en-US" sz="4600"/>
          </a:p>
        </p:txBody>
      </p:sp>
      <p:pic>
        <p:nvPicPr>
          <p:cNvPr id="1104" name="Picture 80" descr="gradation ba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281" y="6407150"/>
            <a:ext cx="990124" cy="1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" name="Freeform 81"/>
          <p:cNvSpPr>
            <a:spLocks/>
          </p:cNvSpPr>
          <p:nvPr/>
        </p:nvSpPr>
        <p:spPr bwMode="auto">
          <a:xfrm>
            <a:off x="7778273" y="6484938"/>
            <a:ext cx="464503" cy="68262"/>
          </a:xfrm>
          <a:custGeom>
            <a:avLst/>
            <a:gdLst>
              <a:gd name="T0" fmla="*/ 45 w 55"/>
              <a:gd name="T1" fmla="*/ 5 h 8"/>
              <a:gd name="T2" fmla="*/ 23 w 55"/>
              <a:gd name="T3" fmla="*/ 2 h 8"/>
              <a:gd name="T4" fmla="*/ 1 w 55"/>
              <a:gd name="T5" fmla="*/ 5 h 8"/>
              <a:gd name="T6" fmla="*/ 0 w 55"/>
              <a:gd name="T7" fmla="*/ 5 h 8"/>
              <a:gd name="T8" fmla="*/ 0 w 55"/>
              <a:gd name="T9" fmla="*/ 4 h 8"/>
              <a:gd name="T10" fmla="*/ 18 w 55"/>
              <a:gd name="T11" fmla="*/ 0 h 8"/>
              <a:gd name="T12" fmla="*/ 29 w 55"/>
              <a:gd name="T13" fmla="*/ 0 h 8"/>
              <a:gd name="T14" fmla="*/ 35 w 55"/>
              <a:gd name="T15" fmla="*/ 0 h 8"/>
              <a:gd name="T16" fmla="*/ 41 w 55"/>
              <a:gd name="T17" fmla="*/ 1 h 8"/>
              <a:gd name="T18" fmla="*/ 51 w 55"/>
              <a:gd name="T19" fmla="*/ 3 h 8"/>
              <a:gd name="T20" fmla="*/ 54 w 55"/>
              <a:gd name="T21" fmla="*/ 4 h 8"/>
              <a:gd name="T22" fmla="*/ 54 w 55"/>
              <a:gd name="T23" fmla="*/ 7 h 8"/>
              <a:gd name="T24" fmla="*/ 51 w 55"/>
              <a:gd name="T25" fmla="*/ 7 h 8"/>
              <a:gd name="T26" fmla="*/ 45 w 55"/>
              <a:gd name="T27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8">
                <a:moveTo>
                  <a:pt x="45" y="5"/>
                </a:moveTo>
                <a:cubicBezTo>
                  <a:pt x="38" y="3"/>
                  <a:pt x="30" y="2"/>
                  <a:pt x="23" y="2"/>
                </a:cubicBezTo>
                <a:cubicBezTo>
                  <a:pt x="16" y="2"/>
                  <a:pt x="8" y="3"/>
                  <a:pt x="1" y="5"/>
                </a:cubicBezTo>
                <a:cubicBezTo>
                  <a:pt x="1" y="5"/>
                  <a:pt x="0" y="5"/>
                  <a:pt x="0" y="5"/>
                </a:cubicBezTo>
                <a:lnTo>
                  <a:pt x="0" y="4"/>
                </a:lnTo>
                <a:cubicBezTo>
                  <a:pt x="7" y="1"/>
                  <a:pt x="12" y="0"/>
                  <a:pt x="18" y="0"/>
                </a:cubicBezTo>
                <a:cubicBezTo>
                  <a:pt x="22" y="0"/>
                  <a:pt x="25" y="0"/>
                  <a:pt x="29" y="0"/>
                </a:cubicBezTo>
                <a:cubicBezTo>
                  <a:pt x="30" y="0"/>
                  <a:pt x="33" y="0"/>
                  <a:pt x="35" y="0"/>
                </a:cubicBezTo>
                <a:cubicBezTo>
                  <a:pt x="38" y="0"/>
                  <a:pt x="39" y="0"/>
                  <a:pt x="41" y="1"/>
                </a:cubicBezTo>
                <a:cubicBezTo>
                  <a:pt x="45" y="1"/>
                  <a:pt x="48" y="2"/>
                  <a:pt x="51" y="3"/>
                </a:cubicBezTo>
                <a:cubicBezTo>
                  <a:pt x="52" y="3"/>
                  <a:pt x="53" y="4"/>
                  <a:pt x="54" y="4"/>
                </a:cubicBezTo>
                <a:cubicBezTo>
                  <a:pt x="55" y="5"/>
                  <a:pt x="55" y="6"/>
                  <a:pt x="54" y="7"/>
                </a:cubicBezTo>
                <a:cubicBezTo>
                  <a:pt x="54" y="8"/>
                  <a:pt x="52" y="7"/>
                  <a:pt x="51" y="7"/>
                </a:cubicBezTo>
                <a:cubicBezTo>
                  <a:pt x="49" y="6"/>
                  <a:pt x="47" y="5"/>
                  <a:pt x="45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" name="Freeform 82"/>
          <p:cNvSpPr>
            <a:spLocks/>
          </p:cNvSpPr>
          <p:nvPr/>
        </p:nvSpPr>
        <p:spPr bwMode="auto">
          <a:xfrm>
            <a:off x="7820183" y="6389688"/>
            <a:ext cx="380683" cy="111125"/>
          </a:xfrm>
          <a:custGeom>
            <a:avLst/>
            <a:gdLst>
              <a:gd name="T0" fmla="*/ 1 w 45"/>
              <a:gd name="T1" fmla="*/ 3 h 13"/>
              <a:gd name="T2" fmla="*/ 0 w 45"/>
              <a:gd name="T3" fmla="*/ 3 h 13"/>
              <a:gd name="T4" fmla="*/ 2 w 45"/>
              <a:gd name="T5" fmla="*/ 2 h 13"/>
              <a:gd name="T6" fmla="*/ 3 w 45"/>
              <a:gd name="T7" fmla="*/ 1 h 13"/>
              <a:gd name="T8" fmla="*/ 20 w 45"/>
              <a:gd name="T9" fmla="*/ 0 h 13"/>
              <a:gd name="T10" fmla="*/ 39 w 45"/>
              <a:gd name="T11" fmla="*/ 2 h 13"/>
              <a:gd name="T12" fmla="*/ 43 w 45"/>
              <a:gd name="T13" fmla="*/ 3 h 13"/>
              <a:gd name="T14" fmla="*/ 44 w 45"/>
              <a:gd name="T15" fmla="*/ 5 h 13"/>
              <a:gd name="T16" fmla="*/ 42 w 45"/>
              <a:gd name="T17" fmla="*/ 5 h 13"/>
              <a:gd name="T18" fmla="*/ 42 w 45"/>
              <a:gd name="T19" fmla="*/ 13 h 13"/>
              <a:gd name="T20" fmla="*/ 41 w 45"/>
              <a:gd name="T21" fmla="*/ 13 h 13"/>
              <a:gd name="T22" fmla="*/ 38 w 45"/>
              <a:gd name="T23" fmla="*/ 12 h 13"/>
              <a:gd name="T24" fmla="*/ 37 w 45"/>
              <a:gd name="T25" fmla="*/ 12 h 13"/>
              <a:gd name="T26" fmla="*/ 36 w 45"/>
              <a:gd name="T27" fmla="*/ 12 h 13"/>
              <a:gd name="T28" fmla="*/ 36 w 45"/>
              <a:gd name="T29" fmla="*/ 11 h 13"/>
              <a:gd name="T30" fmla="*/ 35 w 45"/>
              <a:gd name="T31" fmla="*/ 9 h 13"/>
              <a:gd name="T32" fmla="*/ 36 w 45"/>
              <a:gd name="T33" fmla="*/ 7 h 13"/>
              <a:gd name="T34" fmla="*/ 35 w 45"/>
              <a:gd name="T35" fmla="*/ 3 h 13"/>
              <a:gd name="T36" fmla="*/ 20 w 45"/>
              <a:gd name="T37" fmla="*/ 1 h 13"/>
              <a:gd name="T38" fmla="*/ 1 w 45"/>
              <a:gd name="T39" fmla="*/ 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" h="1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1" y="2"/>
                  <a:pt x="2" y="2"/>
                </a:cubicBezTo>
                <a:cubicBezTo>
                  <a:pt x="2" y="2"/>
                  <a:pt x="3" y="1"/>
                  <a:pt x="3" y="1"/>
                </a:cubicBezTo>
                <a:cubicBezTo>
                  <a:pt x="10" y="0"/>
                  <a:pt x="14" y="0"/>
                  <a:pt x="20" y="0"/>
                </a:cubicBezTo>
                <a:cubicBezTo>
                  <a:pt x="25" y="0"/>
                  <a:pt x="33" y="0"/>
                  <a:pt x="39" y="2"/>
                </a:cubicBezTo>
                <a:cubicBezTo>
                  <a:pt x="41" y="2"/>
                  <a:pt x="42" y="2"/>
                  <a:pt x="43" y="3"/>
                </a:cubicBezTo>
                <a:cubicBezTo>
                  <a:pt x="44" y="3"/>
                  <a:pt x="45" y="4"/>
                  <a:pt x="44" y="5"/>
                </a:cubicBezTo>
                <a:cubicBezTo>
                  <a:pt x="43" y="5"/>
                  <a:pt x="42" y="5"/>
                  <a:pt x="42" y="5"/>
                </a:cubicBezTo>
                <a:cubicBezTo>
                  <a:pt x="41" y="8"/>
                  <a:pt x="42" y="11"/>
                  <a:pt x="42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39" y="13"/>
                  <a:pt x="38" y="12"/>
                </a:cubicBezTo>
                <a:cubicBezTo>
                  <a:pt x="38" y="12"/>
                  <a:pt x="38" y="12"/>
                  <a:pt x="37" y="12"/>
                </a:cubicBezTo>
                <a:cubicBezTo>
                  <a:pt x="37" y="12"/>
                  <a:pt x="36" y="12"/>
                  <a:pt x="36" y="12"/>
                </a:cubicBezTo>
                <a:cubicBezTo>
                  <a:pt x="36" y="12"/>
                  <a:pt x="36" y="11"/>
                  <a:pt x="36" y="11"/>
                </a:cubicBezTo>
                <a:cubicBezTo>
                  <a:pt x="35" y="11"/>
                  <a:pt x="35" y="9"/>
                  <a:pt x="35" y="9"/>
                </a:cubicBezTo>
                <a:cubicBezTo>
                  <a:pt x="35" y="8"/>
                  <a:pt x="35" y="7"/>
                  <a:pt x="36" y="7"/>
                </a:cubicBezTo>
                <a:cubicBezTo>
                  <a:pt x="36" y="6"/>
                  <a:pt x="35" y="4"/>
                  <a:pt x="35" y="3"/>
                </a:cubicBezTo>
                <a:cubicBezTo>
                  <a:pt x="35" y="2"/>
                  <a:pt x="21" y="1"/>
                  <a:pt x="20" y="1"/>
                </a:cubicBezTo>
                <a:cubicBezTo>
                  <a:pt x="14" y="1"/>
                  <a:pt x="7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" name="Rectangle 83"/>
          <p:cNvSpPr>
            <a:spLocks noChangeArrowheads="1"/>
          </p:cNvSpPr>
          <p:nvPr/>
        </p:nvSpPr>
        <p:spPr bwMode="auto">
          <a:xfrm>
            <a:off x="7991078" y="6308725"/>
            <a:ext cx="8731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8" name="Rectangle 84"/>
          <p:cNvSpPr>
            <a:spLocks noChangeArrowheads="1"/>
          </p:cNvSpPr>
          <p:nvPr/>
        </p:nvSpPr>
        <p:spPr bwMode="auto">
          <a:xfrm>
            <a:off x="8012906" y="6397625"/>
            <a:ext cx="17463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9" name="Rectangle 85"/>
          <p:cNvSpPr>
            <a:spLocks noChangeArrowheads="1"/>
          </p:cNvSpPr>
          <p:nvPr/>
        </p:nvSpPr>
        <p:spPr bwMode="auto">
          <a:xfrm>
            <a:off x="8044656" y="6397625"/>
            <a:ext cx="17463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0" name="Rectangle 86"/>
          <p:cNvSpPr>
            <a:spLocks noChangeArrowheads="1"/>
          </p:cNvSpPr>
          <p:nvPr/>
        </p:nvSpPr>
        <p:spPr bwMode="auto">
          <a:xfrm>
            <a:off x="8076485" y="6407150"/>
            <a:ext cx="15716" cy="68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" name="Freeform 87"/>
          <p:cNvSpPr>
            <a:spLocks/>
          </p:cNvSpPr>
          <p:nvPr/>
        </p:nvSpPr>
        <p:spPr bwMode="auto">
          <a:xfrm>
            <a:off x="7831693" y="6346825"/>
            <a:ext cx="337027" cy="50800"/>
          </a:xfrm>
          <a:custGeom>
            <a:avLst/>
            <a:gdLst>
              <a:gd name="T0" fmla="*/ 34 w 40"/>
              <a:gd name="T1" fmla="*/ 4 h 6"/>
              <a:gd name="T2" fmla="*/ 30 w 40"/>
              <a:gd name="T3" fmla="*/ 3 h 6"/>
              <a:gd name="T4" fmla="*/ 25 w 40"/>
              <a:gd name="T5" fmla="*/ 2 h 6"/>
              <a:gd name="T6" fmla="*/ 16 w 40"/>
              <a:gd name="T7" fmla="*/ 2 h 6"/>
              <a:gd name="T8" fmla="*/ 8 w 40"/>
              <a:gd name="T9" fmla="*/ 2 h 6"/>
              <a:gd name="T10" fmla="*/ 1 w 40"/>
              <a:gd name="T11" fmla="*/ 4 h 6"/>
              <a:gd name="T12" fmla="*/ 0 w 40"/>
              <a:gd name="T13" fmla="*/ 4 h 6"/>
              <a:gd name="T14" fmla="*/ 0 w 40"/>
              <a:gd name="T15" fmla="*/ 3 h 6"/>
              <a:gd name="T16" fmla="*/ 6 w 40"/>
              <a:gd name="T17" fmla="*/ 1 h 6"/>
              <a:gd name="T18" fmla="*/ 21 w 40"/>
              <a:gd name="T19" fmla="*/ 0 h 6"/>
              <a:gd name="T20" fmla="*/ 30 w 40"/>
              <a:gd name="T21" fmla="*/ 1 h 6"/>
              <a:gd name="T22" fmla="*/ 37 w 40"/>
              <a:gd name="T23" fmla="*/ 3 h 6"/>
              <a:gd name="T24" fmla="*/ 39 w 40"/>
              <a:gd name="T25" fmla="*/ 3 h 6"/>
              <a:gd name="T26" fmla="*/ 39 w 40"/>
              <a:gd name="T27" fmla="*/ 5 h 6"/>
              <a:gd name="T28" fmla="*/ 37 w 40"/>
              <a:gd name="T29" fmla="*/ 5 h 6"/>
              <a:gd name="T30" fmla="*/ 34 w 40"/>
              <a:gd name="T31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6">
                <a:moveTo>
                  <a:pt x="34" y="4"/>
                </a:moveTo>
                <a:cubicBezTo>
                  <a:pt x="33" y="4"/>
                  <a:pt x="31" y="3"/>
                  <a:pt x="30" y="3"/>
                </a:cubicBezTo>
                <a:cubicBezTo>
                  <a:pt x="28" y="3"/>
                  <a:pt x="26" y="2"/>
                  <a:pt x="25" y="2"/>
                </a:cubicBezTo>
                <a:cubicBezTo>
                  <a:pt x="22" y="2"/>
                  <a:pt x="19" y="2"/>
                  <a:pt x="16" y="2"/>
                </a:cubicBezTo>
                <a:cubicBezTo>
                  <a:pt x="13" y="2"/>
                  <a:pt x="10" y="2"/>
                  <a:pt x="8" y="2"/>
                </a:cubicBezTo>
                <a:cubicBezTo>
                  <a:pt x="5" y="2"/>
                  <a:pt x="3" y="3"/>
                  <a:pt x="1" y="4"/>
                </a:cubicBezTo>
                <a:lnTo>
                  <a:pt x="0" y="4"/>
                </a:lnTo>
                <a:lnTo>
                  <a:pt x="0" y="3"/>
                </a:lnTo>
                <a:cubicBezTo>
                  <a:pt x="1" y="2"/>
                  <a:pt x="5" y="1"/>
                  <a:pt x="6" y="1"/>
                </a:cubicBezTo>
                <a:cubicBezTo>
                  <a:pt x="11" y="0"/>
                  <a:pt x="16" y="0"/>
                  <a:pt x="21" y="0"/>
                </a:cubicBezTo>
                <a:cubicBezTo>
                  <a:pt x="24" y="0"/>
                  <a:pt x="27" y="0"/>
                  <a:pt x="30" y="1"/>
                </a:cubicBezTo>
                <a:cubicBezTo>
                  <a:pt x="32" y="1"/>
                  <a:pt x="35" y="2"/>
                  <a:pt x="37" y="3"/>
                </a:cubicBezTo>
                <a:cubicBezTo>
                  <a:pt x="37" y="3"/>
                  <a:pt x="39" y="3"/>
                  <a:pt x="39" y="3"/>
                </a:cubicBezTo>
                <a:cubicBezTo>
                  <a:pt x="40" y="4"/>
                  <a:pt x="40" y="5"/>
                  <a:pt x="39" y="5"/>
                </a:cubicBezTo>
                <a:cubicBezTo>
                  <a:pt x="39" y="6"/>
                  <a:pt x="38" y="5"/>
                  <a:pt x="37" y="5"/>
                </a:cubicBezTo>
                <a:lnTo>
                  <a:pt x="34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2" name="Freeform 88"/>
          <p:cNvSpPr>
            <a:spLocks/>
          </p:cNvSpPr>
          <p:nvPr/>
        </p:nvSpPr>
        <p:spPr bwMode="auto">
          <a:xfrm>
            <a:off x="8037671" y="6259513"/>
            <a:ext cx="31433" cy="77787"/>
          </a:xfrm>
          <a:custGeom>
            <a:avLst/>
            <a:gdLst>
              <a:gd name="T0" fmla="*/ 2 w 4"/>
              <a:gd name="T1" fmla="*/ 6 h 9"/>
              <a:gd name="T2" fmla="*/ 2 w 4"/>
              <a:gd name="T3" fmla="*/ 9 h 9"/>
              <a:gd name="T4" fmla="*/ 4 w 4"/>
              <a:gd name="T5" fmla="*/ 9 h 9"/>
              <a:gd name="T6" fmla="*/ 3 w 4"/>
              <a:gd name="T7" fmla="*/ 6 h 9"/>
              <a:gd name="T8" fmla="*/ 2 w 4"/>
              <a:gd name="T9" fmla="*/ 3 h 9"/>
              <a:gd name="T10" fmla="*/ 0 w 4"/>
              <a:gd name="T11" fmla="*/ 2 h 9"/>
              <a:gd name="T12" fmla="*/ 2 w 4"/>
              <a:gd name="T13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9">
                <a:moveTo>
                  <a:pt x="2" y="6"/>
                </a:moveTo>
                <a:cubicBezTo>
                  <a:pt x="2" y="7"/>
                  <a:pt x="2" y="9"/>
                  <a:pt x="2" y="9"/>
                </a:cubicBezTo>
                <a:lnTo>
                  <a:pt x="4" y="9"/>
                </a:lnTo>
                <a:cubicBezTo>
                  <a:pt x="4" y="9"/>
                  <a:pt x="4" y="7"/>
                  <a:pt x="3" y="6"/>
                </a:cubicBezTo>
                <a:cubicBezTo>
                  <a:pt x="3" y="5"/>
                  <a:pt x="2" y="3"/>
                  <a:pt x="2" y="3"/>
                </a:cubicBezTo>
                <a:cubicBezTo>
                  <a:pt x="1" y="2"/>
                  <a:pt x="0" y="0"/>
                  <a:pt x="0" y="2"/>
                </a:cubicBezTo>
                <a:cubicBezTo>
                  <a:pt x="0" y="2"/>
                  <a:pt x="1" y="4"/>
                  <a:pt x="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3" name="Freeform 89"/>
          <p:cNvSpPr>
            <a:spLocks/>
          </p:cNvSpPr>
          <p:nvPr/>
        </p:nvSpPr>
        <p:spPr bwMode="auto">
          <a:xfrm>
            <a:off x="8022113" y="6276975"/>
            <a:ext cx="24448" cy="60325"/>
          </a:xfrm>
          <a:custGeom>
            <a:avLst/>
            <a:gdLst>
              <a:gd name="T0" fmla="*/ 1 w 3"/>
              <a:gd name="T1" fmla="*/ 4 h 7"/>
              <a:gd name="T2" fmla="*/ 2 w 3"/>
              <a:gd name="T3" fmla="*/ 7 h 7"/>
              <a:gd name="T4" fmla="*/ 3 w 3"/>
              <a:gd name="T5" fmla="*/ 7 h 7"/>
              <a:gd name="T6" fmla="*/ 2 w 3"/>
              <a:gd name="T7" fmla="*/ 4 h 7"/>
              <a:gd name="T8" fmla="*/ 1 w 3"/>
              <a:gd name="T9" fmla="*/ 2 h 7"/>
              <a:gd name="T10" fmla="*/ 0 w 3"/>
              <a:gd name="T11" fmla="*/ 1 h 7"/>
              <a:gd name="T12" fmla="*/ 1 w 3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1" y="4"/>
                </a:moveTo>
                <a:cubicBezTo>
                  <a:pt x="2" y="5"/>
                  <a:pt x="2" y="7"/>
                  <a:pt x="2" y="7"/>
                </a:cubicBezTo>
                <a:lnTo>
                  <a:pt x="3" y="7"/>
                </a:lnTo>
                <a:cubicBezTo>
                  <a:pt x="3" y="7"/>
                  <a:pt x="3" y="6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0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4" name="Freeform 90"/>
          <p:cNvSpPr>
            <a:spLocks/>
          </p:cNvSpPr>
          <p:nvPr/>
        </p:nvSpPr>
        <p:spPr bwMode="auto">
          <a:xfrm>
            <a:off x="8006556" y="6286500"/>
            <a:ext cx="17463" cy="50800"/>
          </a:xfrm>
          <a:custGeom>
            <a:avLst/>
            <a:gdLst>
              <a:gd name="T0" fmla="*/ 1 w 2"/>
              <a:gd name="T1" fmla="*/ 4 h 6"/>
              <a:gd name="T2" fmla="*/ 1 w 2"/>
              <a:gd name="T3" fmla="*/ 6 h 6"/>
              <a:gd name="T4" fmla="*/ 2 w 2"/>
              <a:gd name="T5" fmla="*/ 6 h 6"/>
              <a:gd name="T6" fmla="*/ 2 w 2"/>
              <a:gd name="T7" fmla="*/ 4 h 6"/>
              <a:gd name="T8" fmla="*/ 1 w 2"/>
              <a:gd name="T9" fmla="*/ 2 h 6"/>
              <a:gd name="T10" fmla="*/ 1 w 2"/>
              <a:gd name="T11" fmla="*/ 1 h 6"/>
              <a:gd name="T12" fmla="*/ 1 w 2"/>
              <a:gd name="T13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1" y="4"/>
                </a:moveTo>
                <a:cubicBezTo>
                  <a:pt x="2" y="5"/>
                  <a:pt x="1" y="6"/>
                  <a:pt x="1" y="6"/>
                </a:cubicBezTo>
                <a:lnTo>
                  <a:pt x="2" y="6"/>
                </a:lnTo>
                <a:cubicBezTo>
                  <a:pt x="2" y="6"/>
                  <a:pt x="2" y="5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1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5" name="Freeform 91"/>
          <p:cNvSpPr>
            <a:spLocks/>
          </p:cNvSpPr>
          <p:nvPr/>
        </p:nvSpPr>
        <p:spPr bwMode="auto">
          <a:xfrm>
            <a:off x="7998698" y="6113463"/>
            <a:ext cx="15717" cy="17462"/>
          </a:xfrm>
          <a:custGeom>
            <a:avLst/>
            <a:gdLst>
              <a:gd name="T0" fmla="*/ 1 w 2"/>
              <a:gd name="T1" fmla="*/ 1 h 2"/>
              <a:gd name="T2" fmla="*/ 1 w 2"/>
              <a:gd name="T3" fmla="*/ 2 h 2"/>
              <a:gd name="T4" fmla="*/ 2 w 2"/>
              <a:gd name="T5" fmla="*/ 2 h 2"/>
              <a:gd name="T6" fmla="*/ 1 w 2"/>
              <a:gd name="T7" fmla="*/ 1 h 2"/>
              <a:gd name="T8" fmla="*/ 1 w 2"/>
              <a:gd name="T9" fmla="*/ 1 h 2"/>
              <a:gd name="T10" fmla="*/ 0 w 2"/>
              <a:gd name="T11" fmla="*/ 1 h 2"/>
              <a:gd name="T12" fmla="*/ 1 w 2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2">
                <a:moveTo>
                  <a:pt x="1" y="1"/>
                </a:moveTo>
                <a:cubicBezTo>
                  <a:pt x="1" y="2"/>
                  <a:pt x="1" y="2"/>
                  <a:pt x="1" y="2"/>
                </a:cubicBezTo>
                <a:lnTo>
                  <a:pt x="2" y="2"/>
                </a:lnTo>
                <a:cubicBezTo>
                  <a:pt x="2" y="2"/>
                  <a:pt x="2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0"/>
                  <a:pt x="0" y="1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" name="Freeform 92"/>
          <p:cNvSpPr>
            <a:spLocks/>
          </p:cNvSpPr>
          <p:nvPr/>
        </p:nvSpPr>
        <p:spPr bwMode="auto">
          <a:xfrm>
            <a:off x="8043148" y="6251575"/>
            <a:ext cx="50641" cy="85725"/>
          </a:xfrm>
          <a:custGeom>
            <a:avLst/>
            <a:gdLst>
              <a:gd name="T0" fmla="*/ 3 w 6"/>
              <a:gd name="T1" fmla="*/ 7 h 10"/>
              <a:gd name="T2" fmla="*/ 4 w 6"/>
              <a:gd name="T3" fmla="*/ 10 h 10"/>
              <a:gd name="T4" fmla="*/ 6 w 6"/>
              <a:gd name="T5" fmla="*/ 10 h 10"/>
              <a:gd name="T6" fmla="*/ 5 w 6"/>
              <a:gd name="T7" fmla="*/ 7 h 10"/>
              <a:gd name="T8" fmla="*/ 3 w 6"/>
              <a:gd name="T9" fmla="*/ 3 h 10"/>
              <a:gd name="T10" fmla="*/ 1 w 6"/>
              <a:gd name="T11" fmla="*/ 2 h 10"/>
              <a:gd name="T12" fmla="*/ 3 w 6"/>
              <a:gd name="T13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0">
                <a:moveTo>
                  <a:pt x="3" y="7"/>
                </a:moveTo>
                <a:cubicBezTo>
                  <a:pt x="4" y="8"/>
                  <a:pt x="4" y="10"/>
                  <a:pt x="4" y="10"/>
                </a:cubicBezTo>
                <a:lnTo>
                  <a:pt x="6" y="10"/>
                </a:lnTo>
                <a:cubicBezTo>
                  <a:pt x="6" y="10"/>
                  <a:pt x="6" y="8"/>
                  <a:pt x="5" y="7"/>
                </a:cubicBezTo>
                <a:cubicBezTo>
                  <a:pt x="5" y="6"/>
                  <a:pt x="3" y="3"/>
                  <a:pt x="3" y="3"/>
                </a:cubicBezTo>
                <a:cubicBezTo>
                  <a:pt x="2" y="2"/>
                  <a:pt x="0" y="0"/>
                  <a:pt x="1" y="2"/>
                </a:cubicBezTo>
                <a:cubicBezTo>
                  <a:pt x="1" y="2"/>
                  <a:pt x="3" y="5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7" name="Freeform 93"/>
          <p:cNvSpPr>
            <a:spLocks/>
          </p:cNvSpPr>
          <p:nvPr/>
        </p:nvSpPr>
        <p:spPr bwMode="auto">
          <a:xfrm>
            <a:off x="7904163" y="6191250"/>
            <a:ext cx="244475" cy="188913"/>
          </a:xfrm>
          <a:custGeom>
            <a:avLst/>
            <a:gdLst>
              <a:gd name="T0" fmla="*/ 25 w 29"/>
              <a:gd name="T1" fmla="*/ 20 h 22"/>
              <a:gd name="T2" fmla="*/ 29 w 29"/>
              <a:gd name="T3" fmla="*/ 22 h 22"/>
              <a:gd name="T4" fmla="*/ 23 w 29"/>
              <a:gd name="T5" fmla="*/ 7 h 22"/>
              <a:gd name="T6" fmla="*/ 3 w 29"/>
              <a:gd name="T7" fmla="*/ 3 h 22"/>
              <a:gd name="T8" fmla="*/ 0 w 29"/>
              <a:gd name="T9" fmla="*/ 6 h 22"/>
              <a:gd name="T10" fmla="*/ 5 w 29"/>
              <a:gd name="T11" fmla="*/ 4 h 22"/>
              <a:gd name="T12" fmla="*/ 24 w 29"/>
              <a:gd name="T13" fmla="*/ 14 h 22"/>
              <a:gd name="T14" fmla="*/ 25 w 29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22">
                <a:moveTo>
                  <a:pt x="25" y="20"/>
                </a:moveTo>
                <a:lnTo>
                  <a:pt x="29" y="22"/>
                </a:lnTo>
                <a:cubicBezTo>
                  <a:pt x="29" y="22"/>
                  <a:pt x="28" y="12"/>
                  <a:pt x="23" y="7"/>
                </a:cubicBezTo>
                <a:cubicBezTo>
                  <a:pt x="18" y="2"/>
                  <a:pt x="10" y="0"/>
                  <a:pt x="3" y="3"/>
                </a:cubicBezTo>
                <a:cubicBezTo>
                  <a:pt x="3" y="3"/>
                  <a:pt x="0" y="5"/>
                  <a:pt x="0" y="6"/>
                </a:cubicBezTo>
                <a:cubicBezTo>
                  <a:pt x="0" y="6"/>
                  <a:pt x="2" y="4"/>
                  <a:pt x="5" y="4"/>
                </a:cubicBezTo>
                <a:cubicBezTo>
                  <a:pt x="13" y="2"/>
                  <a:pt x="22" y="6"/>
                  <a:pt x="24" y="14"/>
                </a:cubicBezTo>
                <a:cubicBezTo>
                  <a:pt x="25" y="19"/>
                  <a:pt x="25" y="20"/>
                  <a:pt x="25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8" name="Freeform 94"/>
          <p:cNvSpPr>
            <a:spLocks/>
          </p:cNvSpPr>
          <p:nvPr/>
        </p:nvSpPr>
        <p:spPr bwMode="auto">
          <a:xfrm>
            <a:off x="7949088" y="6191250"/>
            <a:ext cx="94298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1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9" name="Freeform 95"/>
          <p:cNvSpPr>
            <a:spLocks/>
          </p:cNvSpPr>
          <p:nvPr/>
        </p:nvSpPr>
        <p:spPr bwMode="auto">
          <a:xfrm>
            <a:off x="7949088" y="6148388"/>
            <a:ext cx="94298" cy="17462"/>
          </a:xfrm>
          <a:custGeom>
            <a:avLst/>
            <a:gdLst>
              <a:gd name="T0" fmla="*/ 0 w 11"/>
              <a:gd name="T1" fmla="*/ 0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1 h 2"/>
              <a:gd name="T8" fmla="*/ 5 w 11"/>
              <a:gd name="T9" fmla="*/ 0 h 2"/>
              <a:gd name="T10" fmla="*/ 1 w 11"/>
              <a:gd name="T11" fmla="*/ 1 h 2"/>
              <a:gd name="T12" fmla="*/ 0 w 11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0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1"/>
                </a:cubicBezTo>
                <a:cubicBezTo>
                  <a:pt x="9" y="1"/>
                  <a:pt x="7" y="0"/>
                  <a:pt x="5" y="0"/>
                </a:cubicBezTo>
                <a:cubicBezTo>
                  <a:pt x="3" y="0"/>
                  <a:pt x="2" y="1"/>
                  <a:pt x="1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0" name="Freeform 96"/>
          <p:cNvSpPr>
            <a:spLocks/>
          </p:cNvSpPr>
          <p:nvPr/>
        </p:nvSpPr>
        <p:spPr bwMode="auto">
          <a:xfrm>
            <a:off x="7949088" y="6130925"/>
            <a:ext cx="94298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1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1"/>
                  <a:pt x="3" y="0"/>
                  <a:pt x="5" y="0"/>
                </a:cubicBezTo>
                <a:cubicBezTo>
                  <a:pt x="7" y="0"/>
                  <a:pt x="9" y="0"/>
                  <a:pt x="10" y="1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2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7991078" y="6059488"/>
            <a:ext cx="8731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2" name="Rectangle 98"/>
          <p:cNvSpPr>
            <a:spLocks noChangeArrowheads="1"/>
          </p:cNvSpPr>
          <p:nvPr/>
        </p:nvSpPr>
        <p:spPr bwMode="auto">
          <a:xfrm>
            <a:off x="8006238" y="6156325"/>
            <a:ext cx="24448" cy="349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3" name="Freeform 99"/>
          <p:cNvSpPr>
            <a:spLocks/>
          </p:cNvSpPr>
          <p:nvPr/>
        </p:nvSpPr>
        <p:spPr bwMode="auto">
          <a:xfrm>
            <a:off x="7949565" y="6103938"/>
            <a:ext cx="83820" cy="34925"/>
          </a:xfrm>
          <a:custGeom>
            <a:avLst/>
            <a:gdLst>
              <a:gd name="T0" fmla="*/ 10 w 10"/>
              <a:gd name="T1" fmla="*/ 4 h 4"/>
              <a:gd name="T2" fmla="*/ 9 w 10"/>
              <a:gd name="T3" fmla="*/ 2 h 4"/>
              <a:gd name="T4" fmla="*/ 3 w 10"/>
              <a:gd name="T5" fmla="*/ 1 h 4"/>
              <a:gd name="T6" fmla="*/ 0 w 10"/>
              <a:gd name="T7" fmla="*/ 4 h 4"/>
              <a:gd name="T8" fmla="*/ 10 w 10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10" y="4"/>
                </a:moveTo>
                <a:cubicBezTo>
                  <a:pt x="10" y="4"/>
                  <a:pt x="10" y="4"/>
                  <a:pt x="9" y="2"/>
                </a:cubicBezTo>
                <a:cubicBezTo>
                  <a:pt x="7" y="0"/>
                  <a:pt x="4" y="0"/>
                  <a:pt x="3" y="1"/>
                </a:cubicBezTo>
                <a:cubicBezTo>
                  <a:pt x="1" y="2"/>
                  <a:pt x="0" y="4"/>
                  <a:pt x="0" y="4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4" name="Oval 100"/>
          <p:cNvSpPr>
            <a:spLocks noChangeArrowheads="1"/>
          </p:cNvSpPr>
          <p:nvPr/>
        </p:nvSpPr>
        <p:spPr bwMode="auto">
          <a:xfrm>
            <a:off x="7984410" y="6096000"/>
            <a:ext cx="15716" cy="174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5" name="Rectangle 101"/>
          <p:cNvSpPr>
            <a:spLocks noChangeArrowheads="1"/>
          </p:cNvSpPr>
          <p:nvPr/>
        </p:nvSpPr>
        <p:spPr bwMode="auto">
          <a:xfrm>
            <a:off x="7461805" y="5803900"/>
            <a:ext cx="476726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O</a:t>
            </a:r>
            <a:endParaRPr lang="en-US" sz="46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6400800"/>
            <a:ext cx="19396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2800" b="1">
          <a:solidFill>
            <a:srgbClr val="FFFF9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FF99"/>
        </a:buClr>
        <a:buChar char="•"/>
        <a:defRPr sz="2400" b="1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BCDFF"/>
        </a:buClr>
        <a:buSzPct val="65000"/>
        <a:buFont typeface="CommonBullets" pitchFamily="34" charset="2"/>
        <a:buChar char="+"/>
        <a:defRPr sz="2200" b="1">
          <a:solidFill>
            <a:srgbClr val="9BCD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219200"/>
            <a:ext cx="7788275" cy="1447800"/>
          </a:xfrm>
        </p:spPr>
        <p:txBody>
          <a:bodyPr/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Local Control Funding Formula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Legislative Analyst’s Office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09600" y="6248400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www.lao.ca.gov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Strengths of Governor’s Proposal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Is Simple and Transparent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Links Funding to Costs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Sets Reasonable Base Rates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Sets Reasonable Supplemental Rates for English Learners/Low-Income (EL/LI) Students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Strengths                          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(Continued)</a:t>
            </a:r>
            <a:endParaRPr lang="en-US" sz="2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Funds Similar Students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Similarly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Progresses Toward Uniform Rates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Provides Flexibility in Addressing Local Priorities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Places Emphasis on Students, Not on Complying With Spending Rules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1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>
                <a:latin typeface="Arial" pitchFamily="34" charset="0"/>
                <a:cs typeface="Arial" pitchFamily="34" charset="0"/>
              </a:rPr>
              <a:t>Concerns With Governor’s Proposal</a:t>
            </a:r>
            <a:endParaRPr lang="en-US" sz="3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Excludes Two of the Largest,                Most Outdated Categorical Programs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Has Unnecessary K-3 and High School Supplements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Has </a:t>
            </a:r>
            <a:r>
              <a:rPr lang="en-US" dirty="0">
                <a:latin typeface="Arial" pitchFamily="34" charset="0"/>
                <a:cs typeface="Arial" pitchFamily="34" charset="0"/>
              </a:rPr>
              <a:t>No “Supplement, Not Supplant” Provision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Spreads Concentration Funding Too Thinly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4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Concerns                           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(Continued)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Maintains Historical Advantages for Basic Aid Districts</a:t>
            </a:r>
          </a:p>
          <a:p>
            <a:r>
              <a:rPr lang="en-US" dirty="0" smtClean="0"/>
              <a:t>Does Not Protect Investments in Facilities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7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LAO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 TIIG and HTS Transportation in New Formula</a:t>
            </a:r>
          </a:p>
          <a:p>
            <a:r>
              <a:rPr lang="en-US" dirty="0" smtClean="0"/>
              <a:t>Reject K-3 and High School Supplements</a:t>
            </a:r>
          </a:p>
          <a:p>
            <a:r>
              <a:rPr lang="en-US" dirty="0" smtClean="0"/>
              <a:t>Require EL/LI Funds Be Used for Supplemental Services</a:t>
            </a:r>
          </a:p>
          <a:p>
            <a:r>
              <a:rPr lang="en-US" dirty="0" smtClean="0"/>
              <a:t>Provide Concentration Funds to Districts With Highest EL/LI Concentrations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27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LAO </a:t>
            </a:r>
            <a:r>
              <a:rPr lang="en-US" dirty="0" smtClean="0"/>
              <a:t>Recommendations </a:t>
            </a:r>
            <a:r>
              <a:rPr lang="en-US" sz="2800" i="1" dirty="0" smtClean="0"/>
              <a:t>(Continued)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Minimize Historical Advantages for Basic Aid Districts</a:t>
            </a:r>
          </a:p>
          <a:p>
            <a:r>
              <a:rPr lang="en-US" dirty="0" smtClean="0"/>
              <a:t>Retain Basic Requirements to Maintain Facilities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Governor’s Formula</a:t>
            </a:r>
          </a:p>
          <a:p>
            <a:r>
              <a:rPr lang="en-US" dirty="0" smtClean="0"/>
              <a:t>Revised Formula</a:t>
            </a:r>
          </a:p>
          <a:p>
            <a:r>
              <a:rPr lang="en-US" dirty="0" smtClean="0"/>
              <a:t>A Few Block Grants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2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Inaction Is Poor 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Existing System Is Widely Recognized as Overly Complex, Irrational, Inefficient, and Highly Centralized</a:t>
            </a:r>
          </a:p>
          <a:p>
            <a:r>
              <a:rPr lang="en-US" dirty="0" smtClean="0"/>
              <a:t>Resurrecting 40 Categorical </a:t>
            </a:r>
            <a:r>
              <a:rPr lang="en-US" dirty="0"/>
              <a:t>P</a:t>
            </a:r>
            <a:r>
              <a:rPr lang="en-US" dirty="0" smtClean="0"/>
              <a:t>rograms Now Flexed Likely Untenable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6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Timing Could Be As Good As It </a:t>
            </a:r>
            <a:r>
              <a:rPr lang="en-US" dirty="0" smtClean="0"/>
              <a:t>Gets</a:t>
            </a:r>
          </a:p>
          <a:p>
            <a:r>
              <a:rPr lang="en-US" dirty="0" smtClean="0"/>
              <a:t>Not Fixing Everything Isn’t Good Reason Not to Fix Anything</a:t>
            </a:r>
          </a:p>
          <a:p>
            <a:r>
              <a:rPr lang="en-US" dirty="0" smtClean="0"/>
              <a:t>Realistically, Refinements Will Be Needed As New System Rolled Out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5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O Slide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LAO Slide Template</Template>
  <TotalTime>0</TotalTime>
  <Words>251</Words>
  <Application>Microsoft Office PowerPoint</Application>
  <PresentationFormat>On-screen Show (4:3)</PresentationFormat>
  <Paragraphs>54</Paragraphs>
  <Slides>10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LAO Slide Template</vt:lpstr>
      <vt:lpstr>Drawing</vt:lpstr>
      <vt:lpstr>Local Control Funding Formula</vt:lpstr>
      <vt:lpstr>Strengths of Governor’s Proposal</vt:lpstr>
      <vt:lpstr>Strengths                           (Continued)</vt:lpstr>
      <vt:lpstr>Concerns With Governor’s Proposal</vt:lpstr>
      <vt:lpstr>Concerns                           (Continued)</vt:lpstr>
      <vt:lpstr>LAO Recommendations</vt:lpstr>
      <vt:lpstr>LAO Recommendations (Continued)</vt:lpstr>
      <vt:lpstr>Options for Change</vt:lpstr>
      <vt:lpstr>Inaction Is Poor Option</vt:lpstr>
      <vt:lpstr>Other Considerations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2013-04-04T17:45:19Z</dcterms:created>
  <dcterms:modified xsi:type="dcterms:W3CDTF">2013-04-12T15:45:31Z</dcterms:modified>
</cp:coreProperties>
</file>