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74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8" r:id="rId3"/>
    <p:sldId id="322" r:id="rId4"/>
    <p:sldId id="315" r:id="rId5"/>
    <p:sldId id="328" r:id="rId6"/>
    <p:sldId id="319" r:id="rId7"/>
    <p:sldId id="320" r:id="rId8"/>
    <p:sldId id="321" r:id="rId9"/>
    <p:sldId id="316" r:id="rId10"/>
    <p:sldId id="269" r:id="rId11"/>
    <p:sldId id="287" r:id="rId12"/>
    <p:sldId id="329" r:id="rId13"/>
    <p:sldId id="293" r:id="rId14"/>
    <p:sldId id="288" r:id="rId15"/>
    <p:sldId id="330" r:id="rId16"/>
    <p:sldId id="292" r:id="rId17"/>
    <p:sldId id="263" r:id="rId18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94C"/>
    <a:srgbClr val="FFFF99"/>
    <a:srgbClr val="3399FF"/>
    <a:srgbClr val="1F1F5F"/>
    <a:srgbClr val="252571"/>
    <a:srgbClr val="1D1D79"/>
    <a:srgbClr val="28287A"/>
    <a:srgbClr val="3333CC"/>
    <a:srgbClr val="9BCDFF"/>
    <a:srgbClr val="7B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8282" autoAdjust="0"/>
  </p:normalViewPr>
  <p:slideViewPr>
    <p:cSldViewPr>
      <p:cViewPr>
        <p:scale>
          <a:sx n="100" d="100"/>
          <a:sy n="100" d="100"/>
        </p:scale>
        <p:origin x="-264" y="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2299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3776" y="0"/>
            <a:ext cx="4002299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20934"/>
            <a:ext cx="4002299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3776" y="6620934"/>
            <a:ext cx="4002299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5052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174" y="0"/>
            <a:ext cx="4002299" cy="35052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258"/>
            <a:ext cx="4002299" cy="35052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174" y="6658258"/>
            <a:ext cx="4002299" cy="35052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051" indent="-22805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29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25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34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49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52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7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85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08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04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6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95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31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0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36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20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85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6482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Subtitle 2"/>
          <p:cNvSpPr txBox="1">
            <a:spLocks/>
          </p:cNvSpPr>
          <p:nvPr userDrawn="1"/>
        </p:nvSpPr>
        <p:spPr>
          <a:xfrm>
            <a:off x="3733800" y="4419600"/>
            <a:ext cx="16764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Presented to:</a:t>
            </a:r>
          </a:p>
        </p:txBody>
      </p:sp>
      <p:pic>
        <p:nvPicPr>
          <p:cNvPr id="1026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78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295400" y="2667000"/>
            <a:ext cx="7086600" cy="76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lao.ca.gov</a:t>
            </a:r>
          </a:p>
        </p:txBody>
      </p:sp>
    </p:spTree>
    <p:extLst>
      <p:ext uri="{BB962C8B-B14F-4D97-AF65-F5344CB8AC3E}">
        <p14:creationId xmlns:p14="http://schemas.microsoft.com/office/powerpoint/2010/main" val="177135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am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4958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8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4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228600" y="23622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21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Continued…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1336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2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Section Header</a:t>
            </a:r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4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24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lang="en-US" sz="1800" dirty="0" smtClean="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5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2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482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lang="en-US" sz="18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lang="en-US" sz="1600" b="0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2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Divider Page</a:t>
            </a:r>
          </a:p>
        </p:txBody>
      </p:sp>
      <p:pic>
        <p:nvPicPr>
          <p:cNvPr id="10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2" descr="C:\Users\vchu\Desktop\Powerpoint Designs\lao-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3" r:id="rId2"/>
    <p:sldLayoutId id="2147483680" r:id="rId3"/>
    <p:sldLayoutId id="2147483676" r:id="rId4"/>
    <p:sldLayoutId id="2147483682" r:id="rId5"/>
    <p:sldLayoutId id="2147483677" r:id="rId6"/>
    <p:sldLayoutId id="2147483678" r:id="rId7"/>
    <p:sldLayoutId id="2147483679" r:id="rId8"/>
    <p:sldLayoutId id="2147483660" r:id="rId9"/>
    <p:sldLayoutId id="2147483681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b="1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December 15, 2014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California’s </a:t>
            </a:r>
            <a:br>
              <a:rPr lang="en-US" dirty="0" smtClean="0"/>
            </a:br>
            <a:r>
              <a:rPr lang="en-US" dirty="0" smtClean="0"/>
              <a:t>Fiscal Outlook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California School Boards Association, Annual Education Conference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40475"/>
            <a:ext cx="2133600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pPr/>
              <a:t>0</a:t>
            </a:fld>
            <a:endParaRPr lang="en-US" dirty="0"/>
          </a:p>
        </p:txBody>
      </p:sp>
      <p:pic>
        <p:nvPicPr>
          <p:cNvPr id="12" name="Picture 2" descr="C:\Users\vchu\Desktop\Powerpoint Designs\number-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770659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7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Education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5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2013-14 Minimum Guarantee Up Slightly, 2014-15 Guarantee Up Significantly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Minimum Guarantee (In Billions)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053" name="Picture 5" descr="O:\Workload\2014\140572\Updating Estimates of 2013-14 and 2014-15 Minimum Guarante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16131"/>
            <a:ext cx="5552866" cy="412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4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Considerable New Proposition </a:t>
            </a:r>
            <a:r>
              <a:rPr lang="en-US" sz="2800" dirty="0" smtClean="0"/>
              <a:t>98 Funding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/>
              <a:t>Projected for 2015-16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LAO Main Scenario (In Millions)</a:t>
            </a:r>
            <a:endParaRPr lang="en-US" dirty="0"/>
          </a:p>
        </p:txBody>
      </p:sp>
      <p:pic>
        <p:nvPicPr>
          <p:cNvPr id="17410" name="Picture 2" descr="O:\Workload\2014\140572\~LAO Suggested Approach for Proposition 2 Debt Payment Fun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579" y="2500693"/>
            <a:ext cx="4283608" cy="390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8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Slowdown Scenario, Guarantee Drops Between 2015-16 and 2016-17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/>
          <a:lstStyle/>
          <a:p>
            <a:r>
              <a:rPr lang="en-US" dirty="0" smtClean="0"/>
              <a:t>Minimum Guarantee (In Billions)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170" name="Picture 2" descr="O:\Workload\2014\140572\Comparing Proposition 98 Minimum Guarantee Under Three Near-Term Scenari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504806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8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98 Outlook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/>
          <a:lstStyle/>
          <a:p>
            <a:r>
              <a:rPr lang="en-US" dirty="0" smtClean="0"/>
              <a:t>Minimum </a:t>
            </a:r>
            <a:r>
              <a:rPr lang="en-US" dirty="0"/>
              <a:t>Guarantee Under LAO Main </a:t>
            </a:r>
            <a:r>
              <a:rPr lang="en-US" dirty="0" smtClean="0"/>
              <a:t>Scenario</a:t>
            </a:r>
            <a:r>
              <a:rPr lang="en-US" dirty="0"/>
              <a:t> </a:t>
            </a:r>
            <a:r>
              <a:rPr lang="en-US" dirty="0" smtClean="0"/>
              <a:t>(In Billions)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075" name="Picture 3" descr="O:\Workload\2014\140572\Proposition 98 Outl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552866" cy="412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9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in Guarantee Largely Funded by Growth in Local Property Tax Revenue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2" descr="O:\Workload\2014\140572\Comparing Growth Rates Under Proposition 98 Foreca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5552866" cy="412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5"/>
          <p:cNvSpPr txBox="1">
            <a:spLocks/>
          </p:cNvSpPr>
          <p:nvPr/>
        </p:nvSpPr>
        <p:spPr>
          <a:xfrm>
            <a:off x="152400" y="1967359"/>
            <a:ext cx="8915400" cy="4615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b="1" kern="120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00" kern="120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000" b="0" i="1" dirty="0" smtClean="0">
                <a:solidFill>
                  <a:schemeClr val="tx1"/>
                </a:solidFill>
                <a:cs typeface="Helvetica" panose="020B0604020202020204" pitchFamily="34" charset="0"/>
              </a:rPr>
              <a:t>Change in Minimum Guarantee From Prior Year (In </a:t>
            </a:r>
            <a:r>
              <a:rPr lang="en-US" sz="2000" b="0" i="1" dirty="0">
                <a:solidFill>
                  <a:schemeClr val="tx1"/>
                </a:solidFill>
                <a:cs typeface="Helvetica" panose="020B0604020202020204" pitchFamily="34" charset="0"/>
              </a:rPr>
              <a:t>Billions)</a:t>
            </a:r>
          </a:p>
        </p:txBody>
      </p:sp>
    </p:spTree>
    <p:extLst>
      <p:ext uri="{BB962C8B-B14F-4D97-AF65-F5344CB8AC3E}">
        <p14:creationId xmlns:p14="http://schemas.microsoft.com/office/powerpoint/2010/main" val="267899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K-14 </a:t>
            </a:r>
            <a:r>
              <a:rPr lang="en-US" dirty="0" smtClean="0"/>
              <a:t>Cost-of-Living Adjustment (COLA)</a:t>
            </a:r>
            <a:br>
              <a:rPr lang="en-US" dirty="0" smtClean="0"/>
            </a:br>
            <a:r>
              <a:rPr lang="en-US" dirty="0" smtClean="0"/>
              <a:t>on the Rise Throughout </a:t>
            </a:r>
            <a:r>
              <a:rPr lang="en-US" dirty="0"/>
              <a:t>Forecast Period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/>
          <a:lstStyle/>
          <a:p>
            <a:r>
              <a:rPr lang="en-US" smtClean="0"/>
              <a:t>COLA Rate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146" name="Picture 2" descr="O:\Workload\2014\140572\K-14 COLAs Throughout Forecast Perio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552866" cy="412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91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State’s Fiscal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Revenue Up Slightly in 2013-14, </a:t>
            </a:r>
            <a:br>
              <a:rPr lang="en-US" sz="3000" dirty="0" smtClean="0"/>
            </a:br>
            <a:r>
              <a:rPr lang="en-US" sz="3000" dirty="0" smtClean="0"/>
              <a:t>More Notably in 2014-15 </a:t>
            </a:r>
            <a:endParaRPr lang="en-US" sz="3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/>
          <a:lstStyle/>
          <a:p>
            <a:r>
              <a:rPr lang="en-US" dirty="0"/>
              <a:t>Big Three </a:t>
            </a:r>
            <a:r>
              <a:rPr lang="en-US" dirty="0" smtClean="0"/>
              <a:t>Revenues</a:t>
            </a:r>
            <a:r>
              <a:rPr lang="en-US" dirty="0"/>
              <a:t> </a:t>
            </a:r>
            <a:r>
              <a:rPr lang="en-US" dirty="0" smtClean="0"/>
              <a:t>(In Billions)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O:\Workload\2014\140599\Revenue Up Slightly in 2013-14, More Notably in 2014-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97" y="1663936"/>
            <a:ext cx="7889803" cy="496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9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LAO General Fund Condition </a:t>
            </a:r>
            <a:br>
              <a:rPr lang="en-US" sz="3000" dirty="0" smtClean="0"/>
            </a:br>
            <a:r>
              <a:rPr lang="en-US" sz="3000" dirty="0" smtClean="0"/>
              <a:t>Under Main Scenario</a:t>
            </a:r>
            <a:endParaRPr lang="en-US" sz="3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/>
          <a:lstStyle/>
          <a:p>
            <a:r>
              <a:rPr lang="en-US" dirty="0" smtClean="0"/>
              <a:t>(In Millions)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5362" name="Picture 2" descr="O:\Workload\2014\140572\General Fund Condition Under Main Scenar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930" y="2617600"/>
            <a:ext cx="6447495" cy="358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2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Outlook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/>
          <a:lstStyle/>
          <a:p>
            <a:r>
              <a:rPr lang="en-US" dirty="0"/>
              <a:t>Big Three Revenues Under Main </a:t>
            </a:r>
            <a:r>
              <a:rPr lang="en-US" dirty="0" smtClean="0"/>
              <a:t>Scenario (In Billions)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0" name="Picture 2" descr="O:\Workload\2014\140599\Revenue Outl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940" y="2532007"/>
            <a:ext cx="5048060" cy="409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LAO Main Scenario: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Lower </a:t>
            </a:r>
            <a:r>
              <a:rPr lang="en-US" sz="3000" dirty="0"/>
              <a:t>Capital Gains After 2014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/>
          <a:lstStyle/>
          <a:p>
            <a:r>
              <a:rPr lang="en-US" dirty="0"/>
              <a:t>Net Capital Gains on Resident Tax Returns (In Billions)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8434" name="Picture 2" descr="O:\Workload\2014\140572\LAO Main Scenario Lower Capital Gains After 20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517" y="2549824"/>
            <a:ext cx="6091883" cy="415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8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LAO Main </a:t>
            </a:r>
            <a:r>
              <a:rPr lang="en-US" sz="3000" dirty="0" smtClean="0"/>
              <a:t>Scenario: </a:t>
            </a:r>
            <a:br>
              <a:rPr lang="en-US" sz="3000" dirty="0" smtClean="0"/>
            </a:br>
            <a:r>
              <a:rPr lang="en-US" sz="3000" dirty="0" smtClean="0"/>
              <a:t>Reserve </a:t>
            </a:r>
            <a:r>
              <a:rPr lang="en-US" sz="3000" dirty="0"/>
              <a:t>Deposits and Future Surpluses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In Billions)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9458" name="Picture 2" descr="O:\Workload\2014\140572\LAO Main Scenario Reserve Deposits and Future Surpluses 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16019"/>
            <a:ext cx="6091883" cy="413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8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$4.2 Billion Reserve Could Cover 2016-17 Shortfall in Hypothetical Economic Slowdown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In Billions)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482" name="Picture 2" descr="O:\Workload\2014\140572\$4.2 Billion Reserve Could Cover 2016-17 Shortfall in Hypothetical Economic Slow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01015"/>
            <a:ext cx="5981479" cy="412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8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LAO Main Scenario: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Debt-Service </a:t>
            </a:r>
            <a:r>
              <a:rPr lang="en-US" sz="3000" dirty="0"/>
              <a:t>Ratio Remains Under 6 Percent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/>
          <a:lstStyle/>
          <a:p>
            <a:r>
              <a:rPr lang="en-US" dirty="0"/>
              <a:t>Percent of General Fund Revenues Spent on Debt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4338" name="Picture 2" descr="O:\Workload\2014\140572\LAO Main Scenario - Debt-Service Ratio Remains Under 6 Perc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61274"/>
            <a:ext cx="6091883" cy="400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9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LA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225</Words>
  <Application>Microsoft Office PowerPoint</Application>
  <PresentationFormat>On-screen Show (4:3)</PresentationFormat>
  <Paragraphs>65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New LAO Template</vt:lpstr>
      <vt:lpstr>California’s  Fiscal Outlook</vt:lpstr>
      <vt:lpstr>PowerPoint Presentation</vt:lpstr>
      <vt:lpstr>Revenue Up Slightly in 2013-14,  More Notably in 2014-15 </vt:lpstr>
      <vt:lpstr>LAO General Fund Condition  Under Main Scenario</vt:lpstr>
      <vt:lpstr>Revenue Outlook</vt:lpstr>
      <vt:lpstr>LAO Main Scenario:  Lower Capital Gains After 2014</vt:lpstr>
      <vt:lpstr>LAO Main Scenario:  Reserve Deposits and Future Surpluses</vt:lpstr>
      <vt:lpstr>$4.2 Billion Reserve Could Cover 2016-17 Shortfall in Hypothetical Economic Slowdown</vt:lpstr>
      <vt:lpstr>LAO Main Scenario:  Debt-Service Ratio Remains Under 6 Percent</vt:lpstr>
      <vt:lpstr>PowerPoint Presentation</vt:lpstr>
      <vt:lpstr>2013-14 Minimum Guarantee Up Slightly, 2014-15 Guarantee Up Significantly</vt:lpstr>
      <vt:lpstr>Considerable New Proposition 98 Funding  Projected for 2015-16</vt:lpstr>
      <vt:lpstr>Under Slowdown Scenario, Guarantee Drops Between 2015-16 and 2016-17</vt:lpstr>
      <vt:lpstr>Proposition 98 Outlook</vt:lpstr>
      <vt:lpstr>Increase in Guarantee Largely Funded by Growth in Local Property Tax Revenue</vt:lpstr>
      <vt:lpstr>K-14 Cost-of-Living Adjustment (COLA) on the Rise Throughout Forecast Period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2014-12-15T17:18:39Z</dcterms:created>
  <dcterms:modified xsi:type="dcterms:W3CDTF">2014-12-15T17:20:06Z</dcterms:modified>
</cp:coreProperties>
</file>