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77" r:id="rId4"/>
    <p:sldId id="276" r:id="rId5"/>
    <p:sldId id="260" r:id="rId6"/>
    <p:sldId id="261" r:id="rId7"/>
    <p:sldId id="262" r:id="rId8"/>
    <p:sldId id="275" r:id="rId9"/>
    <p:sldId id="263" r:id="rId10"/>
    <p:sldId id="265" r:id="rId11"/>
    <p:sldId id="266" r:id="rId12"/>
    <p:sldId id="271" r:id="rId13"/>
    <p:sldId id="270" r:id="rId14"/>
    <p:sldId id="272" r:id="rId15"/>
    <p:sldId id="273" r:id="rId16"/>
    <p:sldId id="274" r:id="rId1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DFF"/>
    <a:srgbClr val="7BBDFF"/>
    <a:srgbClr val="57ABFF"/>
    <a:srgbClr val="3399FF"/>
    <a:srgbClr val="FFFF99"/>
    <a:srgbClr val="FF0000"/>
    <a:srgbClr val="2A2A7E"/>
    <a:srgbClr val="28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908" autoAdjust="0"/>
  </p:normalViewPr>
  <p:slideViewPr>
    <p:cSldViewPr>
      <p:cViewPr varScale="1">
        <p:scale>
          <a:sx n="92" d="100"/>
          <a:sy n="92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87AE8-3470-4EDA-A146-6994A9FFFD8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43964-E1E4-4987-95E2-521B8AC61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6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2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5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34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1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Title of Show</a:t>
            </a:r>
            <a:br>
              <a:rPr lang="en-US" noProof="0" smtClean="0"/>
            </a:br>
            <a:r>
              <a:rPr lang="en-US" noProof="0" smtClean="0"/>
              <a:t>Second Line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/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251825" y="6308725"/>
            <a:ext cx="7938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251825" y="6059488"/>
            <a:ext cx="7938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/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Budget Update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186738" cy="5334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Legislative Analyst’s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Office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Jennifer Kuhn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California Charter Schools Conference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2/29/2012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Back-Up Budget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7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Proposed “Trigger” Reductions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O:\Workload\2012\120137\Proposed Trigger Redu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4850"/>
            <a:ext cx="75914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Per-Pupil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56388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O:\Workload\2012\120137\K-12 Programmatic Per Pupil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638800" cy="47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Districts More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more flex options, effective July 1: </a:t>
            </a:r>
          </a:p>
          <a:p>
            <a:pPr lvl="1"/>
            <a:r>
              <a:rPr lang="en-US" dirty="0" smtClean="0"/>
              <a:t>Remove additional categorical and mandate requirements.</a:t>
            </a:r>
          </a:p>
          <a:p>
            <a:pPr lvl="1"/>
            <a:r>
              <a:rPr lang="en-US" dirty="0" smtClean="0"/>
              <a:t>Allow for shorter school year.</a:t>
            </a:r>
          </a:p>
          <a:p>
            <a:pPr lvl="1"/>
            <a:r>
              <a:rPr lang="en-US" dirty="0" smtClean="0"/>
              <a:t>Eliminate or suspend penalties for exceeding statutory class size caps.</a:t>
            </a:r>
          </a:p>
          <a:p>
            <a:pPr lvl="1"/>
            <a:r>
              <a:rPr lang="en-US" dirty="0" smtClean="0"/>
              <a:t>Authorize special post-election layoff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962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Multiyear Payment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70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962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Multiyear Payment Plan</a:t>
            </a:r>
            <a:endParaRPr lang="en-US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Governor’s Multiyear Payment Plan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Governor's Multiyear Payment 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05001"/>
            <a:ext cx="7772400" cy="38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Governor’s Plan As  </a:t>
            </a:r>
            <a:br>
              <a:rPr lang="en-US" dirty="0" smtClean="0"/>
            </a:br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likelihood plan is consistently implemented:</a:t>
            </a:r>
          </a:p>
          <a:p>
            <a:pPr lvl="1"/>
            <a:r>
              <a:rPr lang="en-US" dirty="0" smtClean="0"/>
              <a:t>Extend payment period.</a:t>
            </a:r>
          </a:p>
          <a:p>
            <a:pPr lvl="1"/>
            <a:r>
              <a:rPr lang="en-US" dirty="0" smtClean="0"/>
              <a:t>Spread payments more evenly over period.</a:t>
            </a:r>
          </a:p>
          <a:p>
            <a:pPr lvl="1"/>
            <a:r>
              <a:rPr lang="en-US" dirty="0" smtClean="0"/>
              <a:t>Designate settle-up funds for mandates or deferrals.</a:t>
            </a:r>
          </a:p>
          <a:p>
            <a:pPr lvl="1"/>
            <a:r>
              <a:rPr lang="en-US" dirty="0" smtClean="0"/>
              <a:t>Redirect QEIA program savings to other obligations.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Overview of </a:t>
            </a:r>
          </a:p>
          <a:p>
            <a:pPr marL="0" indent="0" algn="ctr">
              <a:buNone/>
            </a:pPr>
            <a:r>
              <a:rPr lang="en-US" sz="4000" dirty="0" smtClean="0"/>
              <a:t>Governor’s January Budget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34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Governor's Budget: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State </a:t>
            </a:r>
            <a:r>
              <a:rPr lang="en-US"/>
              <a:t>General Fund Condition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vchu\Desktop\Governor's Budget - State General Fund Con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37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Governor's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Budget</a:t>
            </a:r>
            <a:r>
              <a:rPr lang="en-US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en-US" dirty="0">
                <a:latin typeface="Arial" pitchFamily="34" charset="0"/>
                <a:cs typeface="Arial" pitchFamily="34" charset="0"/>
              </a:rPr>
              <a:t>Fund Revenue Forecast</a:t>
            </a:r>
          </a:p>
        </p:txBody>
      </p:sp>
      <p:pic>
        <p:nvPicPr>
          <p:cNvPr id="10243" name="Picture 3" descr="C:\Users\vchu\Desktop\Governor's Budget - General Fund Revenue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43100"/>
            <a:ext cx="6400801" cy="3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   Governor’s Budget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Estimates budget problem at $9.2 billion.</a:t>
            </a:r>
          </a:p>
          <a:p>
            <a:r>
              <a:rPr lang="en-US" dirty="0" smtClean="0"/>
              <a:t>Proposes net $10.1 billion in solutions.</a:t>
            </a:r>
            <a:endParaRPr lang="en-US" dirty="0"/>
          </a:p>
          <a:p>
            <a:r>
              <a:rPr lang="en-US" dirty="0" smtClean="0"/>
              <a:t>Assumes voters approve November 2012 tax measure.</a:t>
            </a:r>
          </a:p>
          <a:p>
            <a:endParaRPr lang="en-US" dirty="0"/>
          </a:p>
          <a:p>
            <a:r>
              <a:rPr lang="en-US" dirty="0" smtClean="0"/>
              <a:t>Proposes $5.4 billion in trigger reductions if measure fails.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Budget-Balancing Actions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$7.2 billion in new revenues.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$4.0 billion in expenditures cuts.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$1.4 billion in other savings.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$2.5 billion offsetting increase in Proposition 98 guarantee.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Basic Budget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51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Governor's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Budget: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Proposition </a:t>
            </a:r>
            <a:r>
              <a:rPr lang="en-US" dirty="0">
                <a:latin typeface="Arial" pitchFamily="34" charset="0"/>
                <a:cs typeface="Arial" pitchFamily="34" charset="0"/>
              </a:rPr>
              <a:t>98 Funding</a:t>
            </a:r>
          </a:p>
        </p:txBody>
      </p:sp>
      <p:pic>
        <p:nvPicPr>
          <p:cNvPr id="10242" name="Picture 2" descr="C:\Users\vchu\Desktop\Governor's Budget - Proposition 98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618837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5943600" cy="3962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Proposition 98 Funding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Proposition 98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0981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On-screen Show (4:3)</PresentationFormat>
  <Paragraphs>75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Drawing</vt:lpstr>
      <vt:lpstr>State Budget Update</vt:lpstr>
      <vt:lpstr> </vt:lpstr>
      <vt:lpstr>Governor's Budget:  State General Fund Condition </vt:lpstr>
      <vt:lpstr>Governor's Budget:  General Fund Revenue Forecast</vt:lpstr>
      <vt:lpstr>Major Components of    Governor’s Budget Package</vt:lpstr>
      <vt:lpstr>Budget-Balancing Actions</vt:lpstr>
      <vt:lpstr> </vt:lpstr>
      <vt:lpstr>Governor's Budget:  Proposition 98 Funding</vt:lpstr>
      <vt:lpstr> </vt:lpstr>
      <vt:lpstr> </vt:lpstr>
      <vt:lpstr> </vt:lpstr>
      <vt:lpstr>Programmatic Per-Pupil Funding</vt:lpstr>
      <vt:lpstr>Provide Districts More Flexibility</vt:lpstr>
      <vt:lpstr> </vt:lpstr>
      <vt:lpstr> </vt:lpstr>
      <vt:lpstr>Use Governor’s Plan As   Starting 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Budget Update Presented to CA Charter Schools Conference</dc:title>
  <dc:creator/>
  <cp:lastModifiedBy/>
  <cp:revision>1</cp:revision>
  <dcterms:created xsi:type="dcterms:W3CDTF">2012-02-29T00:31:35Z</dcterms:created>
  <dcterms:modified xsi:type="dcterms:W3CDTF">2012-02-29T00:33:01Z</dcterms:modified>
</cp:coreProperties>
</file>