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9" r:id="rId3"/>
    <p:sldId id="268" r:id="rId4"/>
    <p:sldId id="257" r:id="rId5"/>
    <p:sldId id="290" r:id="rId6"/>
    <p:sldId id="262" r:id="rId7"/>
    <p:sldId id="285" r:id="rId8"/>
    <p:sldId id="271" r:id="rId9"/>
    <p:sldId id="287" r:id="rId10"/>
    <p:sldId id="286" r:id="rId11"/>
    <p:sldId id="274" r:id="rId12"/>
    <p:sldId id="275" r:id="rId13"/>
    <p:sldId id="282" r:id="rId14"/>
    <p:sldId id="284" r:id="rId15"/>
    <p:sldId id="289" r:id="rId16"/>
    <p:sldId id="277" r:id="rId17"/>
    <p:sldId id="260" r:id="rId18"/>
    <p:sldId id="276" r:id="rId19"/>
    <p:sldId id="283" r:id="rId20"/>
    <p:sldId id="279" r:id="rId21"/>
    <p:sldId id="280" r:id="rId22"/>
    <p:sldId id="288" r:id="rId23"/>
    <p:sldId id="291" r:id="rId2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BCDFF"/>
    <a:srgbClr val="7BBDFF"/>
    <a:srgbClr val="57ABFF"/>
    <a:srgbClr val="3399FF"/>
    <a:srgbClr val="FF0000"/>
    <a:srgbClr val="2A2A7E"/>
    <a:srgbClr val="28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2741" autoAdjust="0"/>
  </p:normalViewPr>
  <p:slideViewPr>
    <p:cSldViewPr>
      <p:cViewPr>
        <p:scale>
          <a:sx n="109" d="100"/>
          <a:sy n="109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2337" cy="5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2"/>
            <a:ext cx="3032337" cy="5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7940"/>
            <a:ext cx="3032337" cy="5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767940"/>
            <a:ext cx="3032337" cy="5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4149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1046F5CC-E1DD-413D-8FF4-4F167073B9FA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367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4149" y="8817367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460E804F-BD76-42F6-A3FB-7A93A4883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2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1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4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0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34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1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4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6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2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2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Title of Show</a:t>
            </a:r>
            <a:br>
              <a:rPr lang="en-US" noProof="0" smtClean="0"/>
            </a:br>
            <a:r>
              <a:rPr lang="en-US" noProof="0" smtClean="0"/>
              <a:t>Second Line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251825" y="6308725"/>
            <a:ext cx="7938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251825" y="6059488"/>
            <a:ext cx="7938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State Budget Update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76800"/>
            <a:ext cx="6434138" cy="685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to: 4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District PTA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March 26, 2012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810000"/>
            <a:ext cx="54260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dirty="0" smtClean="0"/>
              <a:t>Deferrals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60960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2" descr="O:\Workload\2012\120137\Proposition 98 Deferrals by Fiscal Y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81201"/>
            <a:ext cx="6095999" cy="44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Mandates Block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Eliminates About </a:t>
            </a:r>
            <a:r>
              <a:rPr lang="en-US" dirty="0"/>
              <a:t>H</a:t>
            </a:r>
            <a:r>
              <a:rPr lang="en-US" dirty="0" smtClean="0"/>
              <a:t>alf of K-12 Mandates</a:t>
            </a:r>
          </a:p>
          <a:p>
            <a:r>
              <a:rPr lang="en-US" dirty="0" smtClean="0"/>
              <a:t>Provides $178 Million in Block </a:t>
            </a:r>
            <a:r>
              <a:rPr lang="en-US" dirty="0"/>
              <a:t>G</a:t>
            </a:r>
            <a:r>
              <a:rPr lang="en-US" dirty="0" smtClean="0"/>
              <a:t>rant </a:t>
            </a:r>
            <a:r>
              <a:rPr lang="en-US" dirty="0"/>
              <a:t>F</a:t>
            </a:r>
            <a:r>
              <a:rPr lang="en-US" dirty="0" smtClean="0"/>
              <a:t>unding for Remaining Activities</a:t>
            </a:r>
          </a:p>
          <a:p>
            <a:r>
              <a:rPr lang="en-US" dirty="0" smtClean="0"/>
              <a:t>Sets District </a:t>
            </a:r>
            <a:r>
              <a:rPr lang="en-US" dirty="0"/>
              <a:t>F</a:t>
            </a:r>
            <a:r>
              <a:rPr lang="en-US" dirty="0" smtClean="0"/>
              <a:t>unding </a:t>
            </a:r>
            <a:r>
              <a:rPr lang="en-US" dirty="0"/>
              <a:t>R</a:t>
            </a:r>
            <a:r>
              <a:rPr lang="en-US" dirty="0" smtClean="0"/>
              <a:t>ate at $30</a:t>
            </a:r>
            <a:r>
              <a:rPr lang="en-US" dirty="0"/>
              <a:t> P</a:t>
            </a:r>
            <a:r>
              <a:rPr lang="en-US" dirty="0" smtClean="0"/>
              <a:t>er Pupil</a:t>
            </a:r>
          </a:p>
          <a:p>
            <a:r>
              <a:rPr lang="en-US" dirty="0" smtClean="0"/>
              <a:t>Allows LEAs to Select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G</a:t>
            </a:r>
            <a:r>
              <a:rPr lang="en-US" dirty="0" smtClean="0"/>
              <a:t>rant and Existing </a:t>
            </a:r>
            <a:r>
              <a:rPr lang="en-US" dirty="0"/>
              <a:t>R</a:t>
            </a:r>
            <a:r>
              <a:rPr lang="en-US" dirty="0" smtClean="0"/>
              <a:t>eimbursement Process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Student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Strings Associated </a:t>
            </a:r>
            <a:r>
              <a:rPr lang="en-US" dirty="0"/>
              <a:t>W</a:t>
            </a:r>
            <a:r>
              <a:rPr lang="en-US" dirty="0" smtClean="0"/>
              <a:t>ith               </a:t>
            </a:r>
            <a:r>
              <a:rPr lang="en-US" dirty="0"/>
              <a:t>S</a:t>
            </a:r>
            <a:r>
              <a:rPr lang="en-US" dirty="0" smtClean="0"/>
              <a:t>even Currently </a:t>
            </a:r>
            <a:r>
              <a:rPr lang="en-US" dirty="0"/>
              <a:t>S</a:t>
            </a:r>
            <a:r>
              <a:rPr lang="en-US" dirty="0" smtClean="0"/>
              <a:t>tandalone Programs</a:t>
            </a:r>
          </a:p>
          <a:p>
            <a:r>
              <a:rPr lang="en-US" dirty="0" smtClean="0"/>
              <a:t>Creates Weighted </a:t>
            </a:r>
            <a:r>
              <a:rPr lang="en-US" dirty="0"/>
              <a:t>S</a:t>
            </a:r>
            <a:r>
              <a:rPr lang="en-US" dirty="0" smtClean="0"/>
              <a:t>tudent Formula</a:t>
            </a:r>
          </a:p>
          <a:p>
            <a:r>
              <a:rPr lang="en-US" dirty="0" smtClean="0"/>
              <a:t>Phases in Formula </a:t>
            </a:r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S</a:t>
            </a:r>
            <a:r>
              <a:rPr lang="en-US" dirty="0" smtClean="0"/>
              <a:t>ix Years</a:t>
            </a:r>
          </a:p>
          <a:p>
            <a:r>
              <a:rPr lang="en-US" dirty="0" smtClean="0"/>
              <a:t>Directs SBE to Develop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A</a:t>
            </a:r>
            <a:r>
              <a:rPr lang="en-US" dirty="0" smtClean="0"/>
              <a:t>ccountability System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Plan Linked With</a:t>
            </a:r>
            <a:br>
              <a:rPr lang="en-US" dirty="0" smtClean="0"/>
            </a:br>
            <a:r>
              <a:rPr lang="en-US" dirty="0" smtClean="0"/>
              <a:t>Tax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Estimates </a:t>
            </a:r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W</a:t>
            </a:r>
            <a:r>
              <a:rPr lang="en-US" dirty="0" smtClean="0"/>
              <a:t>ould </a:t>
            </a:r>
            <a:r>
              <a:rPr lang="en-US" dirty="0"/>
              <a:t>R</a:t>
            </a:r>
            <a:r>
              <a:rPr lang="en-US" dirty="0" smtClean="0"/>
              <a:t>aise $6.9 Billion </a:t>
            </a:r>
            <a:r>
              <a:rPr lang="en-US" dirty="0"/>
              <a:t>I</a:t>
            </a:r>
            <a:r>
              <a:rPr lang="en-US" dirty="0" smtClean="0"/>
              <a:t>nitially:</a:t>
            </a:r>
          </a:p>
          <a:p>
            <a:pPr lvl="1"/>
            <a:r>
              <a:rPr lang="en-US" dirty="0"/>
              <a:t>$2.2 billion accrued to </a:t>
            </a:r>
            <a:r>
              <a:rPr lang="en-US" dirty="0" smtClean="0"/>
              <a:t>2011-12.</a:t>
            </a:r>
            <a:endParaRPr lang="en-US" dirty="0"/>
          </a:p>
          <a:p>
            <a:pPr lvl="1"/>
            <a:r>
              <a:rPr lang="en-US" dirty="0"/>
              <a:t>$4.7 billion attributed to </a:t>
            </a:r>
            <a:r>
              <a:rPr lang="en-US" dirty="0" smtClean="0"/>
              <a:t>2012-13.</a:t>
            </a:r>
          </a:p>
          <a:p>
            <a:r>
              <a:rPr lang="en-US" dirty="0" smtClean="0"/>
              <a:t>Impact on Proposition 98: </a:t>
            </a:r>
          </a:p>
          <a:p>
            <a:pPr lvl="1"/>
            <a:r>
              <a:rPr lang="en-US" dirty="0" smtClean="0"/>
              <a:t>About $900 million increase in 2011-12.</a:t>
            </a:r>
          </a:p>
          <a:p>
            <a:pPr lvl="1"/>
            <a:r>
              <a:rPr lang="en-US" dirty="0" smtClean="0"/>
              <a:t>About $2.4 billion increase in 2012-13.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New </a:t>
            </a:r>
            <a:r>
              <a:rPr lang="en-US" dirty="0"/>
              <a:t>R</a:t>
            </a:r>
            <a:r>
              <a:rPr lang="en-US" dirty="0" smtClean="0"/>
              <a:t>evenues </a:t>
            </a:r>
            <a:r>
              <a:rPr lang="en-US" dirty="0"/>
              <a:t>M</a:t>
            </a:r>
            <a:r>
              <a:rPr lang="en-US" dirty="0" smtClean="0"/>
              <a:t>aterialize, Use for Paying </a:t>
            </a:r>
            <a:r>
              <a:rPr lang="en-US" dirty="0"/>
              <a:t>D</a:t>
            </a:r>
            <a:r>
              <a:rPr lang="en-US" dirty="0" smtClean="0"/>
              <a:t>own </a:t>
            </a:r>
            <a:r>
              <a:rPr lang="en-US" dirty="0"/>
              <a:t>D</a:t>
            </a:r>
            <a:r>
              <a:rPr lang="en-US" dirty="0" smtClean="0"/>
              <a:t>eferrals in 2012-13</a:t>
            </a:r>
          </a:p>
          <a:p>
            <a:r>
              <a:rPr lang="en-US" dirty="0" smtClean="0"/>
              <a:t>Create Mandate </a:t>
            </a:r>
            <a:r>
              <a:rPr lang="en-US" dirty="0"/>
              <a:t>B</a:t>
            </a:r>
            <a:r>
              <a:rPr lang="en-US" dirty="0" smtClean="0"/>
              <a:t>lock Grant</a:t>
            </a:r>
          </a:p>
          <a:p>
            <a:r>
              <a:rPr lang="en-US" dirty="0" smtClean="0"/>
              <a:t>Adopt Either </a:t>
            </a:r>
            <a:r>
              <a:rPr lang="en-US" dirty="0"/>
              <a:t>W</a:t>
            </a:r>
            <a:r>
              <a:rPr lang="en-US" dirty="0" smtClean="0"/>
              <a:t>eighted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F</a:t>
            </a:r>
            <a:r>
              <a:rPr lang="en-US" dirty="0" smtClean="0"/>
              <a:t>ormula or a </a:t>
            </a:r>
            <a:r>
              <a:rPr lang="en-US" dirty="0"/>
              <a:t>F</a:t>
            </a:r>
            <a:r>
              <a:rPr lang="en-US" dirty="0" smtClean="0"/>
              <a:t>ew </a:t>
            </a:r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B</a:t>
            </a:r>
            <a:r>
              <a:rPr lang="en-US" dirty="0" smtClean="0"/>
              <a:t>lock Grants</a:t>
            </a:r>
          </a:p>
          <a:p>
            <a:r>
              <a:rPr lang="en-US" dirty="0" smtClean="0"/>
              <a:t>Do Not </a:t>
            </a:r>
            <a:r>
              <a:rPr lang="en-US" dirty="0"/>
              <a:t>I</a:t>
            </a:r>
            <a:r>
              <a:rPr lang="en-US" dirty="0" smtClean="0"/>
              <a:t>nitiate TK Program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962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Multiyear Payment Plan</a:t>
            </a: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Governor’s Multiyear Payment Plan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Governor's Multiyear Payment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905001"/>
            <a:ext cx="7772400" cy="38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Governor’s Plan As  </a:t>
            </a:r>
            <a:br>
              <a:rPr lang="en-US" dirty="0" smtClean="0"/>
            </a:br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</a:t>
            </a:r>
            <a:r>
              <a:rPr lang="en-US" dirty="0"/>
              <a:t>L</a:t>
            </a:r>
            <a:r>
              <a:rPr lang="en-US" dirty="0" smtClean="0"/>
              <a:t>ikelihood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C</a:t>
            </a:r>
            <a:r>
              <a:rPr lang="en-US" dirty="0" smtClean="0"/>
              <a:t>onsistently </a:t>
            </a:r>
            <a:r>
              <a:rPr lang="en-US" dirty="0"/>
              <a:t>I</a:t>
            </a:r>
            <a:r>
              <a:rPr lang="en-US" dirty="0" smtClean="0"/>
              <a:t>mplemented:</a:t>
            </a:r>
          </a:p>
          <a:p>
            <a:pPr lvl="1"/>
            <a:r>
              <a:rPr lang="en-US" dirty="0" smtClean="0"/>
              <a:t>Extend payment period.</a:t>
            </a:r>
          </a:p>
          <a:p>
            <a:pPr lvl="1"/>
            <a:r>
              <a:rPr lang="en-US" dirty="0" smtClean="0"/>
              <a:t>Spread payments more evenly over period.</a:t>
            </a:r>
          </a:p>
          <a:p>
            <a:pPr lvl="1"/>
            <a:r>
              <a:rPr lang="en-US" dirty="0" smtClean="0"/>
              <a:t>Designate settle-up funds for mandates or deferrals.</a:t>
            </a:r>
          </a:p>
          <a:p>
            <a:pPr lvl="1"/>
            <a:r>
              <a:rPr lang="en-US" dirty="0" smtClean="0"/>
              <a:t>Redirect QEIA program savings to other obligations.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Back-Up Budget Plan</a:t>
            </a:r>
            <a:endParaRPr lang="en-US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Proposed “Trigger” Reductions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O:\Workload\2012\120137\Proposed Trigger Redu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4850"/>
            <a:ext cx="75914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Overview of </a:t>
            </a:r>
          </a:p>
          <a:p>
            <a:pPr marL="0" indent="0" algn="ctr">
              <a:buNone/>
            </a:pPr>
            <a:r>
              <a:rPr lang="en-US" sz="4000" dirty="0" smtClean="0"/>
              <a:t>Governor’s January Budget</a:t>
            </a:r>
            <a:endParaRPr lang="en-US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Concerns With Back-Up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Policy </a:t>
            </a:r>
            <a:r>
              <a:rPr lang="en-US" dirty="0"/>
              <a:t>C</a:t>
            </a:r>
            <a:r>
              <a:rPr lang="en-US" dirty="0" smtClean="0"/>
              <a:t>oncerns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D</a:t>
            </a:r>
            <a:r>
              <a:rPr lang="en-US" dirty="0" smtClean="0"/>
              <a:t>ebt </a:t>
            </a:r>
            <a:r>
              <a:rPr lang="en-US" dirty="0"/>
              <a:t>S</a:t>
            </a:r>
            <a:r>
              <a:rPr lang="en-US" dirty="0" smtClean="0"/>
              <a:t>ervice Proposal</a:t>
            </a:r>
          </a:p>
          <a:p>
            <a:endParaRPr lang="en-US" dirty="0" smtClean="0"/>
          </a:p>
          <a:p>
            <a:r>
              <a:rPr lang="en-US" dirty="0" smtClean="0"/>
              <a:t>Treatment of Realignment </a:t>
            </a:r>
            <a:r>
              <a:rPr lang="en-US" dirty="0"/>
              <a:t>R</a:t>
            </a:r>
            <a:r>
              <a:rPr lang="en-US" dirty="0" smtClean="0"/>
              <a:t>evenues Risky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r>
              <a:rPr lang="en-US" dirty="0" smtClean="0"/>
              <a:t>Reconsider Debt </a:t>
            </a:r>
            <a:r>
              <a:rPr lang="en-US" dirty="0"/>
              <a:t>S</a:t>
            </a:r>
            <a:r>
              <a:rPr lang="en-US" dirty="0" smtClean="0"/>
              <a:t>ervice Proposal</a:t>
            </a:r>
          </a:p>
          <a:p>
            <a:r>
              <a:rPr lang="en-US" dirty="0" smtClean="0"/>
              <a:t>Provide More </a:t>
            </a:r>
            <a:r>
              <a:rPr lang="en-US" dirty="0"/>
              <a:t>F</a:t>
            </a:r>
            <a:r>
              <a:rPr lang="en-US" dirty="0" smtClean="0"/>
              <a:t>lex </a:t>
            </a:r>
            <a:r>
              <a:rPr lang="en-US" dirty="0"/>
              <a:t>O</a:t>
            </a:r>
            <a:r>
              <a:rPr lang="en-US" dirty="0" smtClean="0"/>
              <a:t>ptions, Effective July: </a:t>
            </a:r>
          </a:p>
          <a:p>
            <a:pPr lvl="1"/>
            <a:r>
              <a:rPr lang="en-US" dirty="0" smtClean="0"/>
              <a:t>Remove additional categorical and mandate requirements.</a:t>
            </a:r>
          </a:p>
          <a:p>
            <a:pPr lvl="1"/>
            <a:r>
              <a:rPr lang="en-US" dirty="0" smtClean="0"/>
              <a:t>Allow for shorter school year.</a:t>
            </a:r>
          </a:p>
          <a:p>
            <a:pPr lvl="1"/>
            <a:r>
              <a:rPr lang="en-US" dirty="0" smtClean="0"/>
              <a:t>Eliminate or suspend penalties for exceeding statutory class size caps.</a:t>
            </a:r>
          </a:p>
          <a:p>
            <a:pPr lvl="1"/>
            <a:r>
              <a:rPr lang="en-US" dirty="0" smtClean="0"/>
              <a:t>Authorize special post-election layoff window.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Preschool Funding</a:t>
            </a:r>
          </a:p>
          <a:p>
            <a:endParaRPr lang="en-US" dirty="0"/>
          </a:p>
          <a:p>
            <a:r>
              <a:rPr lang="en-US" dirty="0" smtClean="0"/>
              <a:t>Child Care </a:t>
            </a:r>
            <a:r>
              <a:rPr lang="en-US" dirty="0"/>
              <a:t>R</a:t>
            </a:r>
            <a:r>
              <a:rPr lang="en-US" dirty="0" smtClean="0"/>
              <a:t>eductions</a:t>
            </a:r>
          </a:p>
          <a:p>
            <a:endParaRPr lang="en-US" dirty="0"/>
          </a:p>
          <a:p>
            <a:r>
              <a:rPr lang="en-US" dirty="0" smtClean="0"/>
              <a:t>Our Children, Our Future Initiative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Visit the LAO website at:</a:t>
            </a:r>
            <a:br>
              <a:rPr lang="en-US" dirty="0"/>
            </a:br>
            <a:r>
              <a:rPr lang="en-US" dirty="0"/>
              <a:t>www.lao.ca.gov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   Governor’s Budget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Estimates Budget </a:t>
            </a:r>
            <a:r>
              <a:rPr lang="en-US" dirty="0"/>
              <a:t>P</a:t>
            </a:r>
            <a:r>
              <a:rPr lang="en-US" dirty="0" smtClean="0"/>
              <a:t>roblem at $9.2 Billion</a:t>
            </a:r>
          </a:p>
          <a:p>
            <a:r>
              <a:rPr lang="en-US" dirty="0" smtClean="0"/>
              <a:t>Proposes Net $10.1 Billion in Solutions</a:t>
            </a:r>
            <a:endParaRPr lang="en-US" dirty="0"/>
          </a:p>
          <a:p>
            <a:r>
              <a:rPr lang="en-US" dirty="0" smtClean="0"/>
              <a:t>Assumes Voters </a:t>
            </a:r>
            <a:r>
              <a:rPr lang="en-US" dirty="0"/>
              <a:t>A</a:t>
            </a:r>
            <a:r>
              <a:rPr lang="en-US" dirty="0" smtClean="0"/>
              <a:t>pprove November 2012 Tax Measure</a:t>
            </a:r>
          </a:p>
          <a:p>
            <a:r>
              <a:rPr lang="en-US" dirty="0" smtClean="0"/>
              <a:t>Proposes $5.4 Billion in Trigger </a:t>
            </a:r>
            <a:r>
              <a:rPr lang="en-US" dirty="0"/>
              <a:t>R</a:t>
            </a:r>
            <a:r>
              <a:rPr lang="en-US" dirty="0" smtClean="0"/>
              <a:t>eductions if Measure Fails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Budget-Balancing Actions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$7.2 Billion in New Revenues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$4.0 Billion in Expenditure Reductions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$1.4 Billion in Other Savings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$2.5 Billion Offsetting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ncrease in Proposition 98 Guarantee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Revised Tax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$9.1 Billion in New Revenues</a:t>
            </a:r>
          </a:p>
          <a:p>
            <a:r>
              <a:rPr lang="en-US" dirty="0" smtClean="0"/>
              <a:t>Smaller Sales </a:t>
            </a:r>
            <a:r>
              <a:rPr lang="en-US" dirty="0"/>
              <a:t>T</a:t>
            </a:r>
            <a:r>
              <a:rPr lang="en-US" dirty="0" smtClean="0"/>
              <a:t>ax </a:t>
            </a:r>
            <a:r>
              <a:rPr lang="en-US" dirty="0"/>
              <a:t>I</a:t>
            </a:r>
            <a:r>
              <a:rPr lang="en-US" dirty="0" smtClean="0"/>
              <a:t>ncrease, Larger </a:t>
            </a:r>
            <a:r>
              <a:rPr lang="en-US" dirty="0"/>
              <a:t>I</a:t>
            </a:r>
            <a:r>
              <a:rPr lang="en-US" dirty="0" smtClean="0"/>
              <a:t>ncome </a:t>
            </a:r>
            <a:r>
              <a:rPr lang="en-US" dirty="0"/>
              <a:t>T</a:t>
            </a:r>
            <a:r>
              <a:rPr lang="en-US" dirty="0" smtClean="0"/>
              <a:t>ax Increase</a:t>
            </a:r>
          </a:p>
          <a:p>
            <a:r>
              <a:rPr lang="en-US" dirty="0" smtClean="0"/>
              <a:t>Income Tax </a:t>
            </a:r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L</a:t>
            </a:r>
            <a:r>
              <a:rPr lang="en-US" dirty="0" smtClean="0"/>
              <a:t>asts </a:t>
            </a:r>
            <a:r>
              <a:rPr lang="en-US" dirty="0"/>
              <a:t>S</a:t>
            </a:r>
            <a:r>
              <a:rPr lang="en-US" dirty="0" smtClean="0"/>
              <a:t>even Years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Proposition 98:</a:t>
            </a:r>
          </a:p>
          <a:p>
            <a:pPr marL="0" indent="0" algn="ctr">
              <a:buNone/>
            </a:pPr>
            <a:r>
              <a:rPr lang="en-US" sz="3600" dirty="0" smtClean="0"/>
              <a:t> Governor’s Basic Budget Plan</a:t>
            </a:r>
            <a:endParaRPr lang="en-US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943600" cy="3962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Proposition 98 Funding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O:\Workload\2012\120137\Proposition 98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0981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Five Major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Backfill One-Time </a:t>
            </a:r>
            <a:r>
              <a:rPr lang="en-US" dirty="0"/>
              <a:t>A</a:t>
            </a:r>
            <a:r>
              <a:rPr lang="en-US" dirty="0" smtClean="0"/>
              <a:t>ctions ($3.0 Billion)</a:t>
            </a:r>
          </a:p>
          <a:p>
            <a:r>
              <a:rPr lang="en-US" dirty="0" smtClean="0"/>
              <a:t>Pay Down </a:t>
            </a:r>
            <a:r>
              <a:rPr lang="en-US" dirty="0"/>
              <a:t>D</a:t>
            </a:r>
            <a:r>
              <a:rPr lang="en-US" dirty="0" smtClean="0"/>
              <a:t>eferrals ($1.8 Billion)</a:t>
            </a:r>
          </a:p>
          <a:p>
            <a:r>
              <a:rPr lang="en-US" dirty="0" smtClean="0"/>
              <a:t>Create Mandate </a:t>
            </a:r>
            <a:r>
              <a:rPr lang="en-US" dirty="0"/>
              <a:t>B</a:t>
            </a:r>
            <a:r>
              <a:rPr lang="en-US" dirty="0" smtClean="0"/>
              <a:t>lock </a:t>
            </a:r>
            <a:r>
              <a:rPr lang="en-US" dirty="0"/>
              <a:t>G</a:t>
            </a:r>
            <a:r>
              <a:rPr lang="en-US" dirty="0" smtClean="0"/>
              <a:t>rant ($200 Million)</a:t>
            </a:r>
          </a:p>
          <a:p>
            <a:r>
              <a:rPr lang="en-US" dirty="0" smtClean="0"/>
              <a:t>Hold Harmless: Weighted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F</a:t>
            </a:r>
            <a:r>
              <a:rPr lang="en-US" dirty="0" smtClean="0"/>
              <a:t>ormula ($90 Million)</a:t>
            </a:r>
          </a:p>
          <a:p>
            <a:r>
              <a:rPr lang="en-US" dirty="0" smtClean="0"/>
              <a:t>Do Not </a:t>
            </a:r>
            <a:r>
              <a:rPr lang="en-US" dirty="0"/>
              <a:t>I</a:t>
            </a:r>
            <a:r>
              <a:rPr lang="en-US" dirty="0" smtClean="0"/>
              <a:t>nitiate Transitional Kindergarten (TK)  Program ($224 Million </a:t>
            </a:r>
            <a:r>
              <a:rPr lang="en-US" dirty="0"/>
              <a:t>S</a:t>
            </a:r>
            <a:r>
              <a:rPr lang="en-US" dirty="0" smtClean="0"/>
              <a:t>avings)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Per-Pupil Funding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 descr="C:\Users\ecabral\Desktop\Programmtic Per Pupil Funding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199"/>
            <a:ext cx="6099048" cy="43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B9D09-17EB-4545-BF81-2A8EBA0D5BA5}" type="slidenum">
              <a:rPr lang="en-US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On-screen Show (4:3)</PresentationFormat>
  <Paragraphs>142</Paragraphs>
  <Slides>23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Drawing</vt:lpstr>
      <vt:lpstr>State Budget Update</vt:lpstr>
      <vt:lpstr> </vt:lpstr>
      <vt:lpstr>Major Components of    Governor’s Budget Package</vt:lpstr>
      <vt:lpstr>Budget-Balancing Actions</vt:lpstr>
      <vt:lpstr>Governor’s Revised Tax Measure</vt:lpstr>
      <vt:lpstr> </vt:lpstr>
      <vt:lpstr> </vt:lpstr>
      <vt:lpstr>Five Major Proposals</vt:lpstr>
      <vt:lpstr>Programmatic Per-Pupil Funding</vt:lpstr>
      <vt:lpstr>Deferrals Over Time</vt:lpstr>
      <vt:lpstr>Education Mandates Block Grant</vt:lpstr>
      <vt:lpstr>Weighted Student Formula</vt:lpstr>
      <vt:lpstr>Basic Plan Linked With Tax Measure</vt:lpstr>
      <vt:lpstr>LAO Recommendations</vt:lpstr>
      <vt:lpstr> </vt:lpstr>
      <vt:lpstr> </vt:lpstr>
      <vt:lpstr>Use Governor’s Plan As   Starting Point</vt:lpstr>
      <vt:lpstr> </vt:lpstr>
      <vt:lpstr> </vt:lpstr>
      <vt:lpstr>Two Concerns With Back-Up Plan</vt:lpstr>
      <vt:lpstr>LAO Recommendations</vt:lpstr>
      <vt:lpstr>Other Major Issues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2012-04-05T22:53:17Z</dcterms:created>
  <dcterms:modified xsi:type="dcterms:W3CDTF">2012-04-05T22:55:58Z</dcterms:modified>
</cp:coreProperties>
</file>