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8" r:id="rId2"/>
    <p:sldId id="259" r:id="rId3"/>
    <p:sldId id="262" r:id="rId4"/>
    <p:sldId id="263" r:id="rId5"/>
    <p:sldId id="264" r:id="rId6"/>
    <p:sldId id="279" r:id="rId7"/>
    <p:sldId id="274" r:id="rId8"/>
    <p:sldId id="275" r:id="rId9"/>
    <p:sldId id="267" r:id="rId10"/>
    <p:sldId id="270" r:id="rId11"/>
    <p:sldId id="284" r:id="rId12"/>
    <p:sldId id="266" r:id="rId13"/>
    <p:sldId id="286" r:id="rId14"/>
    <p:sldId id="278" r:id="rId15"/>
    <p:sldId id="288" r:id="rId16"/>
    <p:sldId id="293" r:id="rId17"/>
    <p:sldId id="287" r:id="rId18"/>
    <p:sldId id="289" r:id="rId19"/>
    <p:sldId id="282" r:id="rId20"/>
    <p:sldId id="290" r:id="rId21"/>
    <p:sldId id="292" r:id="rId22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CDFF"/>
    <a:srgbClr val="7BBDFF"/>
    <a:srgbClr val="57ABFF"/>
    <a:srgbClr val="3399FF"/>
    <a:srgbClr val="FFFF99"/>
    <a:srgbClr val="FF0000"/>
    <a:srgbClr val="2A2A7E"/>
    <a:srgbClr val="2828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1411" autoAdjust="0"/>
  </p:normalViewPr>
  <p:slideViewPr>
    <p:cSldViewPr>
      <p:cViewPr>
        <p:scale>
          <a:sx n="101" d="100"/>
          <a:sy n="101" d="100"/>
        </p:scale>
        <p:origin x="-19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52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680" y="1"/>
            <a:ext cx="416052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08800"/>
            <a:ext cx="416052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680" y="6908800"/>
            <a:ext cx="416052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9014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0AD285DF-8784-4ECD-B394-3CAA037CBDB7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7688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7747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9014" y="6947747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622A0465-0146-4A39-BE3C-7171B7E900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9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288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17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782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14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174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52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17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98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32" indent="-241632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7426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5004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1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10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174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311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556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19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2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17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0465-0146-4A39-BE3C-7171B7E9004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34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70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529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667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E804F-BD76-42F6-A3FB-7A93A488346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86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524000"/>
            <a:ext cx="7788275" cy="1447800"/>
          </a:xfrm>
        </p:spPr>
        <p:txBody>
          <a:bodyPr lIns="182880" rIns="182880"/>
          <a:lstStyle>
            <a:lvl1pPr algn="r">
              <a:defRPr sz="4800"/>
            </a:lvl1pPr>
          </a:lstStyle>
          <a:p>
            <a:pPr lvl="0"/>
            <a:r>
              <a:rPr lang="en-US" noProof="0" smtClean="0"/>
              <a:t>Title of Show</a:t>
            </a:r>
            <a:br>
              <a:rPr lang="en-US" noProof="0" smtClean="0"/>
            </a:br>
            <a:r>
              <a:rPr lang="en-US" noProof="0" smtClean="0"/>
              <a:t>Second Line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77863" y="3200400"/>
            <a:ext cx="7788275" cy="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31813" y="2674938"/>
          <a:ext cx="26511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name="Drawing" r:id="rId3" imgW="2651760" imgH="1287720" progId="WPDraw30.Drawing">
                  <p:embed/>
                </p:oleObj>
              </mc:Choice>
              <mc:Fallback>
                <p:oleObj name="Drawing" r:id="rId3" imgW="2651760" imgH="1287720" progId="WPDraw30.Drawing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74938"/>
                        <a:ext cx="26511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3429000"/>
            <a:ext cx="6434138" cy="533400"/>
          </a:xfrm>
        </p:spPr>
        <p:txBody>
          <a:bodyPr lIns="182880" rIns="182880" anchor="b"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Subtitle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7094538" y="5803900"/>
            <a:ext cx="307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L</a:t>
            </a:r>
            <a:endParaRPr lang="en-US" sz="4600" dirty="0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7402513" y="5803900"/>
            <a:ext cx="377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A</a:t>
            </a:r>
            <a:endParaRPr lang="en-US" sz="4600" dirty="0"/>
          </a:p>
        </p:txBody>
      </p:sp>
      <p:pic>
        <p:nvPicPr>
          <p:cNvPr id="9234" name="Picture 18" descr="D:\4_Color Designs\Final Designs\gradation bar.e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6413500"/>
            <a:ext cx="900113" cy="12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5" name="Freeform 19"/>
          <p:cNvSpPr>
            <a:spLocks/>
          </p:cNvSpPr>
          <p:nvPr/>
        </p:nvSpPr>
        <p:spPr bwMode="auto">
          <a:xfrm>
            <a:off x="8035925" y="6484938"/>
            <a:ext cx="422275" cy="68262"/>
          </a:xfrm>
          <a:custGeom>
            <a:avLst/>
            <a:gdLst>
              <a:gd name="T0" fmla="*/ 45 w 55"/>
              <a:gd name="T1" fmla="*/ 5 h 8"/>
              <a:gd name="T2" fmla="*/ 23 w 55"/>
              <a:gd name="T3" fmla="*/ 2 h 8"/>
              <a:gd name="T4" fmla="*/ 1 w 55"/>
              <a:gd name="T5" fmla="*/ 5 h 8"/>
              <a:gd name="T6" fmla="*/ 0 w 55"/>
              <a:gd name="T7" fmla="*/ 5 h 8"/>
              <a:gd name="T8" fmla="*/ 0 w 55"/>
              <a:gd name="T9" fmla="*/ 4 h 8"/>
              <a:gd name="T10" fmla="*/ 18 w 55"/>
              <a:gd name="T11" fmla="*/ 0 h 8"/>
              <a:gd name="T12" fmla="*/ 29 w 55"/>
              <a:gd name="T13" fmla="*/ 0 h 8"/>
              <a:gd name="T14" fmla="*/ 35 w 55"/>
              <a:gd name="T15" fmla="*/ 0 h 8"/>
              <a:gd name="T16" fmla="*/ 41 w 55"/>
              <a:gd name="T17" fmla="*/ 1 h 8"/>
              <a:gd name="T18" fmla="*/ 51 w 55"/>
              <a:gd name="T19" fmla="*/ 3 h 8"/>
              <a:gd name="T20" fmla="*/ 54 w 55"/>
              <a:gd name="T21" fmla="*/ 4 h 8"/>
              <a:gd name="T22" fmla="*/ 54 w 55"/>
              <a:gd name="T23" fmla="*/ 7 h 8"/>
              <a:gd name="T24" fmla="*/ 51 w 55"/>
              <a:gd name="T25" fmla="*/ 7 h 8"/>
              <a:gd name="T26" fmla="*/ 45 w 55"/>
              <a:gd name="T27" fmla="*/ 5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" h="8">
                <a:moveTo>
                  <a:pt x="45" y="5"/>
                </a:moveTo>
                <a:cubicBezTo>
                  <a:pt x="38" y="3"/>
                  <a:pt x="30" y="2"/>
                  <a:pt x="23" y="2"/>
                </a:cubicBezTo>
                <a:cubicBezTo>
                  <a:pt x="16" y="2"/>
                  <a:pt x="8" y="3"/>
                  <a:pt x="1" y="5"/>
                </a:cubicBezTo>
                <a:cubicBezTo>
                  <a:pt x="1" y="5"/>
                  <a:pt x="0" y="5"/>
                  <a:pt x="0" y="5"/>
                </a:cubicBezTo>
                <a:lnTo>
                  <a:pt x="0" y="4"/>
                </a:lnTo>
                <a:cubicBezTo>
                  <a:pt x="7" y="1"/>
                  <a:pt x="12" y="0"/>
                  <a:pt x="18" y="0"/>
                </a:cubicBezTo>
                <a:cubicBezTo>
                  <a:pt x="22" y="0"/>
                  <a:pt x="25" y="0"/>
                  <a:pt x="29" y="0"/>
                </a:cubicBezTo>
                <a:cubicBezTo>
                  <a:pt x="30" y="0"/>
                  <a:pt x="33" y="0"/>
                  <a:pt x="35" y="0"/>
                </a:cubicBezTo>
                <a:cubicBezTo>
                  <a:pt x="38" y="0"/>
                  <a:pt x="39" y="0"/>
                  <a:pt x="41" y="1"/>
                </a:cubicBezTo>
                <a:cubicBezTo>
                  <a:pt x="45" y="1"/>
                  <a:pt x="48" y="2"/>
                  <a:pt x="51" y="3"/>
                </a:cubicBezTo>
                <a:cubicBezTo>
                  <a:pt x="52" y="3"/>
                  <a:pt x="53" y="4"/>
                  <a:pt x="54" y="4"/>
                </a:cubicBezTo>
                <a:cubicBezTo>
                  <a:pt x="55" y="5"/>
                  <a:pt x="55" y="6"/>
                  <a:pt x="54" y="7"/>
                </a:cubicBezTo>
                <a:cubicBezTo>
                  <a:pt x="54" y="8"/>
                  <a:pt x="52" y="7"/>
                  <a:pt x="51" y="7"/>
                </a:cubicBezTo>
                <a:cubicBezTo>
                  <a:pt x="49" y="6"/>
                  <a:pt x="47" y="5"/>
                  <a:pt x="4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6" name="Freeform 20"/>
          <p:cNvSpPr>
            <a:spLocks/>
          </p:cNvSpPr>
          <p:nvPr/>
        </p:nvSpPr>
        <p:spPr bwMode="auto">
          <a:xfrm>
            <a:off x="8074025" y="6389688"/>
            <a:ext cx="346075" cy="111125"/>
          </a:xfrm>
          <a:custGeom>
            <a:avLst/>
            <a:gdLst>
              <a:gd name="T0" fmla="*/ 1 w 45"/>
              <a:gd name="T1" fmla="*/ 3 h 13"/>
              <a:gd name="T2" fmla="*/ 0 w 45"/>
              <a:gd name="T3" fmla="*/ 3 h 13"/>
              <a:gd name="T4" fmla="*/ 2 w 45"/>
              <a:gd name="T5" fmla="*/ 2 h 13"/>
              <a:gd name="T6" fmla="*/ 3 w 45"/>
              <a:gd name="T7" fmla="*/ 1 h 13"/>
              <a:gd name="T8" fmla="*/ 20 w 45"/>
              <a:gd name="T9" fmla="*/ 0 h 13"/>
              <a:gd name="T10" fmla="*/ 39 w 45"/>
              <a:gd name="T11" fmla="*/ 2 h 13"/>
              <a:gd name="T12" fmla="*/ 43 w 45"/>
              <a:gd name="T13" fmla="*/ 3 h 13"/>
              <a:gd name="T14" fmla="*/ 44 w 45"/>
              <a:gd name="T15" fmla="*/ 5 h 13"/>
              <a:gd name="T16" fmla="*/ 42 w 45"/>
              <a:gd name="T17" fmla="*/ 5 h 13"/>
              <a:gd name="T18" fmla="*/ 42 w 45"/>
              <a:gd name="T19" fmla="*/ 13 h 13"/>
              <a:gd name="T20" fmla="*/ 41 w 45"/>
              <a:gd name="T21" fmla="*/ 13 h 13"/>
              <a:gd name="T22" fmla="*/ 38 w 45"/>
              <a:gd name="T23" fmla="*/ 12 h 13"/>
              <a:gd name="T24" fmla="*/ 37 w 45"/>
              <a:gd name="T25" fmla="*/ 12 h 13"/>
              <a:gd name="T26" fmla="*/ 36 w 45"/>
              <a:gd name="T27" fmla="*/ 12 h 13"/>
              <a:gd name="T28" fmla="*/ 36 w 45"/>
              <a:gd name="T29" fmla="*/ 11 h 13"/>
              <a:gd name="T30" fmla="*/ 35 w 45"/>
              <a:gd name="T31" fmla="*/ 9 h 13"/>
              <a:gd name="T32" fmla="*/ 36 w 45"/>
              <a:gd name="T33" fmla="*/ 7 h 13"/>
              <a:gd name="T34" fmla="*/ 35 w 45"/>
              <a:gd name="T35" fmla="*/ 3 h 13"/>
              <a:gd name="T36" fmla="*/ 20 w 45"/>
              <a:gd name="T37" fmla="*/ 1 h 13"/>
              <a:gd name="T38" fmla="*/ 1 w 45"/>
              <a:gd name="T39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13"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3" y="1"/>
                  <a:pt x="3" y="1"/>
                </a:cubicBezTo>
                <a:cubicBezTo>
                  <a:pt x="10" y="0"/>
                  <a:pt x="14" y="0"/>
                  <a:pt x="20" y="0"/>
                </a:cubicBezTo>
                <a:cubicBezTo>
                  <a:pt x="25" y="0"/>
                  <a:pt x="33" y="0"/>
                  <a:pt x="39" y="2"/>
                </a:cubicBezTo>
                <a:cubicBezTo>
                  <a:pt x="41" y="2"/>
                  <a:pt x="42" y="2"/>
                  <a:pt x="43" y="3"/>
                </a:cubicBezTo>
                <a:cubicBezTo>
                  <a:pt x="44" y="3"/>
                  <a:pt x="45" y="4"/>
                  <a:pt x="44" y="5"/>
                </a:cubicBezTo>
                <a:cubicBezTo>
                  <a:pt x="43" y="5"/>
                  <a:pt x="42" y="5"/>
                  <a:pt x="42" y="5"/>
                </a:cubicBezTo>
                <a:cubicBezTo>
                  <a:pt x="41" y="8"/>
                  <a:pt x="42" y="11"/>
                  <a:pt x="42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0" y="13"/>
                  <a:pt x="39" y="13"/>
                  <a:pt x="38" y="12"/>
                </a:cubicBezTo>
                <a:cubicBezTo>
                  <a:pt x="38" y="12"/>
                  <a:pt x="38" y="12"/>
                  <a:pt x="37" y="12"/>
                </a:cubicBezTo>
                <a:cubicBezTo>
                  <a:pt x="37" y="12"/>
                  <a:pt x="36" y="12"/>
                  <a:pt x="36" y="12"/>
                </a:cubicBezTo>
                <a:cubicBezTo>
                  <a:pt x="36" y="12"/>
                  <a:pt x="36" y="11"/>
                  <a:pt x="36" y="11"/>
                </a:cubicBezTo>
                <a:cubicBezTo>
                  <a:pt x="35" y="11"/>
                  <a:pt x="35" y="9"/>
                  <a:pt x="35" y="9"/>
                </a:cubicBezTo>
                <a:cubicBezTo>
                  <a:pt x="35" y="8"/>
                  <a:pt x="35" y="7"/>
                  <a:pt x="36" y="7"/>
                </a:cubicBezTo>
                <a:cubicBezTo>
                  <a:pt x="36" y="6"/>
                  <a:pt x="35" y="4"/>
                  <a:pt x="35" y="3"/>
                </a:cubicBezTo>
                <a:cubicBezTo>
                  <a:pt x="35" y="2"/>
                  <a:pt x="21" y="1"/>
                  <a:pt x="20" y="1"/>
                </a:cubicBezTo>
                <a:cubicBezTo>
                  <a:pt x="14" y="1"/>
                  <a:pt x="7" y="2"/>
                  <a:pt x="1" y="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8228013" y="6308725"/>
            <a:ext cx="7937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825023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828198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8313738" y="6407150"/>
            <a:ext cx="14287" cy="68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1" name="Freeform 25"/>
          <p:cNvSpPr>
            <a:spLocks/>
          </p:cNvSpPr>
          <p:nvPr/>
        </p:nvSpPr>
        <p:spPr bwMode="auto">
          <a:xfrm>
            <a:off x="8083550" y="6346825"/>
            <a:ext cx="306388" cy="50800"/>
          </a:xfrm>
          <a:custGeom>
            <a:avLst/>
            <a:gdLst>
              <a:gd name="T0" fmla="*/ 34 w 40"/>
              <a:gd name="T1" fmla="*/ 4 h 6"/>
              <a:gd name="T2" fmla="*/ 30 w 40"/>
              <a:gd name="T3" fmla="*/ 3 h 6"/>
              <a:gd name="T4" fmla="*/ 25 w 40"/>
              <a:gd name="T5" fmla="*/ 2 h 6"/>
              <a:gd name="T6" fmla="*/ 16 w 40"/>
              <a:gd name="T7" fmla="*/ 2 h 6"/>
              <a:gd name="T8" fmla="*/ 8 w 40"/>
              <a:gd name="T9" fmla="*/ 2 h 6"/>
              <a:gd name="T10" fmla="*/ 1 w 40"/>
              <a:gd name="T11" fmla="*/ 4 h 6"/>
              <a:gd name="T12" fmla="*/ 0 w 40"/>
              <a:gd name="T13" fmla="*/ 4 h 6"/>
              <a:gd name="T14" fmla="*/ 0 w 40"/>
              <a:gd name="T15" fmla="*/ 3 h 6"/>
              <a:gd name="T16" fmla="*/ 6 w 40"/>
              <a:gd name="T17" fmla="*/ 1 h 6"/>
              <a:gd name="T18" fmla="*/ 21 w 40"/>
              <a:gd name="T19" fmla="*/ 0 h 6"/>
              <a:gd name="T20" fmla="*/ 30 w 40"/>
              <a:gd name="T21" fmla="*/ 1 h 6"/>
              <a:gd name="T22" fmla="*/ 37 w 40"/>
              <a:gd name="T23" fmla="*/ 3 h 6"/>
              <a:gd name="T24" fmla="*/ 39 w 40"/>
              <a:gd name="T25" fmla="*/ 3 h 6"/>
              <a:gd name="T26" fmla="*/ 39 w 40"/>
              <a:gd name="T27" fmla="*/ 5 h 6"/>
              <a:gd name="T28" fmla="*/ 37 w 40"/>
              <a:gd name="T29" fmla="*/ 5 h 6"/>
              <a:gd name="T30" fmla="*/ 34 w 40"/>
              <a:gd name="T31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" h="6">
                <a:moveTo>
                  <a:pt x="34" y="4"/>
                </a:moveTo>
                <a:cubicBezTo>
                  <a:pt x="33" y="4"/>
                  <a:pt x="31" y="3"/>
                  <a:pt x="30" y="3"/>
                </a:cubicBezTo>
                <a:cubicBezTo>
                  <a:pt x="28" y="3"/>
                  <a:pt x="26" y="2"/>
                  <a:pt x="25" y="2"/>
                </a:cubicBezTo>
                <a:cubicBezTo>
                  <a:pt x="22" y="2"/>
                  <a:pt x="19" y="2"/>
                  <a:pt x="16" y="2"/>
                </a:cubicBezTo>
                <a:cubicBezTo>
                  <a:pt x="13" y="2"/>
                  <a:pt x="10" y="2"/>
                  <a:pt x="8" y="2"/>
                </a:cubicBezTo>
                <a:cubicBezTo>
                  <a:pt x="5" y="2"/>
                  <a:pt x="3" y="3"/>
                  <a:pt x="1" y="4"/>
                </a:cubicBezTo>
                <a:lnTo>
                  <a:pt x="0" y="4"/>
                </a:lnTo>
                <a:lnTo>
                  <a:pt x="0" y="3"/>
                </a:lnTo>
                <a:cubicBezTo>
                  <a:pt x="1" y="2"/>
                  <a:pt x="5" y="1"/>
                  <a:pt x="6" y="1"/>
                </a:cubicBezTo>
                <a:cubicBezTo>
                  <a:pt x="11" y="0"/>
                  <a:pt x="16" y="0"/>
                  <a:pt x="21" y="0"/>
                </a:cubicBezTo>
                <a:cubicBezTo>
                  <a:pt x="24" y="0"/>
                  <a:pt x="27" y="0"/>
                  <a:pt x="30" y="1"/>
                </a:cubicBezTo>
                <a:cubicBezTo>
                  <a:pt x="32" y="1"/>
                  <a:pt x="35" y="2"/>
                  <a:pt x="37" y="3"/>
                </a:cubicBezTo>
                <a:cubicBezTo>
                  <a:pt x="37" y="3"/>
                  <a:pt x="39" y="3"/>
                  <a:pt x="39" y="3"/>
                </a:cubicBezTo>
                <a:cubicBezTo>
                  <a:pt x="40" y="4"/>
                  <a:pt x="40" y="5"/>
                  <a:pt x="39" y="5"/>
                </a:cubicBezTo>
                <a:cubicBezTo>
                  <a:pt x="39" y="6"/>
                  <a:pt x="38" y="5"/>
                  <a:pt x="37" y="5"/>
                </a:cubicBezTo>
                <a:lnTo>
                  <a:pt x="34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2" name="Freeform 26"/>
          <p:cNvSpPr>
            <a:spLocks/>
          </p:cNvSpPr>
          <p:nvPr/>
        </p:nvSpPr>
        <p:spPr bwMode="auto">
          <a:xfrm>
            <a:off x="8275638" y="6259513"/>
            <a:ext cx="28575" cy="77787"/>
          </a:xfrm>
          <a:custGeom>
            <a:avLst/>
            <a:gdLst>
              <a:gd name="T0" fmla="*/ 2 w 4"/>
              <a:gd name="T1" fmla="*/ 6 h 9"/>
              <a:gd name="T2" fmla="*/ 2 w 4"/>
              <a:gd name="T3" fmla="*/ 9 h 9"/>
              <a:gd name="T4" fmla="*/ 4 w 4"/>
              <a:gd name="T5" fmla="*/ 9 h 9"/>
              <a:gd name="T6" fmla="*/ 3 w 4"/>
              <a:gd name="T7" fmla="*/ 6 h 9"/>
              <a:gd name="T8" fmla="*/ 2 w 4"/>
              <a:gd name="T9" fmla="*/ 3 h 9"/>
              <a:gd name="T10" fmla="*/ 0 w 4"/>
              <a:gd name="T11" fmla="*/ 2 h 9"/>
              <a:gd name="T12" fmla="*/ 2 w 4"/>
              <a:gd name="T13" fmla="*/ 6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9">
                <a:moveTo>
                  <a:pt x="2" y="6"/>
                </a:moveTo>
                <a:cubicBezTo>
                  <a:pt x="2" y="7"/>
                  <a:pt x="2" y="9"/>
                  <a:pt x="2" y="9"/>
                </a:cubicBezTo>
                <a:lnTo>
                  <a:pt x="4" y="9"/>
                </a:lnTo>
                <a:cubicBezTo>
                  <a:pt x="4" y="9"/>
                  <a:pt x="4" y="7"/>
                  <a:pt x="3" y="6"/>
                </a:cubicBezTo>
                <a:cubicBezTo>
                  <a:pt x="3" y="5"/>
                  <a:pt x="2" y="3"/>
                  <a:pt x="2" y="3"/>
                </a:cubicBezTo>
                <a:cubicBezTo>
                  <a:pt x="1" y="2"/>
                  <a:pt x="0" y="0"/>
                  <a:pt x="0" y="2"/>
                </a:cubicBezTo>
                <a:cubicBezTo>
                  <a:pt x="0" y="2"/>
                  <a:pt x="1" y="4"/>
                  <a:pt x="2" y="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3" name="Freeform 27"/>
          <p:cNvSpPr>
            <a:spLocks/>
          </p:cNvSpPr>
          <p:nvPr/>
        </p:nvSpPr>
        <p:spPr bwMode="auto">
          <a:xfrm>
            <a:off x="8259763" y="6276975"/>
            <a:ext cx="22225" cy="60325"/>
          </a:xfrm>
          <a:custGeom>
            <a:avLst/>
            <a:gdLst>
              <a:gd name="T0" fmla="*/ 1 w 3"/>
              <a:gd name="T1" fmla="*/ 4 h 7"/>
              <a:gd name="T2" fmla="*/ 2 w 3"/>
              <a:gd name="T3" fmla="*/ 7 h 7"/>
              <a:gd name="T4" fmla="*/ 3 w 3"/>
              <a:gd name="T5" fmla="*/ 7 h 7"/>
              <a:gd name="T6" fmla="*/ 2 w 3"/>
              <a:gd name="T7" fmla="*/ 4 h 7"/>
              <a:gd name="T8" fmla="*/ 1 w 3"/>
              <a:gd name="T9" fmla="*/ 2 h 7"/>
              <a:gd name="T10" fmla="*/ 0 w 3"/>
              <a:gd name="T11" fmla="*/ 1 h 7"/>
              <a:gd name="T12" fmla="*/ 1 w 3"/>
              <a:gd name="T13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" h="7">
                <a:moveTo>
                  <a:pt x="1" y="4"/>
                </a:moveTo>
                <a:cubicBezTo>
                  <a:pt x="2" y="5"/>
                  <a:pt x="2" y="7"/>
                  <a:pt x="2" y="7"/>
                </a:cubicBezTo>
                <a:lnTo>
                  <a:pt x="3" y="7"/>
                </a:lnTo>
                <a:cubicBezTo>
                  <a:pt x="3" y="7"/>
                  <a:pt x="3" y="6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0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4" name="Freeform 28"/>
          <p:cNvSpPr>
            <a:spLocks/>
          </p:cNvSpPr>
          <p:nvPr/>
        </p:nvSpPr>
        <p:spPr bwMode="auto">
          <a:xfrm>
            <a:off x="8243888" y="6286500"/>
            <a:ext cx="15875" cy="50800"/>
          </a:xfrm>
          <a:custGeom>
            <a:avLst/>
            <a:gdLst>
              <a:gd name="T0" fmla="*/ 1 w 2"/>
              <a:gd name="T1" fmla="*/ 4 h 6"/>
              <a:gd name="T2" fmla="*/ 1 w 2"/>
              <a:gd name="T3" fmla="*/ 6 h 6"/>
              <a:gd name="T4" fmla="*/ 2 w 2"/>
              <a:gd name="T5" fmla="*/ 6 h 6"/>
              <a:gd name="T6" fmla="*/ 2 w 2"/>
              <a:gd name="T7" fmla="*/ 4 h 6"/>
              <a:gd name="T8" fmla="*/ 1 w 2"/>
              <a:gd name="T9" fmla="*/ 2 h 6"/>
              <a:gd name="T10" fmla="*/ 1 w 2"/>
              <a:gd name="T11" fmla="*/ 1 h 6"/>
              <a:gd name="T12" fmla="*/ 1 w 2"/>
              <a:gd name="T13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6">
                <a:moveTo>
                  <a:pt x="1" y="4"/>
                </a:moveTo>
                <a:cubicBezTo>
                  <a:pt x="2" y="5"/>
                  <a:pt x="1" y="6"/>
                  <a:pt x="1" y="6"/>
                </a:cubicBezTo>
                <a:lnTo>
                  <a:pt x="2" y="6"/>
                </a:lnTo>
                <a:cubicBezTo>
                  <a:pt x="2" y="6"/>
                  <a:pt x="2" y="5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1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5" name="Freeform 29"/>
          <p:cNvSpPr>
            <a:spLocks/>
          </p:cNvSpPr>
          <p:nvPr/>
        </p:nvSpPr>
        <p:spPr bwMode="auto">
          <a:xfrm>
            <a:off x="8235950" y="6113463"/>
            <a:ext cx="14288" cy="17462"/>
          </a:xfrm>
          <a:custGeom>
            <a:avLst/>
            <a:gdLst>
              <a:gd name="T0" fmla="*/ 1 w 2"/>
              <a:gd name="T1" fmla="*/ 1 h 2"/>
              <a:gd name="T2" fmla="*/ 1 w 2"/>
              <a:gd name="T3" fmla="*/ 2 h 2"/>
              <a:gd name="T4" fmla="*/ 2 w 2"/>
              <a:gd name="T5" fmla="*/ 2 h 2"/>
              <a:gd name="T6" fmla="*/ 1 w 2"/>
              <a:gd name="T7" fmla="*/ 1 h 2"/>
              <a:gd name="T8" fmla="*/ 1 w 2"/>
              <a:gd name="T9" fmla="*/ 1 h 2"/>
              <a:gd name="T10" fmla="*/ 0 w 2"/>
              <a:gd name="T11" fmla="*/ 1 h 2"/>
              <a:gd name="T12" fmla="*/ 1 w 2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2"/>
                  <a:pt x="1" y="2"/>
                  <a:pt x="1" y="2"/>
                </a:cubicBezTo>
                <a:lnTo>
                  <a:pt x="2" y="2"/>
                </a:lnTo>
                <a:cubicBezTo>
                  <a:pt x="2" y="2"/>
                  <a:pt x="2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0"/>
                  <a:pt x="0" y="1"/>
                </a:cubicBezTo>
                <a:cubicBezTo>
                  <a:pt x="0" y="1"/>
                  <a:pt x="1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6" name="Freeform 30"/>
          <p:cNvSpPr>
            <a:spLocks/>
          </p:cNvSpPr>
          <p:nvPr/>
        </p:nvSpPr>
        <p:spPr bwMode="auto">
          <a:xfrm>
            <a:off x="8281988" y="6251575"/>
            <a:ext cx="46037" cy="85725"/>
          </a:xfrm>
          <a:custGeom>
            <a:avLst/>
            <a:gdLst>
              <a:gd name="T0" fmla="*/ 3 w 6"/>
              <a:gd name="T1" fmla="*/ 7 h 10"/>
              <a:gd name="T2" fmla="*/ 4 w 6"/>
              <a:gd name="T3" fmla="*/ 10 h 10"/>
              <a:gd name="T4" fmla="*/ 6 w 6"/>
              <a:gd name="T5" fmla="*/ 10 h 10"/>
              <a:gd name="T6" fmla="*/ 5 w 6"/>
              <a:gd name="T7" fmla="*/ 7 h 10"/>
              <a:gd name="T8" fmla="*/ 3 w 6"/>
              <a:gd name="T9" fmla="*/ 3 h 10"/>
              <a:gd name="T10" fmla="*/ 1 w 6"/>
              <a:gd name="T11" fmla="*/ 2 h 10"/>
              <a:gd name="T12" fmla="*/ 3 w 6"/>
              <a:gd name="T1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" h="10">
                <a:moveTo>
                  <a:pt x="3" y="7"/>
                </a:moveTo>
                <a:cubicBezTo>
                  <a:pt x="4" y="8"/>
                  <a:pt x="4" y="10"/>
                  <a:pt x="4" y="10"/>
                </a:cubicBezTo>
                <a:lnTo>
                  <a:pt x="6" y="10"/>
                </a:lnTo>
                <a:cubicBezTo>
                  <a:pt x="6" y="10"/>
                  <a:pt x="6" y="8"/>
                  <a:pt x="5" y="7"/>
                </a:cubicBezTo>
                <a:cubicBezTo>
                  <a:pt x="5" y="6"/>
                  <a:pt x="3" y="3"/>
                  <a:pt x="3" y="3"/>
                </a:cubicBezTo>
                <a:cubicBezTo>
                  <a:pt x="2" y="2"/>
                  <a:pt x="0" y="0"/>
                  <a:pt x="1" y="2"/>
                </a:cubicBezTo>
                <a:cubicBezTo>
                  <a:pt x="1" y="2"/>
                  <a:pt x="3" y="5"/>
                  <a:pt x="3" y="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7" name="Freeform 31"/>
          <p:cNvSpPr>
            <a:spLocks/>
          </p:cNvSpPr>
          <p:nvPr/>
        </p:nvSpPr>
        <p:spPr bwMode="auto">
          <a:xfrm>
            <a:off x="8151813" y="6191250"/>
            <a:ext cx="222250" cy="188913"/>
          </a:xfrm>
          <a:custGeom>
            <a:avLst/>
            <a:gdLst>
              <a:gd name="T0" fmla="*/ 25 w 29"/>
              <a:gd name="T1" fmla="*/ 20 h 22"/>
              <a:gd name="T2" fmla="*/ 29 w 29"/>
              <a:gd name="T3" fmla="*/ 22 h 22"/>
              <a:gd name="T4" fmla="*/ 23 w 29"/>
              <a:gd name="T5" fmla="*/ 7 h 22"/>
              <a:gd name="T6" fmla="*/ 3 w 29"/>
              <a:gd name="T7" fmla="*/ 3 h 22"/>
              <a:gd name="T8" fmla="*/ 0 w 29"/>
              <a:gd name="T9" fmla="*/ 6 h 22"/>
              <a:gd name="T10" fmla="*/ 5 w 29"/>
              <a:gd name="T11" fmla="*/ 4 h 22"/>
              <a:gd name="T12" fmla="*/ 24 w 29"/>
              <a:gd name="T13" fmla="*/ 14 h 22"/>
              <a:gd name="T14" fmla="*/ 25 w 29"/>
              <a:gd name="T15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" h="22">
                <a:moveTo>
                  <a:pt x="25" y="20"/>
                </a:moveTo>
                <a:lnTo>
                  <a:pt x="29" y="22"/>
                </a:lnTo>
                <a:cubicBezTo>
                  <a:pt x="29" y="22"/>
                  <a:pt x="28" y="12"/>
                  <a:pt x="23" y="7"/>
                </a:cubicBezTo>
                <a:cubicBezTo>
                  <a:pt x="18" y="2"/>
                  <a:pt x="10" y="0"/>
                  <a:pt x="3" y="3"/>
                </a:cubicBezTo>
                <a:cubicBezTo>
                  <a:pt x="3" y="3"/>
                  <a:pt x="0" y="5"/>
                  <a:pt x="0" y="6"/>
                </a:cubicBezTo>
                <a:cubicBezTo>
                  <a:pt x="0" y="6"/>
                  <a:pt x="2" y="4"/>
                  <a:pt x="5" y="4"/>
                </a:cubicBezTo>
                <a:cubicBezTo>
                  <a:pt x="13" y="2"/>
                  <a:pt x="22" y="6"/>
                  <a:pt x="24" y="14"/>
                </a:cubicBezTo>
                <a:cubicBezTo>
                  <a:pt x="25" y="19"/>
                  <a:pt x="25" y="20"/>
                  <a:pt x="25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8" name="Freeform 32"/>
          <p:cNvSpPr>
            <a:spLocks/>
          </p:cNvSpPr>
          <p:nvPr/>
        </p:nvSpPr>
        <p:spPr bwMode="auto">
          <a:xfrm>
            <a:off x="8189913" y="6191250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1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1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49" name="Freeform 33"/>
          <p:cNvSpPr>
            <a:spLocks/>
          </p:cNvSpPr>
          <p:nvPr/>
        </p:nvSpPr>
        <p:spPr bwMode="auto">
          <a:xfrm>
            <a:off x="8189913" y="6148388"/>
            <a:ext cx="85725" cy="17462"/>
          </a:xfrm>
          <a:custGeom>
            <a:avLst/>
            <a:gdLst>
              <a:gd name="T0" fmla="*/ 0 w 11"/>
              <a:gd name="T1" fmla="*/ 0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1 h 2"/>
              <a:gd name="T8" fmla="*/ 5 w 11"/>
              <a:gd name="T9" fmla="*/ 0 h 2"/>
              <a:gd name="T10" fmla="*/ 1 w 11"/>
              <a:gd name="T11" fmla="*/ 1 h 2"/>
              <a:gd name="T12" fmla="*/ 0 w 11"/>
              <a:gd name="T13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0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1"/>
                </a:cubicBezTo>
                <a:cubicBezTo>
                  <a:pt x="9" y="1"/>
                  <a:pt x="7" y="0"/>
                  <a:pt x="5" y="0"/>
                </a:cubicBezTo>
                <a:cubicBezTo>
                  <a:pt x="3" y="0"/>
                  <a:pt x="2" y="1"/>
                  <a:pt x="1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0" name="Freeform 34"/>
          <p:cNvSpPr>
            <a:spLocks/>
          </p:cNvSpPr>
          <p:nvPr/>
        </p:nvSpPr>
        <p:spPr bwMode="auto">
          <a:xfrm>
            <a:off x="8189913" y="6130925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1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1"/>
                  <a:pt x="3" y="0"/>
                  <a:pt x="5" y="0"/>
                </a:cubicBezTo>
                <a:cubicBezTo>
                  <a:pt x="7" y="0"/>
                  <a:pt x="9" y="0"/>
                  <a:pt x="10" y="1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2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2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8228013" y="6059488"/>
            <a:ext cx="7937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8243888" y="6156325"/>
            <a:ext cx="22225" cy="34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3" name="Freeform 37"/>
          <p:cNvSpPr>
            <a:spLocks/>
          </p:cNvSpPr>
          <p:nvPr/>
        </p:nvSpPr>
        <p:spPr bwMode="auto">
          <a:xfrm>
            <a:off x="8189913" y="6103938"/>
            <a:ext cx="76200" cy="34925"/>
          </a:xfrm>
          <a:custGeom>
            <a:avLst/>
            <a:gdLst>
              <a:gd name="T0" fmla="*/ 10 w 10"/>
              <a:gd name="T1" fmla="*/ 4 h 4"/>
              <a:gd name="T2" fmla="*/ 9 w 10"/>
              <a:gd name="T3" fmla="*/ 2 h 4"/>
              <a:gd name="T4" fmla="*/ 3 w 10"/>
              <a:gd name="T5" fmla="*/ 1 h 4"/>
              <a:gd name="T6" fmla="*/ 0 w 10"/>
              <a:gd name="T7" fmla="*/ 4 h 4"/>
              <a:gd name="T8" fmla="*/ 10 w 10"/>
              <a:gd name="T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4">
                <a:moveTo>
                  <a:pt x="10" y="4"/>
                </a:moveTo>
                <a:cubicBezTo>
                  <a:pt x="10" y="4"/>
                  <a:pt x="10" y="4"/>
                  <a:pt x="9" y="2"/>
                </a:cubicBezTo>
                <a:cubicBezTo>
                  <a:pt x="7" y="0"/>
                  <a:pt x="4" y="0"/>
                  <a:pt x="3" y="1"/>
                </a:cubicBezTo>
                <a:cubicBezTo>
                  <a:pt x="1" y="2"/>
                  <a:pt x="0" y="4"/>
                  <a:pt x="0" y="4"/>
                </a:cubicBezTo>
                <a:lnTo>
                  <a:pt x="10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4" name="Oval 38"/>
          <p:cNvSpPr>
            <a:spLocks noChangeArrowheads="1"/>
          </p:cNvSpPr>
          <p:nvPr/>
        </p:nvSpPr>
        <p:spPr bwMode="auto">
          <a:xfrm>
            <a:off x="8221663" y="6096000"/>
            <a:ext cx="14287" cy="174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7720013" y="5803900"/>
            <a:ext cx="433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O</a:t>
            </a:r>
            <a:endParaRPr lang="en-US" sz="46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6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750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3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3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5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15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034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680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87A">
                <a:gamma/>
                <a:shade val="72941"/>
                <a:invGamma/>
              </a:srgbClr>
            </a:gs>
            <a:gs pos="100000">
              <a:srgbClr val="28287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err="1" smtClean="0"/>
              <a:t>Subitem</a:t>
            </a:r>
            <a:endParaRPr lang="en-US" dirty="0" smtClean="0"/>
          </a:p>
          <a:p>
            <a:pPr lvl="2"/>
            <a:r>
              <a:rPr lang="en-US" dirty="0" smtClean="0"/>
              <a:t>Sub </a:t>
            </a:r>
            <a:r>
              <a:rPr lang="en-US" dirty="0" err="1" smtClean="0"/>
              <a:t>Subitem</a:t>
            </a:r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8251825" y="6308725"/>
            <a:ext cx="7938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8251825" y="6059488"/>
            <a:ext cx="7938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7094538" y="5803900"/>
            <a:ext cx="307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L</a:t>
            </a:r>
            <a:endParaRPr lang="en-US" sz="4600" dirty="0"/>
          </a:p>
        </p:txBody>
      </p:sp>
      <p:sp>
        <p:nvSpPr>
          <p:cNvPr id="1103" name="Rectangle 79"/>
          <p:cNvSpPr>
            <a:spLocks noChangeArrowheads="1"/>
          </p:cNvSpPr>
          <p:nvPr/>
        </p:nvSpPr>
        <p:spPr bwMode="auto">
          <a:xfrm>
            <a:off x="7402513" y="5803900"/>
            <a:ext cx="377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A</a:t>
            </a:r>
            <a:endParaRPr lang="en-US" sz="4600" dirty="0"/>
          </a:p>
        </p:txBody>
      </p:sp>
      <p:pic>
        <p:nvPicPr>
          <p:cNvPr id="1104" name="Picture 80" descr="gradation ba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6413500"/>
            <a:ext cx="900113" cy="12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5" name="Freeform 81"/>
          <p:cNvSpPr>
            <a:spLocks/>
          </p:cNvSpPr>
          <p:nvPr/>
        </p:nvSpPr>
        <p:spPr bwMode="auto">
          <a:xfrm>
            <a:off x="8035925" y="6484938"/>
            <a:ext cx="422275" cy="68262"/>
          </a:xfrm>
          <a:custGeom>
            <a:avLst/>
            <a:gdLst>
              <a:gd name="T0" fmla="*/ 45 w 55"/>
              <a:gd name="T1" fmla="*/ 5 h 8"/>
              <a:gd name="T2" fmla="*/ 23 w 55"/>
              <a:gd name="T3" fmla="*/ 2 h 8"/>
              <a:gd name="T4" fmla="*/ 1 w 55"/>
              <a:gd name="T5" fmla="*/ 5 h 8"/>
              <a:gd name="T6" fmla="*/ 0 w 55"/>
              <a:gd name="T7" fmla="*/ 5 h 8"/>
              <a:gd name="T8" fmla="*/ 0 w 55"/>
              <a:gd name="T9" fmla="*/ 4 h 8"/>
              <a:gd name="T10" fmla="*/ 18 w 55"/>
              <a:gd name="T11" fmla="*/ 0 h 8"/>
              <a:gd name="T12" fmla="*/ 29 w 55"/>
              <a:gd name="T13" fmla="*/ 0 h 8"/>
              <a:gd name="T14" fmla="*/ 35 w 55"/>
              <a:gd name="T15" fmla="*/ 0 h 8"/>
              <a:gd name="T16" fmla="*/ 41 w 55"/>
              <a:gd name="T17" fmla="*/ 1 h 8"/>
              <a:gd name="T18" fmla="*/ 51 w 55"/>
              <a:gd name="T19" fmla="*/ 3 h 8"/>
              <a:gd name="T20" fmla="*/ 54 w 55"/>
              <a:gd name="T21" fmla="*/ 4 h 8"/>
              <a:gd name="T22" fmla="*/ 54 w 55"/>
              <a:gd name="T23" fmla="*/ 7 h 8"/>
              <a:gd name="T24" fmla="*/ 51 w 55"/>
              <a:gd name="T25" fmla="*/ 7 h 8"/>
              <a:gd name="T26" fmla="*/ 45 w 55"/>
              <a:gd name="T27" fmla="*/ 5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" h="8">
                <a:moveTo>
                  <a:pt x="45" y="5"/>
                </a:moveTo>
                <a:cubicBezTo>
                  <a:pt x="38" y="3"/>
                  <a:pt x="30" y="2"/>
                  <a:pt x="23" y="2"/>
                </a:cubicBezTo>
                <a:cubicBezTo>
                  <a:pt x="16" y="2"/>
                  <a:pt x="8" y="3"/>
                  <a:pt x="1" y="5"/>
                </a:cubicBezTo>
                <a:cubicBezTo>
                  <a:pt x="1" y="5"/>
                  <a:pt x="0" y="5"/>
                  <a:pt x="0" y="5"/>
                </a:cubicBezTo>
                <a:lnTo>
                  <a:pt x="0" y="4"/>
                </a:lnTo>
                <a:cubicBezTo>
                  <a:pt x="7" y="1"/>
                  <a:pt x="12" y="0"/>
                  <a:pt x="18" y="0"/>
                </a:cubicBezTo>
                <a:cubicBezTo>
                  <a:pt x="22" y="0"/>
                  <a:pt x="25" y="0"/>
                  <a:pt x="29" y="0"/>
                </a:cubicBezTo>
                <a:cubicBezTo>
                  <a:pt x="30" y="0"/>
                  <a:pt x="33" y="0"/>
                  <a:pt x="35" y="0"/>
                </a:cubicBezTo>
                <a:cubicBezTo>
                  <a:pt x="38" y="0"/>
                  <a:pt x="39" y="0"/>
                  <a:pt x="41" y="1"/>
                </a:cubicBezTo>
                <a:cubicBezTo>
                  <a:pt x="45" y="1"/>
                  <a:pt x="48" y="2"/>
                  <a:pt x="51" y="3"/>
                </a:cubicBezTo>
                <a:cubicBezTo>
                  <a:pt x="52" y="3"/>
                  <a:pt x="53" y="4"/>
                  <a:pt x="54" y="4"/>
                </a:cubicBezTo>
                <a:cubicBezTo>
                  <a:pt x="55" y="5"/>
                  <a:pt x="55" y="6"/>
                  <a:pt x="54" y="7"/>
                </a:cubicBezTo>
                <a:cubicBezTo>
                  <a:pt x="54" y="8"/>
                  <a:pt x="52" y="7"/>
                  <a:pt x="51" y="7"/>
                </a:cubicBezTo>
                <a:cubicBezTo>
                  <a:pt x="49" y="6"/>
                  <a:pt x="47" y="5"/>
                  <a:pt x="4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6" name="Freeform 82"/>
          <p:cNvSpPr>
            <a:spLocks/>
          </p:cNvSpPr>
          <p:nvPr/>
        </p:nvSpPr>
        <p:spPr bwMode="auto">
          <a:xfrm>
            <a:off x="8074025" y="6389688"/>
            <a:ext cx="346075" cy="111125"/>
          </a:xfrm>
          <a:custGeom>
            <a:avLst/>
            <a:gdLst>
              <a:gd name="T0" fmla="*/ 1 w 45"/>
              <a:gd name="T1" fmla="*/ 3 h 13"/>
              <a:gd name="T2" fmla="*/ 0 w 45"/>
              <a:gd name="T3" fmla="*/ 3 h 13"/>
              <a:gd name="T4" fmla="*/ 2 w 45"/>
              <a:gd name="T5" fmla="*/ 2 h 13"/>
              <a:gd name="T6" fmla="*/ 3 w 45"/>
              <a:gd name="T7" fmla="*/ 1 h 13"/>
              <a:gd name="T8" fmla="*/ 20 w 45"/>
              <a:gd name="T9" fmla="*/ 0 h 13"/>
              <a:gd name="T10" fmla="*/ 39 w 45"/>
              <a:gd name="T11" fmla="*/ 2 h 13"/>
              <a:gd name="T12" fmla="*/ 43 w 45"/>
              <a:gd name="T13" fmla="*/ 3 h 13"/>
              <a:gd name="T14" fmla="*/ 44 w 45"/>
              <a:gd name="T15" fmla="*/ 5 h 13"/>
              <a:gd name="T16" fmla="*/ 42 w 45"/>
              <a:gd name="T17" fmla="*/ 5 h 13"/>
              <a:gd name="T18" fmla="*/ 42 w 45"/>
              <a:gd name="T19" fmla="*/ 13 h 13"/>
              <a:gd name="T20" fmla="*/ 41 w 45"/>
              <a:gd name="T21" fmla="*/ 13 h 13"/>
              <a:gd name="T22" fmla="*/ 38 w 45"/>
              <a:gd name="T23" fmla="*/ 12 h 13"/>
              <a:gd name="T24" fmla="*/ 37 w 45"/>
              <a:gd name="T25" fmla="*/ 12 h 13"/>
              <a:gd name="T26" fmla="*/ 36 w 45"/>
              <a:gd name="T27" fmla="*/ 12 h 13"/>
              <a:gd name="T28" fmla="*/ 36 w 45"/>
              <a:gd name="T29" fmla="*/ 11 h 13"/>
              <a:gd name="T30" fmla="*/ 35 w 45"/>
              <a:gd name="T31" fmla="*/ 9 h 13"/>
              <a:gd name="T32" fmla="*/ 36 w 45"/>
              <a:gd name="T33" fmla="*/ 7 h 13"/>
              <a:gd name="T34" fmla="*/ 35 w 45"/>
              <a:gd name="T35" fmla="*/ 3 h 13"/>
              <a:gd name="T36" fmla="*/ 20 w 45"/>
              <a:gd name="T37" fmla="*/ 1 h 13"/>
              <a:gd name="T38" fmla="*/ 1 w 45"/>
              <a:gd name="T39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13"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3" y="1"/>
                  <a:pt x="3" y="1"/>
                </a:cubicBezTo>
                <a:cubicBezTo>
                  <a:pt x="10" y="0"/>
                  <a:pt x="14" y="0"/>
                  <a:pt x="20" y="0"/>
                </a:cubicBezTo>
                <a:cubicBezTo>
                  <a:pt x="25" y="0"/>
                  <a:pt x="33" y="0"/>
                  <a:pt x="39" y="2"/>
                </a:cubicBezTo>
                <a:cubicBezTo>
                  <a:pt x="41" y="2"/>
                  <a:pt x="42" y="2"/>
                  <a:pt x="43" y="3"/>
                </a:cubicBezTo>
                <a:cubicBezTo>
                  <a:pt x="44" y="3"/>
                  <a:pt x="45" y="4"/>
                  <a:pt x="44" y="5"/>
                </a:cubicBezTo>
                <a:cubicBezTo>
                  <a:pt x="43" y="5"/>
                  <a:pt x="42" y="5"/>
                  <a:pt x="42" y="5"/>
                </a:cubicBezTo>
                <a:cubicBezTo>
                  <a:pt x="41" y="8"/>
                  <a:pt x="42" y="11"/>
                  <a:pt x="42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0" y="13"/>
                  <a:pt x="39" y="13"/>
                  <a:pt x="38" y="12"/>
                </a:cubicBezTo>
                <a:cubicBezTo>
                  <a:pt x="38" y="12"/>
                  <a:pt x="38" y="12"/>
                  <a:pt x="37" y="12"/>
                </a:cubicBezTo>
                <a:cubicBezTo>
                  <a:pt x="37" y="12"/>
                  <a:pt x="36" y="12"/>
                  <a:pt x="36" y="12"/>
                </a:cubicBezTo>
                <a:cubicBezTo>
                  <a:pt x="36" y="12"/>
                  <a:pt x="36" y="11"/>
                  <a:pt x="36" y="11"/>
                </a:cubicBezTo>
                <a:cubicBezTo>
                  <a:pt x="35" y="11"/>
                  <a:pt x="35" y="9"/>
                  <a:pt x="35" y="9"/>
                </a:cubicBezTo>
                <a:cubicBezTo>
                  <a:pt x="35" y="8"/>
                  <a:pt x="35" y="7"/>
                  <a:pt x="36" y="7"/>
                </a:cubicBezTo>
                <a:cubicBezTo>
                  <a:pt x="36" y="6"/>
                  <a:pt x="35" y="4"/>
                  <a:pt x="35" y="3"/>
                </a:cubicBezTo>
                <a:cubicBezTo>
                  <a:pt x="35" y="2"/>
                  <a:pt x="21" y="1"/>
                  <a:pt x="20" y="1"/>
                </a:cubicBezTo>
                <a:cubicBezTo>
                  <a:pt x="14" y="1"/>
                  <a:pt x="7" y="2"/>
                  <a:pt x="1" y="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7" name="Rectangle 83"/>
          <p:cNvSpPr>
            <a:spLocks noChangeArrowheads="1"/>
          </p:cNvSpPr>
          <p:nvPr/>
        </p:nvSpPr>
        <p:spPr bwMode="auto">
          <a:xfrm>
            <a:off x="8228013" y="6308725"/>
            <a:ext cx="7937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825023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09" name="Rectangle 85"/>
          <p:cNvSpPr>
            <a:spLocks noChangeArrowheads="1"/>
          </p:cNvSpPr>
          <p:nvPr/>
        </p:nvSpPr>
        <p:spPr bwMode="auto">
          <a:xfrm>
            <a:off x="828198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8313738" y="6407150"/>
            <a:ext cx="14287" cy="68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1" name="Freeform 87"/>
          <p:cNvSpPr>
            <a:spLocks/>
          </p:cNvSpPr>
          <p:nvPr/>
        </p:nvSpPr>
        <p:spPr bwMode="auto">
          <a:xfrm>
            <a:off x="8083550" y="6346825"/>
            <a:ext cx="306388" cy="50800"/>
          </a:xfrm>
          <a:custGeom>
            <a:avLst/>
            <a:gdLst>
              <a:gd name="T0" fmla="*/ 34 w 40"/>
              <a:gd name="T1" fmla="*/ 4 h 6"/>
              <a:gd name="T2" fmla="*/ 30 w 40"/>
              <a:gd name="T3" fmla="*/ 3 h 6"/>
              <a:gd name="T4" fmla="*/ 25 w 40"/>
              <a:gd name="T5" fmla="*/ 2 h 6"/>
              <a:gd name="T6" fmla="*/ 16 w 40"/>
              <a:gd name="T7" fmla="*/ 2 h 6"/>
              <a:gd name="T8" fmla="*/ 8 w 40"/>
              <a:gd name="T9" fmla="*/ 2 h 6"/>
              <a:gd name="T10" fmla="*/ 1 w 40"/>
              <a:gd name="T11" fmla="*/ 4 h 6"/>
              <a:gd name="T12" fmla="*/ 0 w 40"/>
              <a:gd name="T13" fmla="*/ 4 h 6"/>
              <a:gd name="T14" fmla="*/ 0 w 40"/>
              <a:gd name="T15" fmla="*/ 3 h 6"/>
              <a:gd name="T16" fmla="*/ 6 w 40"/>
              <a:gd name="T17" fmla="*/ 1 h 6"/>
              <a:gd name="T18" fmla="*/ 21 w 40"/>
              <a:gd name="T19" fmla="*/ 0 h 6"/>
              <a:gd name="T20" fmla="*/ 30 w 40"/>
              <a:gd name="T21" fmla="*/ 1 h 6"/>
              <a:gd name="T22" fmla="*/ 37 w 40"/>
              <a:gd name="T23" fmla="*/ 3 h 6"/>
              <a:gd name="T24" fmla="*/ 39 w 40"/>
              <a:gd name="T25" fmla="*/ 3 h 6"/>
              <a:gd name="T26" fmla="*/ 39 w 40"/>
              <a:gd name="T27" fmla="*/ 5 h 6"/>
              <a:gd name="T28" fmla="*/ 37 w 40"/>
              <a:gd name="T29" fmla="*/ 5 h 6"/>
              <a:gd name="T30" fmla="*/ 34 w 40"/>
              <a:gd name="T31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" h="6">
                <a:moveTo>
                  <a:pt x="34" y="4"/>
                </a:moveTo>
                <a:cubicBezTo>
                  <a:pt x="33" y="4"/>
                  <a:pt x="31" y="3"/>
                  <a:pt x="30" y="3"/>
                </a:cubicBezTo>
                <a:cubicBezTo>
                  <a:pt x="28" y="3"/>
                  <a:pt x="26" y="2"/>
                  <a:pt x="25" y="2"/>
                </a:cubicBezTo>
                <a:cubicBezTo>
                  <a:pt x="22" y="2"/>
                  <a:pt x="19" y="2"/>
                  <a:pt x="16" y="2"/>
                </a:cubicBezTo>
                <a:cubicBezTo>
                  <a:pt x="13" y="2"/>
                  <a:pt x="10" y="2"/>
                  <a:pt x="8" y="2"/>
                </a:cubicBezTo>
                <a:cubicBezTo>
                  <a:pt x="5" y="2"/>
                  <a:pt x="3" y="3"/>
                  <a:pt x="1" y="4"/>
                </a:cubicBezTo>
                <a:lnTo>
                  <a:pt x="0" y="4"/>
                </a:lnTo>
                <a:lnTo>
                  <a:pt x="0" y="3"/>
                </a:lnTo>
                <a:cubicBezTo>
                  <a:pt x="1" y="2"/>
                  <a:pt x="5" y="1"/>
                  <a:pt x="6" y="1"/>
                </a:cubicBezTo>
                <a:cubicBezTo>
                  <a:pt x="11" y="0"/>
                  <a:pt x="16" y="0"/>
                  <a:pt x="21" y="0"/>
                </a:cubicBezTo>
                <a:cubicBezTo>
                  <a:pt x="24" y="0"/>
                  <a:pt x="27" y="0"/>
                  <a:pt x="30" y="1"/>
                </a:cubicBezTo>
                <a:cubicBezTo>
                  <a:pt x="32" y="1"/>
                  <a:pt x="35" y="2"/>
                  <a:pt x="37" y="3"/>
                </a:cubicBezTo>
                <a:cubicBezTo>
                  <a:pt x="37" y="3"/>
                  <a:pt x="39" y="3"/>
                  <a:pt x="39" y="3"/>
                </a:cubicBezTo>
                <a:cubicBezTo>
                  <a:pt x="40" y="4"/>
                  <a:pt x="40" y="5"/>
                  <a:pt x="39" y="5"/>
                </a:cubicBezTo>
                <a:cubicBezTo>
                  <a:pt x="39" y="6"/>
                  <a:pt x="38" y="5"/>
                  <a:pt x="37" y="5"/>
                </a:cubicBezTo>
                <a:lnTo>
                  <a:pt x="34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2" name="Freeform 88"/>
          <p:cNvSpPr>
            <a:spLocks/>
          </p:cNvSpPr>
          <p:nvPr/>
        </p:nvSpPr>
        <p:spPr bwMode="auto">
          <a:xfrm>
            <a:off x="8275638" y="6259513"/>
            <a:ext cx="28575" cy="77787"/>
          </a:xfrm>
          <a:custGeom>
            <a:avLst/>
            <a:gdLst>
              <a:gd name="T0" fmla="*/ 2 w 4"/>
              <a:gd name="T1" fmla="*/ 6 h 9"/>
              <a:gd name="T2" fmla="*/ 2 w 4"/>
              <a:gd name="T3" fmla="*/ 9 h 9"/>
              <a:gd name="T4" fmla="*/ 4 w 4"/>
              <a:gd name="T5" fmla="*/ 9 h 9"/>
              <a:gd name="T6" fmla="*/ 3 w 4"/>
              <a:gd name="T7" fmla="*/ 6 h 9"/>
              <a:gd name="T8" fmla="*/ 2 w 4"/>
              <a:gd name="T9" fmla="*/ 3 h 9"/>
              <a:gd name="T10" fmla="*/ 0 w 4"/>
              <a:gd name="T11" fmla="*/ 2 h 9"/>
              <a:gd name="T12" fmla="*/ 2 w 4"/>
              <a:gd name="T13" fmla="*/ 6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9">
                <a:moveTo>
                  <a:pt x="2" y="6"/>
                </a:moveTo>
                <a:cubicBezTo>
                  <a:pt x="2" y="7"/>
                  <a:pt x="2" y="9"/>
                  <a:pt x="2" y="9"/>
                </a:cubicBezTo>
                <a:lnTo>
                  <a:pt x="4" y="9"/>
                </a:lnTo>
                <a:cubicBezTo>
                  <a:pt x="4" y="9"/>
                  <a:pt x="4" y="7"/>
                  <a:pt x="3" y="6"/>
                </a:cubicBezTo>
                <a:cubicBezTo>
                  <a:pt x="3" y="5"/>
                  <a:pt x="2" y="3"/>
                  <a:pt x="2" y="3"/>
                </a:cubicBezTo>
                <a:cubicBezTo>
                  <a:pt x="1" y="2"/>
                  <a:pt x="0" y="0"/>
                  <a:pt x="0" y="2"/>
                </a:cubicBezTo>
                <a:cubicBezTo>
                  <a:pt x="0" y="2"/>
                  <a:pt x="1" y="4"/>
                  <a:pt x="2" y="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3" name="Freeform 89"/>
          <p:cNvSpPr>
            <a:spLocks/>
          </p:cNvSpPr>
          <p:nvPr/>
        </p:nvSpPr>
        <p:spPr bwMode="auto">
          <a:xfrm>
            <a:off x="8259763" y="6276975"/>
            <a:ext cx="22225" cy="60325"/>
          </a:xfrm>
          <a:custGeom>
            <a:avLst/>
            <a:gdLst>
              <a:gd name="T0" fmla="*/ 1 w 3"/>
              <a:gd name="T1" fmla="*/ 4 h 7"/>
              <a:gd name="T2" fmla="*/ 2 w 3"/>
              <a:gd name="T3" fmla="*/ 7 h 7"/>
              <a:gd name="T4" fmla="*/ 3 w 3"/>
              <a:gd name="T5" fmla="*/ 7 h 7"/>
              <a:gd name="T6" fmla="*/ 2 w 3"/>
              <a:gd name="T7" fmla="*/ 4 h 7"/>
              <a:gd name="T8" fmla="*/ 1 w 3"/>
              <a:gd name="T9" fmla="*/ 2 h 7"/>
              <a:gd name="T10" fmla="*/ 0 w 3"/>
              <a:gd name="T11" fmla="*/ 1 h 7"/>
              <a:gd name="T12" fmla="*/ 1 w 3"/>
              <a:gd name="T13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" h="7">
                <a:moveTo>
                  <a:pt x="1" y="4"/>
                </a:moveTo>
                <a:cubicBezTo>
                  <a:pt x="2" y="5"/>
                  <a:pt x="2" y="7"/>
                  <a:pt x="2" y="7"/>
                </a:cubicBezTo>
                <a:lnTo>
                  <a:pt x="3" y="7"/>
                </a:lnTo>
                <a:cubicBezTo>
                  <a:pt x="3" y="7"/>
                  <a:pt x="3" y="6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0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4" name="Freeform 90"/>
          <p:cNvSpPr>
            <a:spLocks/>
          </p:cNvSpPr>
          <p:nvPr/>
        </p:nvSpPr>
        <p:spPr bwMode="auto">
          <a:xfrm>
            <a:off x="8243888" y="6286500"/>
            <a:ext cx="15875" cy="50800"/>
          </a:xfrm>
          <a:custGeom>
            <a:avLst/>
            <a:gdLst>
              <a:gd name="T0" fmla="*/ 1 w 2"/>
              <a:gd name="T1" fmla="*/ 4 h 6"/>
              <a:gd name="T2" fmla="*/ 1 w 2"/>
              <a:gd name="T3" fmla="*/ 6 h 6"/>
              <a:gd name="T4" fmla="*/ 2 w 2"/>
              <a:gd name="T5" fmla="*/ 6 h 6"/>
              <a:gd name="T6" fmla="*/ 2 w 2"/>
              <a:gd name="T7" fmla="*/ 4 h 6"/>
              <a:gd name="T8" fmla="*/ 1 w 2"/>
              <a:gd name="T9" fmla="*/ 2 h 6"/>
              <a:gd name="T10" fmla="*/ 1 w 2"/>
              <a:gd name="T11" fmla="*/ 1 h 6"/>
              <a:gd name="T12" fmla="*/ 1 w 2"/>
              <a:gd name="T13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6">
                <a:moveTo>
                  <a:pt x="1" y="4"/>
                </a:moveTo>
                <a:cubicBezTo>
                  <a:pt x="2" y="5"/>
                  <a:pt x="1" y="6"/>
                  <a:pt x="1" y="6"/>
                </a:cubicBezTo>
                <a:lnTo>
                  <a:pt x="2" y="6"/>
                </a:lnTo>
                <a:cubicBezTo>
                  <a:pt x="2" y="6"/>
                  <a:pt x="2" y="5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1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5" name="Freeform 91"/>
          <p:cNvSpPr>
            <a:spLocks/>
          </p:cNvSpPr>
          <p:nvPr/>
        </p:nvSpPr>
        <p:spPr bwMode="auto">
          <a:xfrm>
            <a:off x="8235950" y="6113463"/>
            <a:ext cx="14288" cy="17462"/>
          </a:xfrm>
          <a:custGeom>
            <a:avLst/>
            <a:gdLst>
              <a:gd name="T0" fmla="*/ 1 w 2"/>
              <a:gd name="T1" fmla="*/ 1 h 2"/>
              <a:gd name="T2" fmla="*/ 1 w 2"/>
              <a:gd name="T3" fmla="*/ 2 h 2"/>
              <a:gd name="T4" fmla="*/ 2 w 2"/>
              <a:gd name="T5" fmla="*/ 2 h 2"/>
              <a:gd name="T6" fmla="*/ 1 w 2"/>
              <a:gd name="T7" fmla="*/ 1 h 2"/>
              <a:gd name="T8" fmla="*/ 1 w 2"/>
              <a:gd name="T9" fmla="*/ 1 h 2"/>
              <a:gd name="T10" fmla="*/ 0 w 2"/>
              <a:gd name="T11" fmla="*/ 1 h 2"/>
              <a:gd name="T12" fmla="*/ 1 w 2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2"/>
                  <a:pt x="1" y="2"/>
                  <a:pt x="1" y="2"/>
                </a:cubicBezTo>
                <a:lnTo>
                  <a:pt x="2" y="2"/>
                </a:lnTo>
                <a:cubicBezTo>
                  <a:pt x="2" y="2"/>
                  <a:pt x="2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0"/>
                  <a:pt x="0" y="1"/>
                </a:cubicBezTo>
                <a:cubicBezTo>
                  <a:pt x="0" y="1"/>
                  <a:pt x="1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6" name="Freeform 92"/>
          <p:cNvSpPr>
            <a:spLocks/>
          </p:cNvSpPr>
          <p:nvPr/>
        </p:nvSpPr>
        <p:spPr bwMode="auto">
          <a:xfrm>
            <a:off x="8281988" y="6251575"/>
            <a:ext cx="46037" cy="85725"/>
          </a:xfrm>
          <a:custGeom>
            <a:avLst/>
            <a:gdLst>
              <a:gd name="T0" fmla="*/ 3 w 6"/>
              <a:gd name="T1" fmla="*/ 7 h 10"/>
              <a:gd name="T2" fmla="*/ 4 w 6"/>
              <a:gd name="T3" fmla="*/ 10 h 10"/>
              <a:gd name="T4" fmla="*/ 6 w 6"/>
              <a:gd name="T5" fmla="*/ 10 h 10"/>
              <a:gd name="T6" fmla="*/ 5 w 6"/>
              <a:gd name="T7" fmla="*/ 7 h 10"/>
              <a:gd name="T8" fmla="*/ 3 w 6"/>
              <a:gd name="T9" fmla="*/ 3 h 10"/>
              <a:gd name="T10" fmla="*/ 1 w 6"/>
              <a:gd name="T11" fmla="*/ 2 h 10"/>
              <a:gd name="T12" fmla="*/ 3 w 6"/>
              <a:gd name="T1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" h="10">
                <a:moveTo>
                  <a:pt x="3" y="7"/>
                </a:moveTo>
                <a:cubicBezTo>
                  <a:pt x="4" y="8"/>
                  <a:pt x="4" y="10"/>
                  <a:pt x="4" y="10"/>
                </a:cubicBezTo>
                <a:lnTo>
                  <a:pt x="6" y="10"/>
                </a:lnTo>
                <a:cubicBezTo>
                  <a:pt x="6" y="10"/>
                  <a:pt x="6" y="8"/>
                  <a:pt x="5" y="7"/>
                </a:cubicBezTo>
                <a:cubicBezTo>
                  <a:pt x="5" y="6"/>
                  <a:pt x="3" y="3"/>
                  <a:pt x="3" y="3"/>
                </a:cubicBezTo>
                <a:cubicBezTo>
                  <a:pt x="2" y="2"/>
                  <a:pt x="0" y="0"/>
                  <a:pt x="1" y="2"/>
                </a:cubicBezTo>
                <a:cubicBezTo>
                  <a:pt x="1" y="2"/>
                  <a:pt x="3" y="5"/>
                  <a:pt x="3" y="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7" name="Freeform 93"/>
          <p:cNvSpPr>
            <a:spLocks/>
          </p:cNvSpPr>
          <p:nvPr/>
        </p:nvSpPr>
        <p:spPr bwMode="auto">
          <a:xfrm>
            <a:off x="8151813" y="6191250"/>
            <a:ext cx="222250" cy="188913"/>
          </a:xfrm>
          <a:custGeom>
            <a:avLst/>
            <a:gdLst>
              <a:gd name="T0" fmla="*/ 25 w 29"/>
              <a:gd name="T1" fmla="*/ 20 h 22"/>
              <a:gd name="T2" fmla="*/ 29 w 29"/>
              <a:gd name="T3" fmla="*/ 22 h 22"/>
              <a:gd name="T4" fmla="*/ 23 w 29"/>
              <a:gd name="T5" fmla="*/ 7 h 22"/>
              <a:gd name="T6" fmla="*/ 3 w 29"/>
              <a:gd name="T7" fmla="*/ 3 h 22"/>
              <a:gd name="T8" fmla="*/ 0 w 29"/>
              <a:gd name="T9" fmla="*/ 6 h 22"/>
              <a:gd name="T10" fmla="*/ 5 w 29"/>
              <a:gd name="T11" fmla="*/ 4 h 22"/>
              <a:gd name="T12" fmla="*/ 24 w 29"/>
              <a:gd name="T13" fmla="*/ 14 h 22"/>
              <a:gd name="T14" fmla="*/ 25 w 29"/>
              <a:gd name="T15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" h="22">
                <a:moveTo>
                  <a:pt x="25" y="20"/>
                </a:moveTo>
                <a:lnTo>
                  <a:pt x="29" y="22"/>
                </a:lnTo>
                <a:cubicBezTo>
                  <a:pt x="29" y="22"/>
                  <a:pt x="28" y="12"/>
                  <a:pt x="23" y="7"/>
                </a:cubicBezTo>
                <a:cubicBezTo>
                  <a:pt x="18" y="2"/>
                  <a:pt x="10" y="0"/>
                  <a:pt x="3" y="3"/>
                </a:cubicBezTo>
                <a:cubicBezTo>
                  <a:pt x="3" y="3"/>
                  <a:pt x="0" y="5"/>
                  <a:pt x="0" y="6"/>
                </a:cubicBezTo>
                <a:cubicBezTo>
                  <a:pt x="0" y="6"/>
                  <a:pt x="2" y="4"/>
                  <a:pt x="5" y="4"/>
                </a:cubicBezTo>
                <a:cubicBezTo>
                  <a:pt x="13" y="2"/>
                  <a:pt x="22" y="6"/>
                  <a:pt x="24" y="14"/>
                </a:cubicBezTo>
                <a:cubicBezTo>
                  <a:pt x="25" y="19"/>
                  <a:pt x="25" y="20"/>
                  <a:pt x="25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8" name="Freeform 94"/>
          <p:cNvSpPr>
            <a:spLocks/>
          </p:cNvSpPr>
          <p:nvPr/>
        </p:nvSpPr>
        <p:spPr bwMode="auto">
          <a:xfrm>
            <a:off x="8189913" y="6191250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1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1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19" name="Freeform 95"/>
          <p:cNvSpPr>
            <a:spLocks/>
          </p:cNvSpPr>
          <p:nvPr/>
        </p:nvSpPr>
        <p:spPr bwMode="auto">
          <a:xfrm>
            <a:off x="8189913" y="6148388"/>
            <a:ext cx="85725" cy="17462"/>
          </a:xfrm>
          <a:custGeom>
            <a:avLst/>
            <a:gdLst>
              <a:gd name="T0" fmla="*/ 0 w 11"/>
              <a:gd name="T1" fmla="*/ 0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1 h 2"/>
              <a:gd name="T8" fmla="*/ 5 w 11"/>
              <a:gd name="T9" fmla="*/ 0 h 2"/>
              <a:gd name="T10" fmla="*/ 1 w 11"/>
              <a:gd name="T11" fmla="*/ 1 h 2"/>
              <a:gd name="T12" fmla="*/ 0 w 11"/>
              <a:gd name="T13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0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1"/>
                </a:cubicBezTo>
                <a:cubicBezTo>
                  <a:pt x="9" y="1"/>
                  <a:pt x="7" y="0"/>
                  <a:pt x="5" y="0"/>
                </a:cubicBezTo>
                <a:cubicBezTo>
                  <a:pt x="3" y="0"/>
                  <a:pt x="2" y="1"/>
                  <a:pt x="1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0" name="Freeform 96"/>
          <p:cNvSpPr>
            <a:spLocks/>
          </p:cNvSpPr>
          <p:nvPr/>
        </p:nvSpPr>
        <p:spPr bwMode="auto">
          <a:xfrm>
            <a:off x="8189913" y="6130925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1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1"/>
                  <a:pt x="3" y="0"/>
                  <a:pt x="5" y="0"/>
                </a:cubicBezTo>
                <a:cubicBezTo>
                  <a:pt x="7" y="0"/>
                  <a:pt x="9" y="0"/>
                  <a:pt x="10" y="1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2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2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1" name="Rectangle 97"/>
          <p:cNvSpPr>
            <a:spLocks noChangeArrowheads="1"/>
          </p:cNvSpPr>
          <p:nvPr/>
        </p:nvSpPr>
        <p:spPr bwMode="auto">
          <a:xfrm>
            <a:off x="8228013" y="6059488"/>
            <a:ext cx="7937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2" name="Rectangle 98"/>
          <p:cNvSpPr>
            <a:spLocks noChangeArrowheads="1"/>
          </p:cNvSpPr>
          <p:nvPr/>
        </p:nvSpPr>
        <p:spPr bwMode="auto">
          <a:xfrm>
            <a:off x="8243888" y="6156325"/>
            <a:ext cx="22225" cy="34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3" name="Freeform 99"/>
          <p:cNvSpPr>
            <a:spLocks/>
          </p:cNvSpPr>
          <p:nvPr/>
        </p:nvSpPr>
        <p:spPr bwMode="auto">
          <a:xfrm>
            <a:off x="8189913" y="6103938"/>
            <a:ext cx="76200" cy="34925"/>
          </a:xfrm>
          <a:custGeom>
            <a:avLst/>
            <a:gdLst>
              <a:gd name="T0" fmla="*/ 10 w 10"/>
              <a:gd name="T1" fmla="*/ 4 h 4"/>
              <a:gd name="T2" fmla="*/ 9 w 10"/>
              <a:gd name="T3" fmla="*/ 2 h 4"/>
              <a:gd name="T4" fmla="*/ 3 w 10"/>
              <a:gd name="T5" fmla="*/ 1 h 4"/>
              <a:gd name="T6" fmla="*/ 0 w 10"/>
              <a:gd name="T7" fmla="*/ 4 h 4"/>
              <a:gd name="T8" fmla="*/ 10 w 10"/>
              <a:gd name="T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4">
                <a:moveTo>
                  <a:pt x="10" y="4"/>
                </a:moveTo>
                <a:cubicBezTo>
                  <a:pt x="10" y="4"/>
                  <a:pt x="10" y="4"/>
                  <a:pt x="9" y="2"/>
                </a:cubicBezTo>
                <a:cubicBezTo>
                  <a:pt x="7" y="0"/>
                  <a:pt x="4" y="0"/>
                  <a:pt x="3" y="1"/>
                </a:cubicBezTo>
                <a:cubicBezTo>
                  <a:pt x="1" y="2"/>
                  <a:pt x="0" y="4"/>
                  <a:pt x="0" y="4"/>
                </a:cubicBezTo>
                <a:lnTo>
                  <a:pt x="10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4" name="Oval 100"/>
          <p:cNvSpPr>
            <a:spLocks noChangeArrowheads="1"/>
          </p:cNvSpPr>
          <p:nvPr/>
        </p:nvSpPr>
        <p:spPr bwMode="auto">
          <a:xfrm>
            <a:off x="8221663" y="6096000"/>
            <a:ext cx="14287" cy="174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7720013" y="5803900"/>
            <a:ext cx="433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O</a:t>
            </a:r>
            <a:endParaRPr lang="en-US" sz="4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99"/>
        </a:buClr>
        <a:buChar char="•"/>
        <a:defRPr sz="2400" b="1">
          <a:solidFill>
            <a:schemeClr val="bg1"/>
          </a:solidFill>
          <a:latin typeface="+mn-lt"/>
        </a:defRPr>
      </a:lvl2pPr>
      <a:lvl3pPr marL="1257300" indent="-342900" algn="l" rtl="0" eaLnBrk="0" fontAlgn="base" hangingPunct="0">
        <a:spcBef>
          <a:spcPct val="20000"/>
        </a:spcBef>
        <a:spcAft>
          <a:spcPct val="0"/>
        </a:spcAft>
        <a:buClr>
          <a:srgbClr val="9BCDFF"/>
        </a:buClr>
        <a:buSzPct val="65000"/>
        <a:buFont typeface="Wingdings" pitchFamily="2" charset="2"/>
        <a:buChar char="§"/>
        <a:defRPr sz="2200" b="1">
          <a:solidFill>
            <a:srgbClr val="9BCD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CBO Hot Topics 101: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State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Budget Outlook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953000"/>
            <a:ext cx="6434138" cy="53340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Legislative Analyst’s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Office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CASBO 2012 Annual Conference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April 11, 2012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6248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www.lao.ca.gov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LAO February Forecast</a:t>
            </a:r>
            <a:endParaRPr lang="en-US" sz="4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67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 February Economic Forecast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Growth, Economic Confidence </a:t>
            </a:r>
            <a:r>
              <a:rPr lang="en-US" dirty="0" smtClean="0"/>
              <a:t>Rising</a:t>
            </a:r>
          </a:p>
          <a:p>
            <a:endParaRPr lang="en-US" sz="1200" dirty="0" smtClean="0"/>
          </a:p>
          <a:p>
            <a:r>
              <a:rPr lang="en-US" dirty="0" smtClean="0"/>
              <a:t>Corporate Profits, Technology </a:t>
            </a:r>
            <a:r>
              <a:rPr lang="en-US" dirty="0" smtClean="0"/>
              <a:t>Booming</a:t>
            </a:r>
          </a:p>
          <a:p>
            <a:endParaRPr lang="en-US" sz="1200" dirty="0" smtClean="0"/>
          </a:p>
          <a:p>
            <a:r>
              <a:rPr lang="en-US" dirty="0" smtClean="0"/>
              <a:t>Persistent Joblessness Remains </a:t>
            </a:r>
            <a:r>
              <a:rPr lang="en-US" dirty="0" smtClean="0"/>
              <a:t>Problem</a:t>
            </a:r>
          </a:p>
          <a:p>
            <a:endParaRPr lang="en-US" sz="1200" dirty="0" smtClean="0"/>
          </a:p>
          <a:p>
            <a:r>
              <a:rPr lang="en-US" dirty="0" smtClean="0"/>
              <a:t>Housing Market Still Depressed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 February Revenue Forecast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$6.5 Billion Lower Than Administration</a:t>
            </a:r>
          </a:p>
          <a:p>
            <a:pPr lvl="1"/>
            <a:r>
              <a:rPr lang="en-US" dirty="0" smtClean="0"/>
              <a:t>$3 billion lower in 2011-12.</a:t>
            </a:r>
          </a:p>
          <a:p>
            <a:pPr lvl="1"/>
            <a:r>
              <a:rPr lang="en-US" dirty="0" smtClean="0"/>
              <a:t>$3.5 billion lower in 2012-13.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7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March Developments</a:t>
            </a:r>
            <a:endParaRPr lang="en-US" sz="4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25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Measure: </a:t>
            </a:r>
            <a:r>
              <a:rPr lang="en-US" dirty="0"/>
              <a:t>March </a:t>
            </a:r>
            <a:r>
              <a:rPr lang="en-US" dirty="0" smtClean="0"/>
              <a:t>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924800" cy="3962400"/>
          </a:xfrm>
        </p:spPr>
        <p:txBody>
          <a:bodyPr/>
          <a:lstStyle/>
          <a:p>
            <a:r>
              <a:rPr lang="en-US" dirty="0" smtClean="0"/>
              <a:t>$</a:t>
            </a:r>
            <a:r>
              <a:rPr lang="en-US" dirty="0" smtClean="0"/>
              <a:t>6.8 Billion to </a:t>
            </a:r>
            <a:r>
              <a:rPr lang="en-US" dirty="0" smtClean="0"/>
              <a:t>$9 Billion </a:t>
            </a:r>
            <a:r>
              <a:rPr lang="en-US" dirty="0" smtClean="0"/>
              <a:t>Revenue Solution</a:t>
            </a:r>
          </a:p>
          <a:p>
            <a:endParaRPr lang="en-US" sz="1200" dirty="0" smtClean="0"/>
          </a:p>
          <a:p>
            <a:r>
              <a:rPr lang="en-US" dirty="0" smtClean="0"/>
              <a:t>PIT Rate </a:t>
            </a:r>
            <a:r>
              <a:rPr lang="en-US" dirty="0" smtClean="0"/>
              <a:t>Increases: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 Percent to 3 </a:t>
            </a:r>
            <a:r>
              <a:rPr lang="en-US" dirty="0" smtClean="0"/>
              <a:t>Percent for </a:t>
            </a:r>
            <a:r>
              <a:rPr lang="en-US" dirty="0" smtClean="0"/>
              <a:t>Seven Years</a:t>
            </a:r>
          </a:p>
          <a:p>
            <a:endParaRPr lang="en-US" sz="1200" dirty="0" smtClean="0"/>
          </a:p>
          <a:p>
            <a:r>
              <a:rPr lang="en-US" dirty="0" smtClean="0"/>
              <a:t>SUT </a:t>
            </a:r>
            <a:r>
              <a:rPr lang="en-US" dirty="0" smtClean="0"/>
              <a:t>Rate Increase: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0.25 </a:t>
            </a:r>
            <a:r>
              <a:rPr lang="en-US" dirty="0" smtClean="0"/>
              <a:t>Percent for </a:t>
            </a:r>
            <a:r>
              <a:rPr lang="en-US" dirty="0" smtClean="0"/>
              <a:t>Four </a:t>
            </a:r>
            <a:r>
              <a:rPr lang="en-US" dirty="0" smtClean="0"/>
              <a:t>Years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12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March Revenue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8001000" cy="3962400"/>
          </a:xfrm>
        </p:spPr>
        <p:txBody>
          <a:bodyPr/>
          <a:lstStyle/>
          <a:p>
            <a:r>
              <a:rPr lang="en-US" dirty="0" smtClean="0"/>
              <a:t>March “Big Three” Tax Collections About $290 Million Below </a:t>
            </a:r>
            <a:r>
              <a:rPr lang="en-US" dirty="0" smtClean="0"/>
              <a:t>Forecast</a:t>
            </a:r>
          </a:p>
          <a:p>
            <a:endParaRPr lang="en-US" sz="1200" dirty="0" smtClean="0"/>
          </a:p>
          <a:p>
            <a:r>
              <a:rPr lang="en-US" dirty="0" smtClean="0"/>
              <a:t>Year-to-Date Big Three Revenues            $1.1 Billion Below </a:t>
            </a:r>
            <a:r>
              <a:rPr lang="en-US" dirty="0" smtClean="0"/>
              <a:t>Forecast</a:t>
            </a:r>
          </a:p>
          <a:p>
            <a:endParaRPr lang="en-US" sz="1200" dirty="0" smtClean="0"/>
          </a:p>
          <a:p>
            <a:r>
              <a:rPr lang="en-US" dirty="0" smtClean="0"/>
              <a:t>Weakness in Corporate Tax Revenues Latest Concern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7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 March Proposition 98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LAO Baseline Revenue Forecast and LAO Estimate of New Tax Measure:</a:t>
            </a:r>
          </a:p>
          <a:p>
            <a:pPr lvl="1"/>
            <a:r>
              <a:rPr lang="en-US" dirty="0" smtClean="0"/>
              <a:t>Proposition 98 minimum guarantee would drop about $200 million below current-year spending level. </a:t>
            </a:r>
          </a:p>
          <a:p>
            <a:pPr lvl="1"/>
            <a:r>
              <a:rPr lang="en-US" dirty="0" smtClean="0"/>
              <a:t>Proposition 98 minimum guarantee </a:t>
            </a:r>
            <a:r>
              <a:rPr lang="en-US" dirty="0"/>
              <a:t>in </a:t>
            </a:r>
            <a:r>
              <a:rPr lang="en-US" dirty="0" smtClean="0"/>
              <a:t>2012-13 </a:t>
            </a:r>
            <a:r>
              <a:rPr lang="en-US" dirty="0" smtClean="0"/>
              <a:t>about </a:t>
            </a:r>
            <a:r>
              <a:rPr lang="en-US" dirty="0" smtClean="0"/>
              <a:t>$800 </a:t>
            </a:r>
            <a:r>
              <a:rPr lang="en-US" dirty="0" smtClean="0"/>
              <a:t>million lower than administration’s estimate.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 School Boards Association </a:t>
            </a:r>
            <a:r>
              <a:rPr lang="en-US" dirty="0" smtClean="0"/>
              <a:t>Lawsuit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Preliminary Superior Court Ruling Appears to Uphold State </a:t>
            </a:r>
            <a:r>
              <a:rPr lang="en-US" dirty="0" smtClean="0"/>
              <a:t>Action</a:t>
            </a:r>
          </a:p>
          <a:p>
            <a:endParaRPr lang="en-US" sz="1200" dirty="0" smtClean="0"/>
          </a:p>
          <a:p>
            <a:r>
              <a:rPr lang="en-US" dirty="0" smtClean="0"/>
              <a:t>Final Ruling Expected Within 30 Days</a:t>
            </a:r>
          </a:p>
          <a:p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Looming Uncertainties</a:t>
            </a:r>
            <a:endParaRPr lang="en-US" sz="4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Tax Measures</a:t>
            </a:r>
            <a:endParaRPr lang="en-US" dirty="0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3938616"/>
              </p:ext>
            </p:extLst>
          </p:nvPr>
        </p:nvGraphicFramePr>
        <p:xfrm>
          <a:off x="796131" y="2133600"/>
          <a:ext cx="755173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2133600"/>
                <a:gridCol w="1989138"/>
              </a:tblGrid>
              <a:tr h="3810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228600" marR="2286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Governor</a:t>
                      </a:r>
                      <a:endParaRPr lang="en-US" dirty="0"/>
                    </a:p>
                  </a:txBody>
                  <a:tcPr marL="228600" marR="2286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Munger</a:t>
                      </a:r>
                      <a:endParaRPr lang="en-US" dirty="0"/>
                    </a:p>
                  </a:txBody>
                  <a:tcPr marL="228600" marR="2286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</a:tr>
              <a:tr h="4038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Taxes Affected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PIT and SUT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PIT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038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Highest PIT Rate Increase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2.2%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Revenues Raised 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$5.4</a:t>
                      </a:r>
                      <a:r>
                        <a:rPr lang="en-US" baseline="0" dirty="0" smtClean="0"/>
                        <a:t> - $7.6 Billion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$10 - $11 Billion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Revenue Uses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budget balancing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Education, preschool, budget balancing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038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Affects Proposition 98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038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Operative Time</a:t>
                      </a:r>
                      <a:endParaRPr lang="en-US" dirty="0"/>
                    </a:p>
                  </a:txBody>
                  <a:tcPr marL="18288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years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 years</a:t>
                      </a:r>
                      <a:endParaRPr lang="en-US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9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Governor’s January Budget </a:t>
            </a:r>
            <a:endParaRPr lang="en-US" sz="4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0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Good Could It 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Tax Measures Pass</a:t>
            </a:r>
          </a:p>
          <a:p>
            <a:r>
              <a:rPr lang="en-US" dirty="0" smtClean="0"/>
              <a:t>Facebook Offering Exceeds Expectations</a:t>
            </a:r>
          </a:p>
          <a:p>
            <a:r>
              <a:rPr lang="en-US" dirty="0" smtClean="0"/>
              <a:t>No Trigger Reductions</a:t>
            </a:r>
          </a:p>
          <a:p>
            <a:r>
              <a:rPr lang="en-US" dirty="0" smtClean="0"/>
              <a:t>State Begins Paying Down Deferrals</a:t>
            </a:r>
          </a:p>
          <a:p>
            <a:r>
              <a:rPr lang="en-US" dirty="0" smtClean="0"/>
              <a:t>Education Receives Programmatic Augmentations</a:t>
            </a:r>
          </a:p>
          <a:p>
            <a:r>
              <a:rPr lang="en-US" dirty="0" smtClean="0"/>
              <a:t>Few Cuts to Other State Programs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Bad Could It 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Tax Measures Fail</a:t>
            </a:r>
          </a:p>
          <a:p>
            <a:r>
              <a:rPr lang="en-US" dirty="0" smtClean="0"/>
              <a:t>Baseline Revenues Down Billions</a:t>
            </a:r>
          </a:p>
          <a:p>
            <a:r>
              <a:rPr lang="en-US" dirty="0" smtClean="0"/>
              <a:t>Facebook Yields Less Than Expected</a:t>
            </a:r>
          </a:p>
          <a:p>
            <a:r>
              <a:rPr lang="en-US" dirty="0" smtClean="0"/>
              <a:t>Even “Plan A” Contains Education Cuts, Deeper </a:t>
            </a:r>
            <a:r>
              <a:rPr lang="en-US" dirty="0" smtClean="0"/>
              <a:t>Non-Education </a:t>
            </a:r>
            <a:r>
              <a:rPr lang="en-US" dirty="0" smtClean="0"/>
              <a:t>Cuts</a:t>
            </a:r>
          </a:p>
          <a:p>
            <a:r>
              <a:rPr lang="en-US" dirty="0" smtClean="0"/>
              <a:t>Trigger Reductions Enacted</a:t>
            </a:r>
          </a:p>
          <a:p>
            <a:r>
              <a:rPr lang="en-US" dirty="0" smtClean="0"/>
              <a:t>District Flexibility Reduced Not Enhanced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1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Estimated Budget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$9.2 </a:t>
            </a:r>
            <a:r>
              <a:rPr lang="en-US" dirty="0"/>
              <a:t>Billion Budget Problem </a:t>
            </a:r>
            <a:endParaRPr lang="en-US" dirty="0" smtClean="0"/>
          </a:p>
          <a:p>
            <a:pPr lvl="1"/>
            <a:r>
              <a:rPr lang="en-US" dirty="0" smtClean="0"/>
              <a:t>$4.1 billion deficit in 2011-12</a:t>
            </a:r>
            <a:r>
              <a:rPr lang="en-US" dirty="0" smtClean="0"/>
              <a:t>.</a:t>
            </a:r>
          </a:p>
          <a:p>
            <a:pPr lvl="1"/>
            <a:endParaRPr lang="en-US" sz="1200" dirty="0" smtClean="0"/>
          </a:p>
          <a:p>
            <a:pPr lvl="1"/>
            <a:r>
              <a:rPr lang="en-US" dirty="0" smtClean="0"/>
              <a:t>$5.1 billion shortfall in 2012-13</a:t>
            </a:r>
            <a:r>
              <a:rPr lang="en-US" dirty="0" smtClean="0"/>
              <a:t>.</a:t>
            </a:r>
            <a:endParaRPr lang="en-US" dirty="0" smtClean="0"/>
          </a:p>
          <a:p>
            <a:pPr lvl="2"/>
            <a:r>
              <a:rPr lang="en-US" dirty="0" smtClean="0"/>
              <a:t>Baseline General Fund revenues: $89.2 billion.</a:t>
            </a:r>
          </a:p>
          <a:p>
            <a:pPr lvl="2"/>
            <a:r>
              <a:rPr lang="en-US" dirty="0" smtClean="0"/>
              <a:t>Baseline General Fund spending: $94.3 billion.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21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305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Budget-Balancing Actions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Total of $12.6 Billion in Proposed </a:t>
            </a:r>
            <a:r>
              <a:rPr lang="en-US" dirty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olutions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$7.2 billion in new revenues.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$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billion in expenditures cuts.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$1.4 billion in other savings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Offset by $2.5 </a:t>
            </a:r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illion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ncrease in Proposition 98 Guarantee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0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Measure: </a:t>
            </a:r>
            <a:r>
              <a:rPr lang="en-US" dirty="0"/>
              <a:t>January </a:t>
            </a:r>
            <a:r>
              <a:rPr lang="en-US" dirty="0" smtClean="0"/>
              <a:t>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863" y="2438400"/>
            <a:ext cx="7772400" cy="3962400"/>
          </a:xfrm>
        </p:spPr>
        <p:txBody>
          <a:bodyPr/>
          <a:lstStyle/>
          <a:p>
            <a:r>
              <a:rPr lang="en-US" dirty="0" smtClean="0"/>
              <a:t>$6.9 Billion of Revenue </a:t>
            </a:r>
            <a:r>
              <a:rPr lang="en-US" dirty="0" smtClean="0"/>
              <a:t>Solutions</a:t>
            </a:r>
            <a:endParaRPr lang="en-US" dirty="0" smtClean="0"/>
          </a:p>
          <a:p>
            <a:pPr lvl="1"/>
            <a:r>
              <a:rPr lang="en-US" dirty="0"/>
              <a:t>$2.2 billion accrued to </a:t>
            </a:r>
            <a:r>
              <a:rPr lang="en-US" dirty="0" smtClean="0"/>
              <a:t>2011-12.</a:t>
            </a:r>
            <a:endParaRPr lang="en-US" dirty="0"/>
          </a:p>
          <a:p>
            <a:pPr lvl="1"/>
            <a:r>
              <a:rPr lang="en-US" dirty="0"/>
              <a:t>$4.7 billion attributed to </a:t>
            </a:r>
            <a:r>
              <a:rPr lang="en-US" dirty="0" smtClean="0"/>
              <a:t>2012-13</a:t>
            </a:r>
            <a:r>
              <a:rPr lang="en-US" dirty="0" smtClean="0"/>
              <a:t>.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Personal Income Tax (PIT) </a:t>
            </a:r>
            <a:r>
              <a:rPr lang="en-US" dirty="0" smtClean="0"/>
              <a:t>Rate Increases: </a:t>
            </a:r>
            <a:r>
              <a:rPr lang="en-US" dirty="0" smtClean="0"/>
              <a:t>1 Percent to 2 </a:t>
            </a:r>
            <a:r>
              <a:rPr lang="en-US" dirty="0" smtClean="0"/>
              <a:t>Percent for </a:t>
            </a:r>
            <a:r>
              <a:rPr lang="en-US" dirty="0" smtClean="0"/>
              <a:t>Five Years</a:t>
            </a:r>
          </a:p>
          <a:p>
            <a:endParaRPr lang="en-US" sz="1200" dirty="0" smtClean="0"/>
          </a:p>
          <a:p>
            <a:r>
              <a:rPr lang="en-US" dirty="0" smtClean="0"/>
              <a:t>Sales and Use Tax (</a:t>
            </a:r>
            <a:r>
              <a:rPr lang="en-US" dirty="0" smtClean="0"/>
              <a:t>SUT) </a:t>
            </a:r>
            <a:r>
              <a:rPr lang="en-US" dirty="0" smtClean="0"/>
              <a:t>Rate Increase: 0.5 Percent for </a:t>
            </a:r>
            <a:r>
              <a:rPr lang="en-US" dirty="0" smtClean="0"/>
              <a:t>Four </a:t>
            </a:r>
            <a:r>
              <a:rPr lang="en-US" dirty="0" smtClean="0"/>
              <a:t>Years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9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Measure: Other </a:t>
            </a:r>
            <a:r>
              <a:rPr lang="en-US" dirty="0"/>
              <a:t>Provisions</a:t>
            </a:r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39624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Guarantees Ongoing Revenues to Local Governments for Realigned Programs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Roughly $5.5 billion.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Removes Realigned Sales Tax Revenue From Proposition 98 Calculation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9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January Proposition 98      Funding Proposal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O:\Workload\2012\120137\Proposition 98 Fun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78026"/>
            <a:ext cx="5867400" cy="439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5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dirty="0" smtClean="0"/>
              <a:t>January Proposition 98                   Spending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Major Components</a:t>
            </a:r>
          </a:p>
          <a:p>
            <a:pPr lvl="1"/>
            <a:r>
              <a:rPr lang="en-US" dirty="0" smtClean="0"/>
              <a:t>Backfill one-time </a:t>
            </a:r>
            <a:r>
              <a:rPr lang="en-US" dirty="0"/>
              <a:t>a</a:t>
            </a:r>
            <a:r>
              <a:rPr lang="en-US" dirty="0" smtClean="0"/>
              <a:t>ctions ($2.8 billion).</a:t>
            </a:r>
          </a:p>
          <a:p>
            <a:pPr lvl="1"/>
            <a:r>
              <a:rPr lang="en-US" dirty="0" smtClean="0"/>
              <a:t>Pay down deferrals ($1.8 billion).</a:t>
            </a:r>
          </a:p>
          <a:p>
            <a:pPr lvl="1"/>
            <a:r>
              <a:rPr lang="en-US" dirty="0" smtClean="0"/>
              <a:t>Create mandate </a:t>
            </a:r>
            <a:r>
              <a:rPr lang="en-US" dirty="0"/>
              <a:t>b</a:t>
            </a:r>
            <a:r>
              <a:rPr lang="en-US" dirty="0" smtClean="0"/>
              <a:t>lock grant ($110 million).</a:t>
            </a:r>
          </a:p>
          <a:p>
            <a:pPr lvl="1"/>
            <a:r>
              <a:rPr lang="en-US" dirty="0" smtClean="0"/>
              <a:t>Hold harmless: weighted student formula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($</a:t>
            </a:r>
            <a:r>
              <a:rPr lang="en-US" dirty="0" smtClean="0"/>
              <a:t>90 million).</a:t>
            </a:r>
          </a:p>
          <a:p>
            <a:pPr lvl="1"/>
            <a:r>
              <a:rPr lang="en-US" dirty="0"/>
              <a:t>Do not initiate Transitional Kindergarten  program ($224 million savings).</a:t>
            </a:r>
          </a:p>
          <a:p>
            <a:pPr lvl="1"/>
            <a:endParaRPr lang="en-US" dirty="0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38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Helvetica" pitchFamily="34" charset="0"/>
              </a:defRPr>
            </a:lvl9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January “Trigger” Plan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O:\Workload\2012\120137\Proposed Trigger Reductio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2171700"/>
            <a:ext cx="759142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610600" y="617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fld id="{F9BB9D09-17EB-4545-BF81-2A8EBA0D5BA5}" type="slidenum">
              <a:rPr 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0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9475</TotalTime>
  <Words>573</Words>
  <Application>Microsoft Office PowerPoint</Application>
  <PresentationFormat>On-screen Show (4:3)</PresentationFormat>
  <Paragraphs>165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Drawing</vt:lpstr>
      <vt:lpstr>CBO Hot Topics 101: State Budget Outlook</vt:lpstr>
      <vt:lpstr> </vt:lpstr>
      <vt:lpstr>Estimated Budget Problem</vt:lpstr>
      <vt:lpstr>Budget-Balancing Actions</vt:lpstr>
      <vt:lpstr>Tax Measure: January Version</vt:lpstr>
      <vt:lpstr>Tax Measure: Other Provisions</vt:lpstr>
      <vt:lpstr> </vt:lpstr>
      <vt:lpstr>January Proposition 98                   Spending Proposal</vt:lpstr>
      <vt:lpstr> </vt:lpstr>
      <vt:lpstr> </vt:lpstr>
      <vt:lpstr>LAO February Economic Forecast</vt:lpstr>
      <vt:lpstr>LAO February Revenue Forecast</vt:lpstr>
      <vt:lpstr> </vt:lpstr>
      <vt:lpstr>Tax Measure: March Version</vt:lpstr>
      <vt:lpstr>March Revenue Update</vt:lpstr>
      <vt:lpstr>LAO March Proposition 98 Estimates</vt:lpstr>
      <vt:lpstr>California School Boards Association Lawsuit</vt:lpstr>
      <vt:lpstr> </vt:lpstr>
      <vt:lpstr>Comparison of Tax Measures</vt:lpstr>
      <vt:lpstr>How Good Could It Get?</vt:lpstr>
      <vt:lpstr>How Bad Could It Get?</vt:lpstr>
    </vt:vector>
  </TitlesOfParts>
  <Company>LAO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Rendahl</dc:creator>
  <cp:lastModifiedBy>Tina McGee</cp:lastModifiedBy>
  <cp:revision>53</cp:revision>
  <cp:lastPrinted>2012-04-10T23:09:37Z</cp:lastPrinted>
  <dcterms:created xsi:type="dcterms:W3CDTF">2004-04-16T23:42:54Z</dcterms:created>
  <dcterms:modified xsi:type="dcterms:W3CDTF">2012-04-10T23:10:11Z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1216657988</vt:i4>
  </property>
  <property fmtid="{D5CDD505-2E9C-101B-9397-08002B2CF9AE}" pid="3" name="_NewReviewCycle">
    <vt:lpwstr/>
  </property>
  <property fmtid="{D5CDD505-2E9C-101B-9397-08002B2CF9AE}" pid="4" name="_EmailSubject">
    <vt:lpwstr>CASBO presentation</vt:lpwstr>
  </property>
  <property fmtid="{D5CDD505-2E9C-101B-9397-08002B2CF9AE}" pid="5" name="_AuthorEmail">
    <vt:lpwstr>Jennifer.Kuhn@LAO.CA.GOV</vt:lpwstr>
  </property>
  <property fmtid="{D5CDD505-2E9C-101B-9397-08002B2CF9AE}" pid="6" name="_AuthorEmailDisplayName">
    <vt:lpwstr>Kuhn, Jennifer</vt:lpwstr>
  </property>
</Properties>
</file>