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trictFirstAndLastChars="0" saveSubsetFonts="1">
  <p:sldMasterIdLst>
    <p:sldMasterId id="2147483648" r:id="rId1"/>
    <p:sldMasterId id="2147483662" r:id="rId2"/>
  </p:sldMasterIdLst>
  <p:notesMasterIdLst>
    <p:notesMasterId r:id="rId26"/>
  </p:notesMasterIdLst>
  <p:handoutMasterIdLst>
    <p:handoutMasterId r:id="rId27"/>
  </p:handoutMasterIdLst>
  <p:sldIdLst>
    <p:sldId id="267" r:id="rId3"/>
    <p:sldId id="268" r:id="rId4"/>
    <p:sldId id="272" r:id="rId5"/>
    <p:sldId id="313" r:id="rId6"/>
    <p:sldId id="273" r:id="rId7"/>
    <p:sldId id="279" r:id="rId8"/>
    <p:sldId id="314" r:id="rId9"/>
    <p:sldId id="316" r:id="rId10"/>
    <p:sldId id="281" r:id="rId11"/>
    <p:sldId id="295" r:id="rId12"/>
    <p:sldId id="315" r:id="rId13"/>
    <p:sldId id="319" r:id="rId14"/>
    <p:sldId id="318" r:id="rId15"/>
    <p:sldId id="317" r:id="rId16"/>
    <p:sldId id="270" r:id="rId17"/>
    <p:sldId id="302" r:id="rId18"/>
    <p:sldId id="320" r:id="rId19"/>
    <p:sldId id="271" r:id="rId20"/>
    <p:sldId id="293" r:id="rId21"/>
    <p:sldId id="311" r:id="rId22"/>
    <p:sldId id="290" r:id="rId23"/>
    <p:sldId id="306" r:id="rId24"/>
    <p:sldId id="294" r:id="rId25"/>
  </p:sldIdLst>
  <p:sldSz cx="9144000" cy="6858000" type="screen4x3"/>
  <p:notesSz cx="9283700" cy="6997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3399FF"/>
    <a:srgbClr val="1F1F5F"/>
    <a:srgbClr val="252571"/>
    <a:srgbClr val="1D1D79"/>
    <a:srgbClr val="28287A"/>
    <a:srgbClr val="3333CC"/>
    <a:srgbClr val="9BCDFF"/>
    <a:srgbClr val="7BBDFF"/>
    <a:srgbClr val="57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78599" autoAdjust="0"/>
  </p:normalViewPr>
  <p:slideViewPr>
    <p:cSldViewPr>
      <p:cViewPr>
        <p:scale>
          <a:sx n="75" d="100"/>
          <a:sy n="75" d="100"/>
        </p:scale>
        <p:origin x="-2910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8" d="100"/>
          <a:sy n="118" d="100"/>
        </p:scale>
        <p:origin x="-2370" y="-96"/>
      </p:cViewPr>
      <p:guideLst>
        <p:guide orient="horz" pos="2204"/>
        <p:guide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22937" cy="38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5" tIns="46513" rIns="93025" bIns="4651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0763" y="0"/>
            <a:ext cx="4022937" cy="38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5" tIns="46513" rIns="93025" bIns="4651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08940"/>
            <a:ext cx="4022937" cy="38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5" tIns="46513" rIns="93025" bIns="4651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0763" y="6608940"/>
            <a:ext cx="4022937" cy="38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5" tIns="46513" rIns="93025" bIns="465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449234-6A78-45B4-B0C7-F9A26DD201F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584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2937" cy="349885"/>
          </a:xfrm>
          <a:prstGeom prst="rect">
            <a:avLst/>
          </a:prstGeom>
        </p:spPr>
        <p:txBody>
          <a:bodyPr vert="horz" lIns="93025" tIns="46513" rIns="93025" bIns="465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9152" y="1"/>
            <a:ext cx="4022937" cy="349885"/>
          </a:xfrm>
          <a:prstGeom prst="rect">
            <a:avLst/>
          </a:prstGeom>
        </p:spPr>
        <p:txBody>
          <a:bodyPr vert="horz" lIns="93025" tIns="46513" rIns="93025" bIns="46513" rtlCol="0"/>
          <a:lstStyle>
            <a:lvl1pPr algn="r">
              <a:defRPr sz="1200"/>
            </a:lvl1pPr>
          </a:lstStyle>
          <a:p>
            <a:fld id="{1B606A11-065F-4BE8-829E-698E9F39EFA1}" type="datetimeFigureOut">
              <a:rPr lang="en-US" smtClean="0"/>
              <a:t>12/10/2012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525463"/>
            <a:ext cx="3498850" cy="2624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25" tIns="46513" rIns="93025" bIns="4651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23907"/>
            <a:ext cx="7426960" cy="3148965"/>
          </a:xfrm>
          <a:prstGeom prst="rect">
            <a:avLst/>
          </a:prstGeom>
        </p:spPr>
        <p:txBody>
          <a:bodyPr vert="horz" lIns="93025" tIns="46513" rIns="93025" bIns="4651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46196"/>
            <a:ext cx="4022937" cy="349885"/>
          </a:xfrm>
          <a:prstGeom prst="rect">
            <a:avLst/>
          </a:prstGeom>
        </p:spPr>
        <p:txBody>
          <a:bodyPr vert="horz" lIns="93025" tIns="46513" rIns="93025" bIns="465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9152" y="6646196"/>
            <a:ext cx="4022937" cy="349885"/>
          </a:xfrm>
          <a:prstGeom prst="rect">
            <a:avLst/>
          </a:prstGeom>
        </p:spPr>
        <p:txBody>
          <a:bodyPr vert="horz" lIns="93025" tIns="46513" rIns="93025" bIns="46513" rtlCol="0" anchor="b"/>
          <a:lstStyle>
            <a:lvl1pPr algn="r">
              <a:defRPr sz="1200"/>
            </a:lvl1pPr>
          </a:lstStyle>
          <a:p>
            <a:fld id="{D065110D-F216-4299-AEC6-B2E5EC8717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027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A0465-0146-4A39-BE3C-7171B7E9004E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328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17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17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563" indent="-232563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174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7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6290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57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57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563" indent="-232563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17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563" indent="-232563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17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image" Target="../media/image3.w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7863" y="1524000"/>
            <a:ext cx="7788275" cy="1447800"/>
          </a:xfrm>
        </p:spPr>
        <p:txBody>
          <a:bodyPr lIns="182880" rIns="182880"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677863" y="3200400"/>
            <a:ext cx="7788275" cy="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aphicFrame>
        <p:nvGraphicFramePr>
          <p:cNvPr id="9229" name="Object 13"/>
          <p:cNvGraphicFramePr>
            <a:graphicFrameLocks noChangeAspect="1"/>
          </p:cNvGraphicFramePr>
          <p:nvPr/>
        </p:nvGraphicFramePr>
        <p:xfrm>
          <a:off x="531813" y="2674938"/>
          <a:ext cx="2651125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7" name="Drawing" r:id="rId3" imgW="2651760" imgH="1287720" progId="WPDraw30.Drawing">
                  <p:embed/>
                </p:oleObj>
              </mc:Choice>
              <mc:Fallback>
                <p:oleObj name="Drawing" r:id="rId3" imgW="2651760" imgH="1287720" progId="WPDraw30.Drawing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2674938"/>
                        <a:ext cx="2651125" cy="1287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32000" y="3429000"/>
            <a:ext cx="6434138" cy="533400"/>
          </a:xfrm>
        </p:spPr>
        <p:txBody>
          <a:bodyPr lIns="182880" rIns="182880" anchor="b"/>
          <a:lstStyle>
            <a:lvl1pPr marL="0" indent="0" algn="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7094538" y="5803900"/>
            <a:ext cx="307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600" dirty="0">
                <a:solidFill>
                  <a:srgbClr val="FFFFFF"/>
                </a:solidFill>
                <a:latin typeface="Minion Display" pitchFamily="18" charset="0"/>
              </a:rPr>
              <a:t>L</a:t>
            </a:r>
            <a:endParaRPr lang="en-US" sz="4600" dirty="0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7402513" y="5803900"/>
            <a:ext cx="377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600" dirty="0">
                <a:solidFill>
                  <a:srgbClr val="FFFFFF"/>
                </a:solidFill>
                <a:latin typeface="Minion Display" pitchFamily="18" charset="0"/>
              </a:rPr>
              <a:t>A</a:t>
            </a:r>
            <a:endParaRPr lang="en-US" sz="4600" dirty="0"/>
          </a:p>
        </p:txBody>
      </p:sp>
      <p:pic>
        <p:nvPicPr>
          <p:cNvPr id="9234" name="Picture 18" descr="D:\4_Color Designs\Final Designs\gradation bar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6413500"/>
            <a:ext cx="900113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5" name="Freeform 19"/>
          <p:cNvSpPr>
            <a:spLocks/>
          </p:cNvSpPr>
          <p:nvPr/>
        </p:nvSpPr>
        <p:spPr bwMode="auto">
          <a:xfrm>
            <a:off x="8035925" y="6484938"/>
            <a:ext cx="422275" cy="68262"/>
          </a:xfrm>
          <a:custGeom>
            <a:avLst/>
            <a:gdLst>
              <a:gd name="T0" fmla="*/ 45 w 55"/>
              <a:gd name="T1" fmla="*/ 5 h 8"/>
              <a:gd name="T2" fmla="*/ 23 w 55"/>
              <a:gd name="T3" fmla="*/ 2 h 8"/>
              <a:gd name="T4" fmla="*/ 1 w 55"/>
              <a:gd name="T5" fmla="*/ 5 h 8"/>
              <a:gd name="T6" fmla="*/ 0 w 55"/>
              <a:gd name="T7" fmla="*/ 5 h 8"/>
              <a:gd name="T8" fmla="*/ 0 w 55"/>
              <a:gd name="T9" fmla="*/ 4 h 8"/>
              <a:gd name="T10" fmla="*/ 18 w 55"/>
              <a:gd name="T11" fmla="*/ 0 h 8"/>
              <a:gd name="T12" fmla="*/ 29 w 55"/>
              <a:gd name="T13" fmla="*/ 0 h 8"/>
              <a:gd name="T14" fmla="*/ 35 w 55"/>
              <a:gd name="T15" fmla="*/ 0 h 8"/>
              <a:gd name="T16" fmla="*/ 41 w 55"/>
              <a:gd name="T17" fmla="*/ 1 h 8"/>
              <a:gd name="T18" fmla="*/ 51 w 55"/>
              <a:gd name="T19" fmla="*/ 3 h 8"/>
              <a:gd name="T20" fmla="*/ 54 w 55"/>
              <a:gd name="T21" fmla="*/ 4 h 8"/>
              <a:gd name="T22" fmla="*/ 54 w 55"/>
              <a:gd name="T23" fmla="*/ 7 h 8"/>
              <a:gd name="T24" fmla="*/ 51 w 55"/>
              <a:gd name="T25" fmla="*/ 7 h 8"/>
              <a:gd name="T26" fmla="*/ 45 w 55"/>
              <a:gd name="T27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8">
                <a:moveTo>
                  <a:pt x="45" y="5"/>
                </a:moveTo>
                <a:cubicBezTo>
                  <a:pt x="38" y="3"/>
                  <a:pt x="30" y="2"/>
                  <a:pt x="23" y="2"/>
                </a:cubicBezTo>
                <a:cubicBezTo>
                  <a:pt x="16" y="2"/>
                  <a:pt x="8" y="3"/>
                  <a:pt x="1" y="5"/>
                </a:cubicBezTo>
                <a:cubicBezTo>
                  <a:pt x="1" y="5"/>
                  <a:pt x="0" y="5"/>
                  <a:pt x="0" y="5"/>
                </a:cubicBezTo>
                <a:lnTo>
                  <a:pt x="0" y="4"/>
                </a:lnTo>
                <a:cubicBezTo>
                  <a:pt x="7" y="1"/>
                  <a:pt x="12" y="0"/>
                  <a:pt x="18" y="0"/>
                </a:cubicBezTo>
                <a:cubicBezTo>
                  <a:pt x="22" y="0"/>
                  <a:pt x="25" y="0"/>
                  <a:pt x="29" y="0"/>
                </a:cubicBezTo>
                <a:cubicBezTo>
                  <a:pt x="30" y="0"/>
                  <a:pt x="33" y="0"/>
                  <a:pt x="35" y="0"/>
                </a:cubicBezTo>
                <a:cubicBezTo>
                  <a:pt x="38" y="0"/>
                  <a:pt x="39" y="0"/>
                  <a:pt x="41" y="1"/>
                </a:cubicBezTo>
                <a:cubicBezTo>
                  <a:pt x="45" y="1"/>
                  <a:pt x="48" y="2"/>
                  <a:pt x="51" y="3"/>
                </a:cubicBezTo>
                <a:cubicBezTo>
                  <a:pt x="52" y="3"/>
                  <a:pt x="53" y="4"/>
                  <a:pt x="54" y="4"/>
                </a:cubicBezTo>
                <a:cubicBezTo>
                  <a:pt x="55" y="5"/>
                  <a:pt x="55" y="6"/>
                  <a:pt x="54" y="7"/>
                </a:cubicBezTo>
                <a:cubicBezTo>
                  <a:pt x="54" y="8"/>
                  <a:pt x="52" y="7"/>
                  <a:pt x="51" y="7"/>
                </a:cubicBezTo>
                <a:cubicBezTo>
                  <a:pt x="49" y="6"/>
                  <a:pt x="47" y="5"/>
                  <a:pt x="45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36" name="Freeform 20"/>
          <p:cNvSpPr>
            <a:spLocks/>
          </p:cNvSpPr>
          <p:nvPr/>
        </p:nvSpPr>
        <p:spPr bwMode="auto">
          <a:xfrm>
            <a:off x="8074025" y="6389688"/>
            <a:ext cx="346075" cy="111125"/>
          </a:xfrm>
          <a:custGeom>
            <a:avLst/>
            <a:gdLst>
              <a:gd name="T0" fmla="*/ 1 w 45"/>
              <a:gd name="T1" fmla="*/ 3 h 13"/>
              <a:gd name="T2" fmla="*/ 0 w 45"/>
              <a:gd name="T3" fmla="*/ 3 h 13"/>
              <a:gd name="T4" fmla="*/ 2 w 45"/>
              <a:gd name="T5" fmla="*/ 2 h 13"/>
              <a:gd name="T6" fmla="*/ 3 w 45"/>
              <a:gd name="T7" fmla="*/ 1 h 13"/>
              <a:gd name="T8" fmla="*/ 20 w 45"/>
              <a:gd name="T9" fmla="*/ 0 h 13"/>
              <a:gd name="T10" fmla="*/ 39 w 45"/>
              <a:gd name="T11" fmla="*/ 2 h 13"/>
              <a:gd name="T12" fmla="*/ 43 w 45"/>
              <a:gd name="T13" fmla="*/ 3 h 13"/>
              <a:gd name="T14" fmla="*/ 44 w 45"/>
              <a:gd name="T15" fmla="*/ 5 h 13"/>
              <a:gd name="T16" fmla="*/ 42 w 45"/>
              <a:gd name="T17" fmla="*/ 5 h 13"/>
              <a:gd name="T18" fmla="*/ 42 w 45"/>
              <a:gd name="T19" fmla="*/ 13 h 13"/>
              <a:gd name="T20" fmla="*/ 41 w 45"/>
              <a:gd name="T21" fmla="*/ 13 h 13"/>
              <a:gd name="T22" fmla="*/ 38 w 45"/>
              <a:gd name="T23" fmla="*/ 12 h 13"/>
              <a:gd name="T24" fmla="*/ 37 w 45"/>
              <a:gd name="T25" fmla="*/ 12 h 13"/>
              <a:gd name="T26" fmla="*/ 36 w 45"/>
              <a:gd name="T27" fmla="*/ 12 h 13"/>
              <a:gd name="T28" fmla="*/ 36 w 45"/>
              <a:gd name="T29" fmla="*/ 11 h 13"/>
              <a:gd name="T30" fmla="*/ 35 w 45"/>
              <a:gd name="T31" fmla="*/ 9 h 13"/>
              <a:gd name="T32" fmla="*/ 36 w 45"/>
              <a:gd name="T33" fmla="*/ 7 h 13"/>
              <a:gd name="T34" fmla="*/ 35 w 45"/>
              <a:gd name="T35" fmla="*/ 3 h 13"/>
              <a:gd name="T36" fmla="*/ 20 w 45"/>
              <a:gd name="T37" fmla="*/ 1 h 13"/>
              <a:gd name="T38" fmla="*/ 1 w 45"/>
              <a:gd name="T39" fmla="*/ 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" h="13">
                <a:moveTo>
                  <a:pt x="1" y="3"/>
                </a:moveTo>
                <a:cubicBezTo>
                  <a:pt x="1" y="3"/>
                  <a:pt x="0" y="3"/>
                  <a:pt x="0" y="3"/>
                </a:cubicBezTo>
                <a:cubicBezTo>
                  <a:pt x="0" y="2"/>
                  <a:pt x="1" y="2"/>
                  <a:pt x="2" y="2"/>
                </a:cubicBezTo>
                <a:cubicBezTo>
                  <a:pt x="2" y="2"/>
                  <a:pt x="3" y="1"/>
                  <a:pt x="3" y="1"/>
                </a:cubicBezTo>
                <a:cubicBezTo>
                  <a:pt x="10" y="0"/>
                  <a:pt x="14" y="0"/>
                  <a:pt x="20" y="0"/>
                </a:cubicBezTo>
                <a:cubicBezTo>
                  <a:pt x="25" y="0"/>
                  <a:pt x="33" y="0"/>
                  <a:pt x="39" y="2"/>
                </a:cubicBezTo>
                <a:cubicBezTo>
                  <a:pt x="41" y="2"/>
                  <a:pt x="42" y="2"/>
                  <a:pt x="43" y="3"/>
                </a:cubicBezTo>
                <a:cubicBezTo>
                  <a:pt x="44" y="3"/>
                  <a:pt x="45" y="4"/>
                  <a:pt x="44" y="5"/>
                </a:cubicBezTo>
                <a:cubicBezTo>
                  <a:pt x="43" y="5"/>
                  <a:pt x="42" y="5"/>
                  <a:pt x="42" y="5"/>
                </a:cubicBezTo>
                <a:cubicBezTo>
                  <a:pt x="41" y="8"/>
                  <a:pt x="42" y="11"/>
                  <a:pt x="42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0" y="13"/>
                  <a:pt x="39" y="13"/>
                  <a:pt x="38" y="12"/>
                </a:cubicBezTo>
                <a:cubicBezTo>
                  <a:pt x="38" y="12"/>
                  <a:pt x="38" y="12"/>
                  <a:pt x="37" y="12"/>
                </a:cubicBezTo>
                <a:cubicBezTo>
                  <a:pt x="37" y="12"/>
                  <a:pt x="36" y="12"/>
                  <a:pt x="36" y="12"/>
                </a:cubicBezTo>
                <a:cubicBezTo>
                  <a:pt x="36" y="12"/>
                  <a:pt x="36" y="11"/>
                  <a:pt x="36" y="11"/>
                </a:cubicBezTo>
                <a:cubicBezTo>
                  <a:pt x="35" y="11"/>
                  <a:pt x="35" y="9"/>
                  <a:pt x="35" y="9"/>
                </a:cubicBezTo>
                <a:cubicBezTo>
                  <a:pt x="35" y="8"/>
                  <a:pt x="35" y="7"/>
                  <a:pt x="36" y="7"/>
                </a:cubicBezTo>
                <a:cubicBezTo>
                  <a:pt x="36" y="6"/>
                  <a:pt x="35" y="4"/>
                  <a:pt x="35" y="3"/>
                </a:cubicBezTo>
                <a:cubicBezTo>
                  <a:pt x="35" y="2"/>
                  <a:pt x="21" y="1"/>
                  <a:pt x="20" y="1"/>
                </a:cubicBezTo>
                <a:cubicBezTo>
                  <a:pt x="14" y="1"/>
                  <a:pt x="7" y="2"/>
                  <a:pt x="1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8228013" y="6308725"/>
            <a:ext cx="7937" cy="77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8250238" y="6397625"/>
            <a:ext cx="15875" cy="77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8281988" y="6397625"/>
            <a:ext cx="15875" cy="77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8313738" y="6407150"/>
            <a:ext cx="14287" cy="68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41" name="Freeform 25"/>
          <p:cNvSpPr>
            <a:spLocks/>
          </p:cNvSpPr>
          <p:nvPr/>
        </p:nvSpPr>
        <p:spPr bwMode="auto">
          <a:xfrm>
            <a:off x="8083550" y="6346825"/>
            <a:ext cx="306388" cy="50800"/>
          </a:xfrm>
          <a:custGeom>
            <a:avLst/>
            <a:gdLst>
              <a:gd name="T0" fmla="*/ 34 w 40"/>
              <a:gd name="T1" fmla="*/ 4 h 6"/>
              <a:gd name="T2" fmla="*/ 30 w 40"/>
              <a:gd name="T3" fmla="*/ 3 h 6"/>
              <a:gd name="T4" fmla="*/ 25 w 40"/>
              <a:gd name="T5" fmla="*/ 2 h 6"/>
              <a:gd name="T6" fmla="*/ 16 w 40"/>
              <a:gd name="T7" fmla="*/ 2 h 6"/>
              <a:gd name="T8" fmla="*/ 8 w 40"/>
              <a:gd name="T9" fmla="*/ 2 h 6"/>
              <a:gd name="T10" fmla="*/ 1 w 40"/>
              <a:gd name="T11" fmla="*/ 4 h 6"/>
              <a:gd name="T12" fmla="*/ 0 w 40"/>
              <a:gd name="T13" fmla="*/ 4 h 6"/>
              <a:gd name="T14" fmla="*/ 0 w 40"/>
              <a:gd name="T15" fmla="*/ 3 h 6"/>
              <a:gd name="T16" fmla="*/ 6 w 40"/>
              <a:gd name="T17" fmla="*/ 1 h 6"/>
              <a:gd name="T18" fmla="*/ 21 w 40"/>
              <a:gd name="T19" fmla="*/ 0 h 6"/>
              <a:gd name="T20" fmla="*/ 30 w 40"/>
              <a:gd name="T21" fmla="*/ 1 h 6"/>
              <a:gd name="T22" fmla="*/ 37 w 40"/>
              <a:gd name="T23" fmla="*/ 3 h 6"/>
              <a:gd name="T24" fmla="*/ 39 w 40"/>
              <a:gd name="T25" fmla="*/ 3 h 6"/>
              <a:gd name="T26" fmla="*/ 39 w 40"/>
              <a:gd name="T27" fmla="*/ 5 h 6"/>
              <a:gd name="T28" fmla="*/ 37 w 40"/>
              <a:gd name="T29" fmla="*/ 5 h 6"/>
              <a:gd name="T30" fmla="*/ 34 w 40"/>
              <a:gd name="T31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" h="6">
                <a:moveTo>
                  <a:pt x="34" y="4"/>
                </a:moveTo>
                <a:cubicBezTo>
                  <a:pt x="33" y="4"/>
                  <a:pt x="31" y="3"/>
                  <a:pt x="30" y="3"/>
                </a:cubicBezTo>
                <a:cubicBezTo>
                  <a:pt x="28" y="3"/>
                  <a:pt x="26" y="2"/>
                  <a:pt x="25" y="2"/>
                </a:cubicBezTo>
                <a:cubicBezTo>
                  <a:pt x="22" y="2"/>
                  <a:pt x="19" y="2"/>
                  <a:pt x="16" y="2"/>
                </a:cubicBezTo>
                <a:cubicBezTo>
                  <a:pt x="13" y="2"/>
                  <a:pt x="10" y="2"/>
                  <a:pt x="8" y="2"/>
                </a:cubicBezTo>
                <a:cubicBezTo>
                  <a:pt x="5" y="2"/>
                  <a:pt x="3" y="3"/>
                  <a:pt x="1" y="4"/>
                </a:cubicBezTo>
                <a:lnTo>
                  <a:pt x="0" y="4"/>
                </a:lnTo>
                <a:lnTo>
                  <a:pt x="0" y="3"/>
                </a:lnTo>
                <a:cubicBezTo>
                  <a:pt x="1" y="2"/>
                  <a:pt x="5" y="1"/>
                  <a:pt x="6" y="1"/>
                </a:cubicBezTo>
                <a:cubicBezTo>
                  <a:pt x="11" y="0"/>
                  <a:pt x="16" y="0"/>
                  <a:pt x="21" y="0"/>
                </a:cubicBezTo>
                <a:cubicBezTo>
                  <a:pt x="24" y="0"/>
                  <a:pt x="27" y="0"/>
                  <a:pt x="30" y="1"/>
                </a:cubicBezTo>
                <a:cubicBezTo>
                  <a:pt x="32" y="1"/>
                  <a:pt x="35" y="2"/>
                  <a:pt x="37" y="3"/>
                </a:cubicBezTo>
                <a:cubicBezTo>
                  <a:pt x="37" y="3"/>
                  <a:pt x="39" y="3"/>
                  <a:pt x="39" y="3"/>
                </a:cubicBezTo>
                <a:cubicBezTo>
                  <a:pt x="40" y="4"/>
                  <a:pt x="40" y="5"/>
                  <a:pt x="39" y="5"/>
                </a:cubicBezTo>
                <a:cubicBezTo>
                  <a:pt x="39" y="6"/>
                  <a:pt x="38" y="5"/>
                  <a:pt x="37" y="5"/>
                </a:cubicBezTo>
                <a:lnTo>
                  <a:pt x="34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42" name="Freeform 26"/>
          <p:cNvSpPr>
            <a:spLocks/>
          </p:cNvSpPr>
          <p:nvPr/>
        </p:nvSpPr>
        <p:spPr bwMode="auto">
          <a:xfrm>
            <a:off x="8275638" y="6259513"/>
            <a:ext cx="28575" cy="77787"/>
          </a:xfrm>
          <a:custGeom>
            <a:avLst/>
            <a:gdLst>
              <a:gd name="T0" fmla="*/ 2 w 4"/>
              <a:gd name="T1" fmla="*/ 6 h 9"/>
              <a:gd name="T2" fmla="*/ 2 w 4"/>
              <a:gd name="T3" fmla="*/ 9 h 9"/>
              <a:gd name="T4" fmla="*/ 4 w 4"/>
              <a:gd name="T5" fmla="*/ 9 h 9"/>
              <a:gd name="T6" fmla="*/ 3 w 4"/>
              <a:gd name="T7" fmla="*/ 6 h 9"/>
              <a:gd name="T8" fmla="*/ 2 w 4"/>
              <a:gd name="T9" fmla="*/ 3 h 9"/>
              <a:gd name="T10" fmla="*/ 0 w 4"/>
              <a:gd name="T11" fmla="*/ 2 h 9"/>
              <a:gd name="T12" fmla="*/ 2 w 4"/>
              <a:gd name="T13" fmla="*/ 6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9">
                <a:moveTo>
                  <a:pt x="2" y="6"/>
                </a:moveTo>
                <a:cubicBezTo>
                  <a:pt x="2" y="7"/>
                  <a:pt x="2" y="9"/>
                  <a:pt x="2" y="9"/>
                </a:cubicBezTo>
                <a:lnTo>
                  <a:pt x="4" y="9"/>
                </a:lnTo>
                <a:cubicBezTo>
                  <a:pt x="4" y="9"/>
                  <a:pt x="4" y="7"/>
                  <a:pt x="3" y="6"/>
                </a:cubicBezTo>
                <a:cubicBezTo>
                  <a:pt x="3" y="5"/>
                  <a:pt x="2" y="3"/>
                  <a:pt x="2" y="3"/>
                </a:cubicBezTo>
                <a:cubicBezTo>
                  <a:pt x="1" y="2"/>
                  <a:pt x="0" y="0"/>
                  <a:pt x="0" y="2"/>
                </a:cubicBezTo>
                <a:cubicBezTo>
                  <a:pt x="0" y="2"/>
                  <a:pt x="1" y="4"/>
                  <a:pt x="2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43" name="Freeform 27"/>
          <p:cNvSpPr>
            <a:spLocks/>
          </p:cNvSpPr>
          <p:nvPr/>
        </p:nvSpPr>
        <p:spPr bwMode="auto">
          <a:xfrm>
            <a:off x="8259763" y="6276975"/>
            <a:ext cx="22225" cy="60325"/>
          </a:xfrm>
          <a:custGeom>
            <a:avLst/>
            <a:gdLst>
              <a:gd name="T0" fmla="*/ 1 w 3"/>
              <a:gd name="T1" fmla="*/ 4 h 7"/>
              <a:gd name="T2" fmla="*/ 2 w 3"/>
              <a:gd name="T3" fmla="*/ 7 h 7"/>
              <a:gd name="T4" fmla="*/ 3 w 3"/>
              <a:gd name="T5" fmla="*/ 7 h 7"/>
              <a:gd name="T6" fmla="*/ 2 w 3"/>
              <a:gd name="T7" fmla="*/ 4 h 7"/>
              <a:gd name="T8" fmla="*/ 1 w 3"/>
              <a:gd name="T9" fmla="*/ 2 h 7"/>
              <a:gd name="T10" fmla="*/ 0 w 3"/>
              <a:gd name="T11" fmla="*/ 1 h 7"/>
              <a:gd name="T12" fmla="*/ 1 w 3"/>
              <a:gd name="T13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7">
                <a:moveTo>
                  <a:pt x="1" y="4"/>
                </a:moveTo>
                <a:cubicBezTo>
                  <a:pt x="2" y="5"/>
                  <a:pt x="2" y="7"/>
                  <a:pt x="2" y="7"/>
                </a:cubicBezTo>
                <a:lnTo>
                  <a:pt x="3" y="7"/>
                </a:lnTo>
                <a:cubicBezTo>
                  <a:pt x="3" y="7"/>
                  <a:pt x="3" y="6"/>
                  <a:pt x="2" y="4"/>
                </a:cubicBezTo>
                <a:cubicBezTo>
                  <a:pt x="2" y="3"/>
                  <a:pt x="1" y="2"/>
                  <a:pt x="1" y="2"/>
                </a:cubicBezTo>
                <a:cubicBezTo>
                  <a:pt x="1" y="1"/>
                  <a:pt x="0" y="0"/>
                  <a:pt x="0" y="1"/>
                </a:cubicBezTo>
                <a:cubicBezTo>
                  <a:pt x="1" y="1"/>
                  <a:pt x="1" y="3"/>
                  <a:pt x="1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44" name="Freeform 28"/>
          <p:cNvSpPr>
            <a:spLocks/>
          </p:cNvSpPr>
          <p:nvPr/>
        </p:nvSpPr>
        <p:spPr bwMode="auto">
          <a:xfrm>
            <a:off x="8243888" y="6286500"/>
            <a:ext cx="15875" cy="50800"/>
          </a:xfrm>
          <a:custGeom>
            <a:avLst/>
            <a:gdLst>
              <a:gd name="T0" fmla="*/ 1 w 2"/>
              <a:gd name="T1" fmla="*/ 4 h 6"/>
              <a:gd name="T2" fmla="*/ 1 w 2"/>
              <a:gd name="T3" fmla="*/ 6 h 6"/>
              <a:gd name="T4" fmla="*/ 2 w 2"/>
              <a:gd name="T5" fmla="*/ 6 h 6"/>
              <a:gd name="T6" fmla="*/ 2 w 2"/>
              <a:gd name="T7" fmla="*/ 4 h 6"/>
              <a:gd name="T8" fmla="*/ 1 w 2"/>
              <a:gd name="T9" fmla="*/ 2 h 6"/>
              <a:gd name="T10" fmla="*/ 1 w 2"/>
              <a:gd name="T11" fmla="*/ 1 h 6"/>
              <a:gd name="T12" fmla="*/ 1 w 2"/>
              <a:gd name="T13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6">
                <a:moveTo>
                  <a:pt x="1" y="4"/>
                </a:moveTo>
                <a:cubicBezTo>
                  <a:pt x="2" y="5"/>
                  <a:pt x="1" y="6"/>
                  <a:pt x="1" y="6"/>
                </a:cubicBezTo>
                <a:lnTo>
                  <a:pt x="2" y="6"/>
                </a:lnTo>
                <a:cubicBezTo>
                  <a:pt x="2" y="6"/>
                  <a:pt x="2" y="5"/>
                  <a:pt x="2" y="4"/>
                </a:cubicBezTo>
                <a:cubicBezTo>
                  <a:pt x="2" y="3"/>
                  <a:pt x="1" y="2"/>
                  <a:pt x="1" y="2"/>
                </a:cubicBezTo>
                <a:cubicBezTo>
                  <a:pt x="1" y="1"/>
                  <a:pt x="0" y="0"/>
                  <a:pt x="1" y="1"/>
                </a:cubicBezTo>
                <a:cubicBezTo>
                  <a:pt x="1" y="1"/>
                  <a:pt x="1" y="3"/>
                  <a:pt x="1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45" name="Freeform 29"/>
          <p:cNvSpPr>
            <a:spLocks/>
          </p:cNvSpPr>
          <p:nvPr/>
        </p:nvSpPr>
        <p:spPr bwMode="auto">
          <a:xfrm>
            <a:off x="8235950" y="6113463"/>
            <a:ext cx="14288" cy="17462"/>
          </a:xfrm>
          <a:custGeom>
            <a:avLst/>
            <a:gdLst>
              <a:gd name="T0" fmla="*/ 1 w 2"/>
              <a:gd name="T1" fmla="*/ 1 h 2"/>
              <a:gd name="T2" fmla="*/ 1 w 2"/>
              <a:gd name="T3" fmla="*/ 2 h 2"/>
              <a:gd name="T4" fmla="*/ 2 w 2"/>
              <a:gd name="T5" fmla="*/ 2 h 2"/>
              <a:gd name="T6" fmla="*/ 1 w 2"/>
              <a:gd name="T7" fmla="*/ 1 h 2"/>
              <a:gd name="T8" fmla="*/ 1 w 2"/>
              <a:gd name="T9" fmla="*/ 1 h 2"/>
              <a:gd name="T10" fmla="*/ 0 w 2"/>
              <a:gd name="T11" fmla="*/ 1 h 2"/>
              <a:gd name="T12" fmla="*/ 1 w 2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2">
                <a:moveTo>
                  <a:pt x="1" y="1"/>
                </a:moveTo>
                <a:cubicBezTo>
                  <a:pt x="1" y="2"/>
                  <a:pt x="1" y="2"/>
                  <a:pt x="1" y="2"/>
                </a:cubicBezTo>
                <a:lnTo>
                  <a:pt x="2" y="2"/>
                </a:lnTo>
                <a:cubicBezTo>
                  <a:pt x="2" y="2"/>
                  <a:pt x="2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46" name="Freeform 30"/>
          <p:cNvSpPr>
            <a:spLocks/>
          </p:cNvSpPr>
          <p:nvPr/>
        </p:nvSpPr>
        <p:spPr bwMode="auto">
          <a:xfrm>
            <a:off x="8281988" y="6251575"/>
            <a:ext cx="46037" cy="85725"/>
          </a:xfrm>
          <a:custGeom>
            <a:avLst/>
            <a:gdLst>
              <a:gd name="T0" fmla="*/ 3 w 6"/>
              <a:gd name="T1" fmla="*/ 7 h 10"/>
              <a:gd name="T2" fmla="*/ 4 w 6"/>
              <a:gd name="T3" fmla="*/ 10 h 10"/>
              <a:gd name="T4" fmla="*/ 6 w 6"/>
              <a:gd name="T5" fmla="*/ 10 h 10"/>
              <a:gd name="T6" fmla="*/ 5 w 6"/>
              <a:gd name="T7" fmla="*/ 7 h 10"/>
              <a:gd name="T8" fmla="*/ 3 w 6"/>
              <a:gd name="T9" fmla="*/ 3 h 10"/>
              <a:gd name="T10" fmla="*/ 1 w 6"/>
              <a:gd name="T11" fmla="*/ 2 h 10"/>
              <a:gd name="T12" fmla="*/ 3 w 6"/>
              <a:gd name="T13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10">
                <a:moveTo>
                  <a:pt x="3" y="7"/>
                </a:moveTo>
                <a:cubicBezTo>
                  <a:pt x="4" y="8"/>
                  <a:pt x="4" y="10"/>
                  <a:pt x="4" y="10"/>
                </a:cubicBezTo>
                <a:lnTo>
                  <a:pt x="6" y="10"/>
                </a:lnTo>
                <a:cubicBezTo>
                  <a:pt x="6" y="10"/>
                  <a:pt x="6" y="8"/>
                  <a:pt x="5" y="7"/>
                </a:cubicBezTo>
                <a:cubicBezTo>
                  <a:pt x="5" y="6"/>
                  <a:pt x="3" y="3"/>
                  <a:pt x="3" y="3"/>
                </a:cubicBezTo>
                <a:cubicBezTo>
                  <a:pt x="2" y="2"/>
                  <a:pt x="0" y="0"/>
                  <a:pt x="1" y="2"/>
                </a:cubicBezTo>
                <a:cubicBezTo>
                  <a:pt x="1" y="2"/>
                  <a:pt x="3" y="5"/>
                  <a:pt x="3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47" name="Freeform 31"/>
          <p:cNvSpPr>
            <a:spLocks/>
          </p:cNvSpPr>
          <p:nvPr/>
        </p:nvSpPr>
        <p:spPr bwMode="auto">
          <a:xfrm>
            <a:off x="8151813" y="6191250"/>
            <a:ext cx="222250" cy="188913"/>
          </a:xfrm>
          <a:custGeom>
            <a:avLst/>
            <a:gdLst>
              <a:gd name="T0" fmla="*/ 25 w 29"/>
              <a:gd name="T1" fmla="*/ 20 h 22"/>
              <a:gd name="T2" fmla="*/ 29 w 29"/>
              <a:gd name="T3" fmla="*/ 22 h 22"/>
              <a:gd name="T4" fmla="*/ 23 w 29"/>
              <a:gd name="T5" fmla="*/ 7 h 22"/>
              <a:gd name="T6" fmla="*/ 3 w 29"/>
              <a:gd name="T7" fmla="*/ 3 h 22"/>
              <a:gd name="T8" fmla="*/ 0 w 29"/>
              <a:gd name="T9" fmla="*/ 6 h 22"/>
              <a:gd name="T10" fmla="*/ 5 w 29"/>
              <a:gd name="T11" fmla="*/ 4 h 22"/>
              <a:gd name="T12" fmla="*/ 24 w 29"/>
              <a:gd name="T13" fmla="*/ 14 h 22"/>
              <a:gd name="T14" fmla="*/ 25 w 29"/>
              <a:gd name="T15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22">
                <a:moveTo>
                  <a:pt x="25" y="20"/>
                </a:moveTo>
                <a:lnTo>
                  <a:pt x="29" y="22"/>
                </a:lnTo>
                <a:cubicBezTo>
                  <a:pt x="29" y="22"/>
                  <a:pt x="28" y="12"/>
                  <a:pt x="23" y="7"/>
                </a:cubicBezTo>
                <a:cubicBezTo>
                  <a:pt x="18" y="2"/>
                  <a:pt x="10" y="0"/>
                  <a:pt x="3" y="3"/>
                </a:cubicBezTo>
                <a:cubicBezTo>
                  <a:pt x="3" y="3"/>
                  <a:pt x="0" y="5"/>
                  <a:pt x="0" y="6"/>
                </a:cubicBezTo>
                <a:cubicBezTo>
                  <a:pt x="0" y="6"/>
                  <a:pt x="2" y="4"/>
                  <a:pt x="5" y="4"/>
                </a:cubicBezTo>
                <a:cubicBezTo>
                  <a:pt x="13" y="2"/>
                  <a:pt x="22" y="6"/>
                  <a:pt x="24" y="14"/>
                </a:cubicBezTo>
                <a:cubicBezTo>
                  <a:pt x="25" y="19"/>
                  <a:pt x="25" y="20"/>
                  <a:pt x="25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48" name="Freeform 32"/>
          <p:cNvSpPr>
            <a:spLocks/>
          </p:cNvSpPr>
          <p:nvPr/>
        </p:nvSpPr>
        <p:spPr bwMode="auto">
          <a:xfrm>
            <a:off x="8189913" y="6191250"/>
            <a:ext cx="85725" cy="17463"/>
          </a:xfrm>
          <a:custGeom>
            <a:avLst/>
            <a:gdLst>
              <a:gd name="T0" fmla="*/ 0 w 11"/>
              <a:gd name="T1" fmla="*/ 1 h 2"/>
              <a:gd name="T2" fmla="*/ 5 w 11"/>
              <a:gd name="T3" fmla="*/ 0 h 2"/>
              <a:gd name="T4" fmla="*/ 10 w 11"/>
              <a:gd name="T5" fmla="*/ 0 h 2"/>
              <a:gd name="T6" fmla="*/ 10 w 11"/>
              <a:gd name="T7" fmla="*/ 2 h 2"/>
              <a:gd name="T8" fmla="*/ 5 w 11"/>
              <a:gd name="T9" fmla="*/ 1 h 2"/>
              <a:gd name="T10" fmla="*/ 1 w 11"/>
              <a:gd name="T11" fmla="*/ 1 h 2"/>
              <a:gd name="T12" fmla="*/ 0 w 11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">
                <a:moveTo>
                  <a:pt x="0" y="1"/>
                </a:moveTo>
                <a:cubicBezTo>
                  <a:pt x="1" y="0"/>
                  <a:pt x="3" y="0"/>
                  <a:pt x="5" y="0"/>
                </a:cubicBezTo>
                <a:cubicBezTo>
                  <a:pt x="7" y="0"/>
                  <a:pt x="9" y="0"/>
                  <a:pt x="10" y="0"/>
                </a:cubicBezTo>
                <a:cubicBezTo>
                  <a:pt x="11" y="1"/>
                  <a:pt x="11" y="2"/>
                  <a:pt x="10" y="2"/>
                </a:cubicBezTo>
                <a:cubicBezTo>
                  <a:pt x="9" y="1"/>
                  <a:pt x="7" y="1"/>
                  <a:pt x="5" y="1"/>
                </a:cubicBezTo>
                <a:cubicBezTo>
                  <a:pt x="3" y="1"/>
                  <a:pt x="2" y="1"/>
                  <a:pt x="1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49" name="Freeform 33"/>
          <p:cNvSpPr>
            <a:spLocks/>
          </p:cNvSpPr>
          <p:nvPr/>
        </p:nvSpPr>
        <p:spPr bwMode="auto">
          <a:xfrm>
            <a:off x="8189913" y="6148388"/>
            <a:ext cx="85725" cy="17462"/>
          </a:xfrm>
          <a:custGeom>
            <a:avLst/>
            <a:gdLst>
              <a:gd name="T0" fmla="*/ 0 w 11"/>
              <a:gd name="T1" fmla="*/ 0 h 2"/>
              <a:gd name="T2" fmla="*/ 5 w 11"/>
              <a:gd name="T3" fmla="*/ 0 h 2"/>
              <a:gd name="T4" fmla="*/ 10 w 11"/>
              <a:gd name="T5" fmla="*/ 0 h 2"/>
              <a:gd name="T6" fmla="*/ 10 w 11"/>
              <a:gd name="T7" fmla="*/ 1 h 2"/>
              <a:gd name="T8" fmla="*/ 5 w 11"/>
              <a:gd name="T9" fmla="*/ 0 h 2"/>
              <a:gd name="T10" fmla="*/ 1 w 11"/>
              <a:gd name="T11" fmla="*/ 1 h 2"/>
              <a:gd name="T12" fmla="*/ 0 w 11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">
                <a:moveTo>
                  <a:pt x="0" y="0"/>
                </a:moveTo>
                <a:cubicBezTo>
                  <a:pt x="1" y="0"/>
                  <a:pt x="3" y="0"/>
                  <a:pt x="5" y="0"/>
                </a:cubicBezTo>
                <a:cubicBezTo>
                  <a:pt x="7" y="0"/>
                  <a:pt x="9" y="0"/>
                  <a:pt x="10" y="0"/>
                </a:cubicBezTo>
                <a:cubicBezTo>
                  <a:pt x="11" y="1"/>
                  <a:pt x="11" y="2"/>
                  <a:pt x="10" y="1"/>
                </a:cubicBezTo>
                <a:cubicBezTo>
                  <a:pt x="9" y="1"/>
                  <a:pt x="7" y="0"/>
                  <a:pt x="5" y="0"/>
                </a:cubicBezTo>
                <a:cubicBezTo>
                  <a:pt x="3" y="0"/>
                  <a:pt x="2" y="1"/>
                  <a:pt x="1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50" name="Freeform 34"/>
          <p:cNvSpPr>
            <a:spLocks/>
          </p:cNvSpPr>
          <p:nvPr/>
        </p:nvSpPr>
        <p:spPr bwMode="auto">
          <a:xfrm>
            <a:off x="8189913" y="6130925"/>
            <a:ext cx="85725" cy="17463"/>
          </a:xfrm>
          <a:custGeom>
            <a:avLst/>
            <a:gdLst>
              <a:gd name="T0" fmla="*/ 0 w 11"/>
              <a:gd name="T1" fmla="*/ 1 h 2"/>
              <a:gd name="T2" fmla="*/ 5 w 11"/>
              <a:gd name="T3" fmla="*/ 0 h 2"/>
              <a:gd name="T4" fmla="*/ 10 w 11"/>
              <a:gd name="T5" fmla="*/ 1 h 2"/>
              <a:gd name="T6" fmla="*/ 10 w 11"/>
              <a:gd name="T7" fmla="*/ 2 h 2"/>
              <a:gd name="T8" fmla="*/ 5 w 11"/>
              <a:gd name="T9" fmla="*/ 1 h 2"/>
              <a:gd name="T10" fmla="*/ 1 w 11"/>
              <a:gd name="T11" fmla="*/ 1 h 2"/>
              <a:gd name="T12" fmla="*/ 0 w 11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">
                <a:moveTo>
                  <a:pt x="0" y="1"/>
                </a:moveTo>
                <a:cubicBezTo>
                  <a:pt x="1" y="1"/>
                  <a:pt x="3" y="0"/>
                  <a:pt x="5" y="0"/>
                </a:cubicBezTo>
                <a:cubicBezTo>
                  <a:pt x="7" y="0"/>
                  <a:pt x="9" y="0"/>
                  <a:pt x="10" y="1"/>
                </a:cubicBezTo>
                <a:cubicBezTo>
                  <a:pt x="11" y="1"/>
                  <a:pt x="11" y="2"/>
                  <a:pt x="10" y="2"/>
                </a:cubicBezTo>
                <a:cubicBezTo>
                  <a:pt x="9" y="2"/>
                  <a:pt x="7" y="1"/>
                  <a:pt x="5" y="1"/>
                </a:cubicBezTo>
                <a:cubicBezTo>
                  <a:pt x="3" y="1"/>
                  <a:pt x="2" y="1"/>
                  <a:pt x="1" y="1"/>
                </a:cubicBezTo>
                <a:cubicBezTo>
                  <a:pt x="0" y="2"/>
                  <a:pt x="0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8228013" y="6059488"/>
            <a:ext cx="7937" cy="2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8243888" y="6156325"/>
            <a:ext cx="22225" cy="34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53" name="Freeform 37"/>
          <p:cNvSpPr>
            <a:spLocks/>
          </p:cNvSpPr>
          <p:nvPr/>
        </p:nvSpPr>
        <p:spPr bwMode="auto">
          <a:xfrm>
            <a:off x="8189913" y="6103938"/>
            <a:ext cx="76200" cy="34925"/>
          </a:xfrm>
          <a:custGeom>
            <a:avLst/>
            <a:gdLst>
              <a:gd name="T0" fmla="*/ 10 w 10"/>
              <a:gd name="T1" fmla="*/ 4 h 4"/>
              <a:gd name="T2" fmla="*/ 9 w 10"/>
              <a:gd name="T3" fmla="*/ 2 h 4"/>
              <a:gd name="T4" fmla="*/ 3 w 10"/>
              <a:gd name="T5" fmla="*/ 1 h 4"/>
              <a:gd name="T6" fmla="*/ 0 w 10"/>
              <a:gd name="T7" fmla="*/ 4 h 4"/>
              <a:gd name="T8" fmla="*/ 10 w 10"/>
              <a:gd name="T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4">
                <a:moveTo>
                  <a:pt x="10" y="4"/>
                </a:moveTo>
                <a:cubicBezTo>
                  <a:pt x="10" y="4"/>
                  <a:pt x="10" y="4"/>
                  <a:pt x="9" y="2"/>
                </a:cubicBezTo>
                <a:cubicBezTo>
                  <a:pt x="7" y="0"/>
                  <a:pt x="4" y="0"/>
                  <a:pt x="3" y="1"/>
                </a:cubicBezTo>
                <a:cubicBezTo>
                  <a:pt x="1" y="2"/>
                  <a:pt x="0" y="4"/>
                  <a:pt x="0" y="4"/>
                </a:cubicBezTo>
                <a:lnTo>
                  <a:pt x="10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54" name="Oval 38"/>
          <p:cNvSpPr>
            <a:spLocks noChangeArrowheads="1"/>
          </p:cNvSpPr>
          <p:nvPr/>
        </p:nvSpPr>
        <p:spPr bwMode="auto">
          <a:xfrm>
            <a:off x="8221663" y="6096000"/>
            <a:ext cx="14287" cy="17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56" name="Rectangle 40"/>
          <p:cNvSpPr>
            <a:spLocks noChangeArrowheads="1"/>
          </p:cNvSpPr>
          <p:nvPr/>
        </p:nvSpPr>
        <p:spPr bwMode="auto">
          <a:xfrm>
            <a:off x="7720013" y="5803900"/>
            <a:ext cx="4333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600" dirty="0">
                <a:solidFill>
                  <a:srgbClr val="FFFFFF"/>
                </a:solidFill>
                <a:latin typeface="Minion Display" pitchFamily="18" charset="0"/>
              </a:rPr>
              <a:t>O</a:t>
            </a:r>
            <a:endParaRPr lang="en-US" sz="4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06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Line 24"/>
          <p:cNvSpPr>
            <a:spLocks noChangeShapeType="1"/>
          </p:cNvSpPr>
          <p:nvPr userDrawn="1"/>
        </p:nvSpPr>
        <p:spPr bwMode="auto">
          <a:xfrm>
            <a:off x="677863" y="1828800"/>
            <a:ext cx="778827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479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17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609600" y="1752600"/>
            <a:ext cx="7924800" cy="152400"/>
          </a:xfrm>
          <a:prstGeom prst="rect">
            <a:avLst/>
          </a:prstGeom>
          <a:solidFill>
            <a:srgbClr val="1F1F5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2902803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3"/>
                </a:solidFill>
                <a:latin typeface="+mj-lt"/>
              </a:rPr>
              <a:t>Visit</a:t>
            </a:r>
            <a:r>
              <a:rPr lang="en-US" sz="3200" b="1" baseline="0" dirty="0" smtClean="0">
                <a:solidFill>
                  <a:schemeClr val="accent3"/>
                </a:solidFill>
                <a:latin typeface="+mj-lt"/>
              </a:rPr>
              <a:t> the LAO website at:</a:t>
            </a:r>
          </a:p>
          <a:p>
            <a:pPr algn="ctr"/>
            <a:r>
              <a:rPr lang="en-US" sz="3200" b="1" baseline="0" dirty="0" smtClean="0">
                <a:solidFill>
                  <a:schemeClr val="accent3"/>
                </a:solidFill>
                <a:latin typeface="+mj-lt"/>
              </a:rPr>
              <a:t>www.lao.ca.gov</a:t>
            </a:r>
            <a:endParaRPr lang="en-US" sz="32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171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7863" y="1524000"/>
            <a:ext cx="7788275" cy="1447800"/>
          </a:xfrm>
        </p:spPr>
        <p:txBody>
          <a:bodyPr lIns="182880" rIns="182880"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Title of Show</a:t>
            </a:r>
            <a:br>
              <a:rPr lang="en-US" noProof="0" smtClean="0"/>
            </a:br>
            <a:r>
              <a:rPr lang="en-US" noProof="0" smtClean="0"/>
              <a:t>Second Line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677863" y="3200400"/>
            <a:ext cx="7788275" cy="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9229" name="Object 13"/>
          <p:cNvGraphicFramePr>
            <a:graphicFrameLocks noChangeAspect="1"/>
          </p:cNvGraphicFramePr>
          <p:nvPr/>
        </p:nvGraphicFramePr>
        <p:xfrm>
          <a:off x="531813" y="2674938"/>
          <a:ext cx="2651125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Drawing" r:id="rId3" imgW="2651760" imgH="1287720" progId="">
                  <p:embed/>
                </p:oleObj>
              </mc:Choice>
              <mc:Fallback>
                <p:oleObj name="Drawing" r:id="rId3" imgW="2651760" imgH="12877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2674938"/>
                        <a:ext cx="2651125" cy="1287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32000" y="3429000"/>
            <a:ext cx="6434138" cy="533400"/>
          </a:xfrm>
        </p:spPr>
        <p:txBody>
          <a:bodyPr lIns="182880" rIns="182880" anchor="b"/>
          <a:lstStyle>
            <a:lvl1pPr marL="0" indent="0" algn="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Subtitle</a:t>
            </a: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7094538" y="5803900"/>
            <a:ext cx="307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600" dirty="0">
                <a:solidFill>
                  <a:srgbClr val="FFFFFF"/>
                </a:solidFill>
                <a:latin typeface="Minion Display" pitchFamily="18" charset="0"/>
              </a:rPr>
              <a:t>L</a:t>
            </a:r>
            <a:endParaRPr lang="en-US" sz="4600" dirty="0">
              <a:solidFill>
                <a:srgbClr val="000000"/>
              </a:solidFill>
            </a:endParaRP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7402513" y="5803900"/>
            <a:ext cx="377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600" dirty="0">
                <a:solidFill>
                  <a:srgbClr val="FFFFFF"/>
                </a:solidFill>
                <a:latin typeface="Minion Display" pitchFamily="18" charset="0"/>
              </a:rPr>
              <a:t>A</a:t>
            </a:r>
            <a:endParaRPr lang="en-US" sz="4600" dirty="0">
              <a:solidFill>
                <a:srgbClr val="000000"/>
              </a:solidFill>
            </a:endParaRPr>
          </a:p>
        </p:txBody>
      </p:sp>
      <p:pic>
        <p:nvPicPr>
          <p:cNvPr id="9234" name="Picture 18" descr="D:\4_Color Designs\Final Designs\gradation bar.e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6413500"/>
            <a:ext cx="900113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5" name="Freeform 19"/>
          <p:cNvSpPr>
            <a:spLocks/>
          </p:cNvSpPr>
          <p:nvPr/>
        </p:nvSpPr>
        <p:spPr bwMode="auto">
          <a:xfrm>
            <a:off x="8035925" y="6484938"/>
            <a:ext cx="422275" cy="68262"/>
          </a:xfrm>
          <a:custGeom>
            <a:avLst/>
            <a:gdLst>
              <a:gd name="T0" fmla="*/ 45 w 55"/>
              <a:gd name="T1" fmla="*/ 5 h 8"/>
              <a:gd name="T2" fmla="*/ 23 w 55"/>
              <a:gd name="T3" fmla="*/ 2 h 8"/>
              <a:gd name="T4" fmla="*/ 1 w 55"/>
              <a:gd name="T5" fmla="*/ 5 h 8"/>
              <a:gd name="T6" fmla="*/ 0 w 55"/>
              <a:gd name="T7" fmla="*/ 5 h 8"/>
              <a:gd name="T8" fmla="*/ 0 w 55"/>
              <a:gd name="T9" fmla="*/ 4 h 8"/>
              <a:gd name="T10" fmla="*/ 18 w 55"/>
              <a:gd name="T11" fmla="*/ 0 h 8"/>
              <a:gd name="T12" fmla="*/ 29 w 55"/>
              <a:gd name="T13" fmla="*/ 0 h 8"/>
              <a:gd name="T14" fmla="*/ 35 w 55"/>
              <a:gd name="T15" fmla="*/ 0 h 8"/>
              <a:gd name="T16" fmla="*/ 41 w 55"/>
              <a:gd name="T17" fmla="*/ 1 h 8"/>
              <a:gd name="T18" fmla="*/ 51 w 55"/>
              <a:gd name="T19" fmla="*/ 3 h 8"/>
              <a:gd name="T20" fmla="*/ 54 w 55"/>
              <a:gd name="T21" fmla="*/ 4 h 8"/>
              <a:gd name="T22" fmla="*/ 54 w 55"/>
              <a:gd name="T23" fmla="*/ 7 h 8"/>
              <a:gd name="T24" fmla="*/ 51 w 55"/>
              <a:gd name="T25" fmla="*/ 7 h 8"/>
              <a:gd name="T26" fmla="*/ 45 w 55"/>
              <a:gd name="T27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8">
                <a:moveTo>
                  <a:pt x="45" y="5"/>
                </a:moveTo>
                <a:cubicBezTo>
                  <a:pt x="38" y="3"/>
                  <a:pt x="30" y="2"/>
                  <a:pt x="23" y="2"/>
                </a:cubicBezTo>
                <a:cubicBezTo>
                  <a:pt x="16" y="2"/>
                  <a:pt x="8" y="3"/>
                  <a:pt x="1" y="5"/>
                </a:cubicBezTo>
                <a:cubicBezTo>
                  <a:pt x="1" y="5"/>
                  <a:pt x="0" y="5"/>
                  <a:pt x="0" y="5"/>
                </a:cubicBezTo>
                <a:lnTo>
                  <a:pt x="0" y="4"/>
                </a:lnTo>
                <a:cubicBezTo>
                  <a:pt x="7" y="1"/>
                  <a:pt x="12" y="0"/>
                  <a:pt x="18" y="0"/>
                </a:cubicBezTo>
                <a:cubicBezTo>
                  <a:pt x="22" y="0"/>
                  <a:pt x="25" y="0"/>
                  <a:pt x="29" y="0"/>
                </a:cubicBezTo>
                <a:cubicBezTo>
                  <a:pt x="30" y="0"/>
                  <a:pt x="33" y="0"/>
                  <a:pt x="35" y="0"/>
                </a:cubicBezTo>
                <a:cubicBezTo>
                  <a:pt x="38" y="0"/>
                  <a:pt x="39" y="0"/>
                  <a:pt x="41" y="1"/>
                </a:cubicBezTo>
                <a:cubicBezTo>
                  <a:pt x="45" y="1"/>
                  <a:pt x="48" y="2"/>
                  <a:pt x="51" y="3"/>
                </a:cubicBezTo>
                <a:cubicBezTo>
                  <a:pt x="52" y="3"/>
                  <a:pt x="53" y="4"/>
                  <a:pt x="54" y="4"/>
                </a:cubicBezTo>
                <a:cubicBezTo>
                  <a:pt x="55" y="5"/>
                  <a:pt x="55" y="6"/>
                  <a:pt x="54" y="7"/>
                </a:cubicBezTo>
                <a:cubicBezTo>
                  <a:pt x="54" y="8"/>
                  <a:pt x="52" y="7"/>
                  <a:pt x="51" y="7"/>
                </a:cubicBezTo>
                <a:cubicBezTo>
                  <a:pt x="49" y="6"/>
                  <a:pt x="47" y="5"/>
                  <a:pt x="45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36" name="Freeform 20"/>
          <p:cNvSpPr>
            <a:spLocks/>
          </p:cNvSpPr>
          <p:nvPr/>
        </p:nvSpPr>
        <p:spPr bwMode="auto">
          <a:xfrm>
            <a:off x="8074025" y="6389688"/>
            <a:ext cx="346075" cy="111125"/>
          </a:xfrm>
          <a:custGeom>
            <a:avLst/>
            <a:gdLst>
              <a:gd name="T0" fmla="*/ 1 w 45"/>
              <a:gd name="T1" fmla="*/ 3 h 13"/>
              <a:gd name="T2" fmla="*/ 0 w 45"/>
              <a:gd name="T3" fmla="*/ 3 h 13"/>
              <a:gd name="T4" fmla="*/ 2 w 45"/>
              <a:gd name="T5" fmla="*/ 2 h 13"/>
              <a:gd name="T6" fmla="*/ 3 w 45"/>
              <a:gd name="T7" fmla="*/ 1 h 13"/>
              <a:gd name="T8" fmla="*/ 20 w 45"/>
              <a:gd name="T9" fmla="*/ 0 h 13"/>
              <a:gd name="T10" fmla="*/ 39 w 45"/>
              <a:gd name="T11" fmla="*/ 2 h 13"/>
              <a:gd name="T12" fmla="*/ 43 w 45"/>
              <a:gd name="T13" fmla="*/ 3 h 13"/>
              <a:gd name="T14" fmla="*/ 44 w 45"/>
              <a:gd name="T15" fmla="*/ 5 h 13"/>
              <a:gd name="T16" fmla="*/ 42 w 45"/>
              <a:gd name="T17" fmla="*/ 5 h 13"/>
              <a:gd name="T18" fmla="*/ 42 w 45"/>
              <a:gd name="T19" fmla="*/ 13 h 13"/>
              <a:gd name="T20" fmla="*/ 41 w 45"/>
              <a:gd name="T21" fmla="*/ 13 h 13"/>
              <a:gd name="T22" fmla="*/ 38 w 45"/>
              <a:gd name="T23" fmla="*/ 12 h 13"/>
              <a:gd name="T24" fmla="*/ 37 w 45"/>
              <a:gd name="T25" fmla="*/ 12 h 13"/>
              <a:gd name="T26" fmla="*/ 36 w 45"/>
              <a:gd name="T27" fmla="*/ 12 h 13"/>
              <a:gd name="T28" fmla="*/ 36 w 45"/>
              <a:gd name="T29" fmla="*/ 11 h 13"/>
              <a:gd name="T30" fmla="*/ 35 w 45"/>
              <a:gd name="T31" fmla="*/ 9 h 13"/>
              <a:gd name="T32" fmla="*/ 36 w 45"/>
              <a:gd name="T33" fmla="*/ 7 h 13"/>
              <a:gd name="T34" fmla="*/ 35 w 45"/>
              <a:gd name="T35" fmla="*/ 3 h 13"/>
              <a:gd name="T36" fmla="*/ 20 w 45"/>
              <a:gd name="T37" fmla="*/ 1 h 13"/>
              <a:gd name="T38" fmla="*/ 1 w 45"/>
              <a:gd name="T39" fmla="*/ 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" h="13">
                <a:moveTo>
                  <a:pt x="1" y="3"/>
                </a:moveTo>
                <a:cubicBezTo>
                  <a:pt x="1" y="3"/>
                  <a:pt x="0" y="3"/>
                  <a:pt x="0" y="3"/>
                </a:cubicBezTo>
                <a:cubicBezTo>
                  <a:pt x="0" y="2"/>
                  <a:pt x="1" y="2"/>
                  <a:pt x="2" y="2"/>
                </a:cubicBezTo>
                <a:cubicBezTo>
                  <a:pt x="2" y="2"/>
                  <a:pt x="3" y="1"/>
                  <a:pt x="3" y="1"/>
                </a:cubicBezTo>
                <a:cubicBezTo>
                  <a:pt x="10" y="0"/>
                  <a:pt x="14" y="0"/>
                  <a:pt x="20" y="0"/>
                </a:cubicBezTo>
                <a:cubicBezTo>
                  <a:pt x="25" y="0"/>
                  <a:pt x="33" y="0"/>
                  <a:pt x="39" y="2"/>
                </a:cubicBezTo>
                <a:cubicBezTo>
                  <a:pt x="41" y="2"/>
                  <a:pt x="42" y="2"/>
                  <a:pt x="43" y="3"/>
                </a:cubicBezTo>
                <a:cubicBezTo>
                  <a:pt x="44" y="3"/>
                  <a:pt x="45" y="4"/>
                  <a:pt x="44" y="5"/>
                </a:cubicBezTo>
                <a:cubicBezTo>
                  <a:pt x="43" y="5"/>
                  <a:pt x="42" y="5"/>
                  <a:pt x="42" y="5"/>
                </a:cubicBezTo>
                <a:cubicBezTo>
                  <a:pt x="41" y="8"/>
                  <a:pt x="42" y="11"/>
                  <a:pt x="42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0" y="13"/>
                  <a:pt x="39" y="13"/>
                  <a:pt x="38" y="12"/>
                </a:cubicBezTo>
                <a:cubicBezTo>
                  <a:pt x="38" y="12"/>
                  <a:pt x="38" y="12"/>
                  <a:pt x="37" y="12"/>
                </a:cubicBezTo>
                <a:cubicBezTo>
                  <a:pt x="37" y="12"/>
                  <a:pt x="36" y="12"/>
                  <a:pt x="36" y="12"/>
                </a:cubicBezTo>
                <a:cubicBezTo>
                  <a:pt x="36" y="12"/>
                  <a:pt x="36" y="11"/>
                  <a:pt x="36" y="11"/>
                </a:cubicBezTo>
                <a:cubicBezTo>
                  <a:pt x="35" y="11"/>
                  <a:pt x="35" y="9"/>
                  <a:pt x="35" y="9"/>
                </a:cubicBezTo>
                <a:cubicBezTo>
                  <a:pt x="35" y="8"/>
                  <a:pt x="35" y="7"/>
                  <a:pt x="36" y="7"/>
                </a:cubicBezTo>
                <a:cubicBezTo>
                  <a:pt x="36" y="6"/>
                  <a:pt x="35" y="4"/>
                  <a:pt x="35" y="3"/>
                </a:cubicBezTo>
                <a:cubicBezTo>
                  <a:pt x="35" y="2"/>
                  <a:pt x="21" y="1"/>
                  <a:pt x="20" y="1"/>
                </a:cubicBezTo>
                <a:cubicBezTo>
                  <a:pt x="14" y="1"/>
                  <a:pt x="7" y="2"/>
                  <a:pt x="1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8228013" y="6308725"/>
            <a:ext cx="7937" cy="77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8250238" y="6397625"/>
            <a:ext cx="15875" cy="77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8281988" y="6397625"/>
            <a:ext cx="15875" cy="77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8313738" y="6407150"/>
            <a:ext cx="14287" cy="68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41" name="Freeform 25"/>
          <p:cNvSpPr>
            <a:spLocks/>
          </p:cNvSpPr>
          <p:nvPr/>
        </p:nvSpPr>
        <p:spPr bwMode="auto">
          <a:xfrm>
            <a:off x="8083550" y="6346825"/>
            <a:ext cx="306388" cy="50800"/>
          </a:xfrm>
          <a:custGeom>
            <a:avLst/>
            <a:gdLst>
              <a:gd name="T0" fmla="*/ 34 w 40"/>
              <a:gd name="T1" fmla="*/ 4 h 6"/>
              <a:gd name="T2" fmla="*/ 30 w 40"/>
              <a:gd name="T3" fmla="*/ 3 h 6"/>
              <a:gd name="T4" fmla="*/ 25 w 40"/>
              <a:gd name="T5" fmla="*/ 2 h 6"/>
              <a:gd name="T6" fmla="*/ 16 w 40"/>
              <a:gd name="T7" fmla="*/ 2 h 6"/>
              <a:gd name="T8" fmla="*/ 8 w 40"/>
              <a:gd name="T9" fmla="*/ 2 h 6"/>
              <a:gd name="T10" fmla="*/ 1 w 40"/>
              <a:gd name="T11" fmla="*/ 4 h 6"/>
              <a:gd name="T12" fmla="*/ 0 w 40"/>
              <a:gd name="T13" fmla="*/ 4 h 6"/>
              <a:gd name="T14" fmla="*/ 0 w 40"/>
              <a:gd name="T15" fmla="*/ 3 h 6"/>
              <a:gd name="T16" fmla="*/ 6 w 40"/>
              <a:gd name="T17" fmla="*/ 1 h 6"/>
              <a:gd name="T18" fmla="*/ 21 w 40"/>
              <a:gd name="T19" fmla="*/ 0 h 6"/>
              <a:gd name="T20" fmla="*/ 30 w 40"/>
              <a:gd name="T21" fmla="*/ 1 h 6"/>
              <a:gd name="T22" fmla="*/ 37 w 40"/>
              <a:gd name="T23" fmla="*/ 3 h 6"/>
              <a:gd name="T24" fmla="*/ 39 w 40"/>
              <a:gd name="T25" fmla="*/ 3 h 6"/>
              <a:gd name="T26" fmla="*/ 39 w 40"/>
              <a:gd name="T27" fmla="*/ 5 h 6"/>
              <a:gd name="T28" fmla="*/ 37 w 40"/>
              <a:gd name="T29" fmla="*/ 5 h 6"/>
              <a:gd name="T30" fmla="*/ 34 w 40"/>
              <a:gd name="T31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" h="6">
                <a:moveTo>
                  <a:pt x="34" y="4"/>
                </a:moveTo>
                <a:cubicBezTo>
                  <a:pt x="33" y="4"/>
                  <a:pt x="31" y="3"/>
                  <a:pt x="30" y="3"/>
                </a:cubicBezTo>
                <a:cubicBezTo>
                  <a:pt x="28" y="3"/>
                  <a:pt x="26" y="2"/>
                  <a:pt x="25" y="2"/>
                </a:cubicBezTo>
                <a:cubicBezTo>
                  <a:pt x="22" y="2"/>
                  <a:pt x="19" y="2"/>
                  <a:pt x="16" y="2"/>
                </a:cubicBezTo>
                <a:cubicBezTo>
                  <a:pt x="13" y="2"/>
                  <a:pt x="10" y="2"/>
                  <a:pt x="8" y="2"/>
                </a:cubicBezTo>
                <a:cubicBezTo>
                  <a:pt x="5" y="2"/>
                  <a:pt x="3" y="3"/>
                  <a:pt x="1" y="4"/>
                </a:cubicBezTo>
                <a:lnTo>
                  <a:pt x="0" y="4"/>
                </a:lnTo>
                <a:lnTo>
                  <a:pt x="0" y="3"/>
                </a:lnTo>
                <a:cubicBezTo>
                  <a:pt x="1" y="2"/>
                  <a:pt x="5" y="1"/>
                  <a:pt x="6" y="1"/>
                </a:cubicBezTo>
                <a:cubicBezTo>
                  <a:pt x="11" y="0"/>
                  <a:pt x="16" y="0"/>
                  <a:pt x="21" y="0"/>
                </a:cubicBezTo>
                <a:cubicBezTo>
                  <a:pt x="24" y="0"/>
                  <a:pt x="27" y="0"/>
                  <a:pt x="30" y="1"/>
                </a:cubicBezTo>
                <a:cubicBezTo>
                  <a:pt x="32" y="1"/>
                  <a:pt x="35" y="2"/>
                  <a:pt x="37" y="3"/>
                </a:cubicBezTo>
                <a:cubicBezTo>
                  <a:pt x="37" y="3"/>
                  <a:pt x="39" y="3"/>
                  <a:pt x="39" y="3"/>
                </a:cubicBezTo>
                <a:cubicBezTo>
                  <a:pt x="40" y="4"/>
                  <a:pt x="40" y="5"/>
                  <a:pt x="39" y="5"/>
                </a:cubicBezTo>
                <a:cubicBezTo>
                  <a:pt x="39" y="6"/>
                  <a:pt x="38" y="5"/>
                  <a:pt x="37" y="5"/>
                </a:cubicBezTo>
                <a:lnTo>
                  <a:pt x="34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42" name="Freeform 26"/>
          <p:cNvSpPr>
            <a:spLocks/>
          </p:cNvSpPr>
          <p:nvPr/>
        </p:nvSpPr>
        <p:spPr bwMode="auto">
          <a:xfrm>
            <a:off x="8275638" y="6259513"/>
            <a:ext cx="28575" cy="77787"/>
          </a:xfrm>
          <a:custGeom>
            <a:avLst/>
            <a:gdLst>
              <a:gd name="T0" fmla="*/ 2 w 4"/>
              <a:gd name="T1" fmla="*/ 6 h 9"/>
              <a:gd name="T2" fmla="*/ 2 w 4"/>
              <a:gd name="T3" fmla="*/ 9 h 9"/>
              <a:gd name="T4" fmla="*/ 4 w 4"/>
              <a:gd name="T5" fmla="*/ 9 h 9"/>
              <a:gd name="T6" fmla="*/ 3 w 4"/>
              <a:gd name="T7" fmla="*/ 6 h 9"/>
              <a:gd name="T8" fmla="*/ 2 w 4"/>
              <a:gd name="T9" fmla="*/ 3 h 9"/>
              <a:gd name="T10" fmla="*/ 0 w 4"/>
              <a:gd name="T11" fmla="*/ 2 h 9"/>
              <a:gd name="T12" fmla="*/ 2 w 4"/>
              <a:gd name="T13" fmla="*/ 6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9">
                <a:moveTo>
                  <a:pt x="2" y="6"/>
                </a:moveTo>
                <a:cubicBezTo>
                  <a:pt x="2" y="7"/>
                  <a:pt x="2" y="9"/>
                  <a:pt x="2" y="9"/>
                </a:cubicBezTo>
                <a:lnTo>
                  <a:pt x="4" y="9"/>
                </a:lnTo>
                <a:cubicBezTo>
                  <a:pt x="4" y="9"/>
                  <a:pt x="4" y="7"/>
                  <a:pt x="3" y="6"/>
                </a:cubicBezTo>
                <a:cubicBezTo>
                  <a:pt x="3" y="5"/>
                  <a:pt x="2" y="3"/>
                  <a:pt x="2" y="3"/>
                </a:cubicBezTo>
                <a:cubicBezTo>
                  <a:pt x="1" y="2"/>
                  <a:pt x="0" y="0"/>
                  <a:pt x="0" y="2"/>
                </a:cubicBezTo>
                <a:cubicBezTo>
                  <a:pt x="0" y="2"/>
                  <a:pt x="1" y="4"/>
                  <a:pt x="2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43" name="Freeform 27"/>
          <p:cNvSpPr>
            <a:spLocks/>
          </p:cNvSpPr>
          <p:nvPr/>
        </p:nvSpPr>
        <p:spPr bwMode="auto">
          <a:xfrm>
            <a:off x="8259763" y="6276975"/>
            <a:ext cx="22225" cy="60325"/>
          </a:xfrm>
          <a:custGeom>
            <a:avLst/>
            <a:gdLst>
              <a:gd name="T0" fmla="*/ 1 w 3"/>
              <a:gd name="T1" fmla="*/ 4 h 7"/>
              <a:gd name="T2" fmla="*/ 2 w 3"/>
              <a:gd name="T3" fmla="*/ 7 h 7"/>
              <a:gd name="T4" fmla="*/ 3 w 3"/>
              <a:gd name="T5" fmla="*/ 7 h 7"/>
              <a:gd name="T6" fmla="*/ 2 w 3"/>
              <a:gd name="T7" fmla="*/ 4 h 7"/>
              <a:gd name="T8" fmla="*/ 1 w 3"/>
              <a:gd name="T9" fmla="*/ 2 h 7"/>
              <a:gd name="T10" fmla="*/ 0 w 3"/>
              <a:gd name="T11" fmla="*/ 1 h 7"/>
              <a:gd name="T12" fmla="*/ 1 w 3"/>
              <a:gd name="T13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7">
                <a:moveTo>
                  <a:pt x="1" y="4"/>
                </a:moveTo>
                <a:cubicBezTo>
                  <a:pt x="2" y="5"/>
                  <a:pt x="2" y="7"/>
                  <a:pt x="2" y="7"/>
                </a:cubicBezTo>
                <a:lnTo>
                  <a:pt x="3" y="7"/>
                </a:lnTo>
                <a:cubicBezTo>
                  <a:pt x="3" y="7"/>
                  <a:pt x="3" y="6"/>
                  <a:pt x="2" y="4"/>
                </a:cubicBezTo>
                <a:cubicBezTo>
                  <a:pt x="2" y="3"/>
                  <a:pt x="1" y="2"/>
                  <a:pt x="1" y="2"/>
                </a:cubicBezTo>
                <a:cubicBezTo>
                  <a:pt x="1" y="1"/>
                  <a:pt x="0" y="0"/>
                  <a:pt x="0" y="1"/>
                </a:cubicBezTo>
                <a:cubicBezTo>
                  <a:pt x="1" y="1"/>
                  <a:pt x="1" y="3"/>
                  <a:pt x="1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44" name="Freeform 28"/>
          <p:cNvSpPr>
            <a:spLocks/>
          </p:cNvSpPr>
          <p:nvPr/>
        </p:nvSpPr>
        <p:spPr bwMode="auto">
          <a:xfrm>
            <a:off x="8243888" y="6286500"/>
            <a:ext cx="15875" cy="50800"/>
          </a:xfrm>
          <a:custGeom>
            <a:avLst/>
            <a:gdLst>
              <a:gd name="T0" fmla="*/ 1 w 2"/>
              <a:gd name="T1" fmla="*/ 4 h 6"/>
              <a:gd name="T2" fmla="*/ 1 w 2"/>
              <a:gd name="T3" fmla="*/ 6 h 6"/>
              <a:gd name="T4" fmla="*/ 2 w 2"/>
              <a:gd name="T5" fmla="*/ 6 h 6"/>
              <a:gd name="T6" fmla="*/ 2 w 2"/>
              <a:gd name="T7" fmla="*/ 4 h 6"/>
              <a:gd name="T8" fmla="*/ 1 w 2"/>
              <a:gd name="T9" fmla="*/ 2 h 6"/>
              <a:gd name="T10" fmla="*/ 1 w 2"/>
              <a:gd name="T11" fmla="*/ 1 h 6"/>
              <a:gd name="T12" fmla="*/ 1 w 2"/>
              <a:gd name="T13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6">
                <a:moveTo>
                  <a:pt x="1" y="4"/>
                </a:moveTo>
                <a:cubicBezTo>
                  <a:pt x="2" y="5"/>
                  <a:pt x="1" y="6"/>
                  <a:pt x="1" y="6"/>
                </a:cubicBezTo>
                <a:lnTo>
                  <a:pt x="2" y="6"/>
                </a:lnTo>
                <a:cubicBezTo>
                  <a:pt x="2" y="6"/>
                  <a:pt x="2" y="5"/>
                  <a:pt x="2" y="4"/>
                </a:cubicBezTo>
                <a:cubicBezTo>
                  <a:pt x="2" y="3"/>
                  <a:pt x="1" y="2"/>
                  <a:pt x="1" y="2"/>
                </a:cubicBezTo>
                <a:cubicBezTo>
                  <a:pt x="1" y="1"/>
                  <a:pt x="0" y="0"/>
                  <a:pt x="1" y="1"/>
                </a:cubicBezTo>
                <a:cubicBezTo>
                  <a:pt x="1" y="1"/>
                  <a:pt x="1" y="3"/>
                  <a:pt x="1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45" name="Freeform 29"/>
          <p:cNvSpPr>
            <a:spLocks/>
          </p:cNvSpPr>
          <p:nvPr/>
        </p:nvSpPr>
        <p:spPr bwMode="auto">
          <a:xfrm>
            <a:off x="8235950" y="6113463"/>
            <a:ext cx="14288" cy="17462"/>
          </a:xfrm>
          <a:custGeom>
            <a:avLst/>
            <a:gdLst>
              <a:gd name="T0" fmla="*/ 1 w 2"/>
              <a:gd name="T1" fmla="*/ 1 h 2"/>
              <a:gd name="T2" fmla="*/ 1 w 2"/>
              <a:gd name="T3" fmla="*/ 2 h 2"/>
              <a:gd name="T4" fmla="*/ 2 w 2"/>
              <a:gd name="T5" fmla="*/ 2 h 2"/>
              <a:gd name="T6" fmla="*/ 1 w 2"/>
              <a:gd name="T7" fmla="*/ 1 h 2"/>
              <a:gd name="T8" fmla="*/ 1 w 2"/>
              <a:gd name="T9" fmla="*/ 1 h 2"/>
              <a:gd name="T10" fmla="*/ 0 w 2"/>
              <a:gd name="T11" fmla="*/ 1 h 2"/>
              <a:gd name="T12" fmla="*/ 1 w 2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2">
                <a:moveTo>
                  <a:pt x="1" y="1"/>
                </a:moveTo>
                <a:cubicBezTo>
                  <a:pt x="1" y="2"/>
                  <a:pt x="1" y="2"/>
                  <a:pt x="1" y="2"/>
                </a:cubicBezTo>
                <a:lnTo>
                  <a:pt x="2" y="2"/>
                </a:lnTo>
                <a:cubicBezTo>
                  <a:pt x="2" y="2"/>
                  <a:pt x="2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46" name="Freeform 30"/>
          <p:cNvSpPr>
            <a:spLocks/>
          </p:cNvSpPr>
          <p:nvPr/>
        </p:nvSpPr>
        <p:spPr bwMode="auto">
          <a:xfrm>
            <a:off x="8281988" y="6251575"/>
            <a:ext cx="46037" cy="85725"/>
          </a:xfrm>
          <a:custGeom>
            <a:avLst/>
            <a:gdLst>
              <a:gd name="T0" fmla="*/ 3 w 6"/>
              <a:gd name="T1" fmla="*/ 7 h 10"/>
              <a:gd name="T2" fmla="*/ 4 w 6"/>
              <a:gd name="T3" fmla="*/ 10 h 10"/>
              <a:gd name="T4" fmla="*/ 6 w 6"/>
              <a:gd name="T5" fmla="*/ 10 h 10"/>
              <a:gd name="T6" fmla="*/ 5 w 6"/>
              <a:gd name="T7" fmla="*/ 7 h 10"/>
              <a:gd name="T8" fmla="*/ 3 w 6"/>
              <a:gd name="T9" fmla="*/ 3 h 10"/>
              <a:gd name="T10" fmla="*/ 1 w 6"/>
              <a:gd name="T11" fmla="*/ 2 h 10"/>
              <a:gd name="T12" fmla="*/ 3 w 6"/>
              <a:gd name="T13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10">
                <a:moveTo>
                  <a:pt x="3" y="7"/>
                </a:moveTo>
                <a:cubicBezTo>
                  <a:pt x="4" y="8"/>
                  <a:pt x="4" y="10"/>
                  <a:pt x="4" y="10"/>
                </a:cubicBezTo>
                <a:lnTo>
                  <a:pt x="6" y="10"/>
                </a:lnTo>
                <a:cubicBezTo>
                  <a:pt x="6" y="10"/>
                  <a:pt x="6" y="8"/>
                  <a:pt x="5" y="7"/>
                </a:cubicBezTo>
                <a:cubicBezTo>
                  <a:pt x="5" y="6"/>
                  <a:pt x="3" y="3"/>
                  <a:pt x="3" y="3"/>
                </a:cubicBezTo>
                <a:cubicBezTo>
                  <a:pt x="2" y="2"/>
                  <a:pt x="0" y="0"/>
                  <a:pt x="1" y="2"/>
                </a:cubicBezTo>
                <a:cubicBezTo>
                  <a:pt x="1" y="2"/>
                  <a:pt x="3" y="5"/>
                  <a:pt x="3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47" name="Freeform 31"/>
          <p:cNvSpPr>
            <a:spLocks/>
          </p:cNvSpPr>
          <p:nvPr/>
        </p:nvSpPr>
        <p:spPr bwMode="auto">
          <a:xfrm>
            <a:off x="8151813" y="6191250"/>
            <a:ext cx="222250" cy="188913"/>
          </a:xfrm>
          <a:custGeom>
            <a:avLst/>
            <a:gdLst>
              <a:gd name="T0" fmla="*/ 25 w 29"/>
              <a:gd name="T1" fmla="*/ 20 h 22"/>
              <a:gd name="T2" fmla="*/ 29 w 29"/>
              <a:gd name="T3" fmla="*/ 22 h 22"/>
              <a:gd name="T4" fmla="*/ 23 w 29"/>
              <a:gd name="T5" fmla="*/ 7 h 22"/>
              <a:gd name="T6" fmla="*/ 3 w 29"/>
              <a:gd name="T7" fmla="*/ 3 h 22"/>
              <a:gd name="T8" fmla="*/ 0 w 29"/>
              <a:gd name="T9" fmla="*/ 6 h 22"/>
              <a:gd name="T10" fmla="*/ 5 w 29"/>
              <a:gd name="T11" fmla="*/ 4 h 22"/>
              <a:gd name="T12" fmla="*/ 24 w 29"/>
              <a:gd name="T13" fmla="*/ 14 h 22"/>
              <a:gd name="T14" fmla="*/ 25 w 29"/>
              <a:gd name="T15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22">
                <a:moveTo>
                  <a:pt x="25" y="20"/>
                </a:moveTo>
                <a:lnTo>
                  <a:pt x="29" y="22"/>
                </a:lnTo>
                <a:cubicBezTo>
                  <a:pt x="29" y="22"/>
                  <a:pt x="28" y="12"/>
                  <a:pt x="23" y="7"/>
                </a:cubicBezTo>
                <a:cubicBezTo>
                  <a:pt x="18" y="2"/>
                  <a:pt x="10" y="0"/>
                  <a:pt x="3" y="3"/>
                </a:cubicBezTo>
                <a:cubicBezTo>
                  <a:pt x="3" y="3"/>
                  <a:pt x="0" y="5"/>
                  <a:pt x="0" y="6"/>
                </a:cubicBezTo>
                <a:cubicBezTo>
                  <a:pt x="0" y="6"/>
                  <a:pt x="2" y="4"/>
                  <a:pt x="5" y="4"/>
                </a:cubicBezTo>
                <a:cubicBezTo>
                  <a:pt x="13" y="2"/>
                  <a:pt x="22" y="6"/>
                  <a:pt x="24" y="14"/>
                </a:cubicBezTo>
                <a:cubicBezTo>
                  <a:pt x="25" y="19"/>
                  <a:pt x="25" y="20"/>
                  <a:pt x="25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48" name="Freeform 32"/>
          <p:cNvSpPr>
            <a:spLocks/>
          </p:cNvSpPr>
          <p:nvPr/>
        </p:nvSpPr>
        <p:spPr bwMode="auto">
          <a:xfrm>
            <a:off x="8189913" y="6191250"/>
            <a:ext cx="85725" cy="17463"/>
          </a:xfrm>
          <a:custGeom>
            <a:avLst/>
            <a:gdLst>
              <a:gd name="T0" fmla="*/ 0 w 11"/>
              <a:gd name="T1" fmla="*/ 1 h 2"/>
              <a:gd name="T2" fmla="*/ 5 w 11"/>
              <a:gd name="T3" fmla="*/ 0 h 2"/>
              <a:gd name="T4" fmla="*/ 10 w 11"/>
              <a:gd name="T5" fmla="*/ 0 h 2"/>
              <a:gd name="T6" fmla="*/ 10 w 11"/>
              <a:gd name="T7" fmla="*/ 2 h 2"/>
              <a:gd name="T8" fmla="*/ 5 w 11"/>
              <a:gd name="T9" fmla="*/ 1 h 2"/>
              <a:gd name="T10" fmla="*/ 1 w 11"/>
              <a:gd name="T11" fmla="*/ 1 h 2"/>
              <a:gd name="T12" fmla="*/ 0 w 11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">
                <a:moveTo>
                  <a:pt x="0" y="1"/>
                </a:moveTo>
                <a:cubicBezTo>
                  <a:pt x="1" y="0"/>
                  <a:pt x="3" y="0"/>
                  <a:pt x="5" y="0"/>
                </a:cubicBezTo>
                <a:cubicBezTo>
                  <a:pt x="7" y="0"/>
                  <a:pt x="9" y="0"/>
                  <a:pt x="10" y="0"/>
                </a:cubicBezTo>
                <a:cubicBezTo>
                  <a:pt x="11" y="1"/>
                  <a:pt x="11" y="2"/>
                  <a:pt x="10" y="2"/>
                </a:cubicBezTo>
                <a:cubicBezTo>
                  <a:pt x="9" y="1"/>
                  <a:pt x="7" y="1"/>
                  <a:pt x="5" y="1"/>
                </a:cubicBezTo>
                <a:cubicBezTo>
                  <a:pt x="3" y="1"/>
                  <a:pt x="2" y="1"/>
                  <a:pt x="1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49" name="Freeform 33"/>
          <p:cNvSpPr>
            <a:spLocks/>
          </p:cNvSpPr>
          <p:nvPr/>
        </p:nvSpPr>
        <p:spPr bwMode="auto">
          <a:xfrm>
            <a:off x="8189913" y="6148388"/>
            <a:ext cx="85725" cy="17462"/>
          </a:xfrm>
          <a:custGeom>
            <a:avLst/>
            <a:gdLst>
              <a:gd name="T0" fmla="*/ 0 w 11"/>
              <a:gd name="T1" fmla="*/ 0 h 2"/>
              <a:gd name="T2" fmla="*/ 5 w 11"/>
              <a:gd name="T3" fmla="*/ 0 h 2"/>
              <a:gd name="T4" fmla="*/ 10 w 11"/>
              <a:gd name="T5" fmla="*/ 0 h 2"/>
              <a:gd name="T6" fmla="*/ 10 w 11"/>
              <a:gd name="T7" fmla="*/ 1 h 2"/>
              <a:gd name="T8" fmla="*/ 5 w 11"/>
              <a:gd name="T9" fmla="*/ 0 h 2"/>
              <a:gd name="T10" fmla="*/ 1 w 11"/>
              <a:gd name="T11" fmla="*/ 1 h 2"/>
              <a:gd name="T12" fmla="*/ 0 w 11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">
                <a:moveTo>
                  <a:pt x="0" y="0"/>
                </a:moveTo>
                <a:cubicBezTo>
                  <a:pt x="1" y="0"/>
                  <a:pt x="3" y="0"/>
                  <a:pt x="5" y="0"/>
                </a:cubicBezTo>
                <a:cubicBezTo>
                  <a:pt x="7" y="0"/>
                  <a:pt x="9" y="0"/>
                  <a:pt x="10" y="0"/>
                </a:cubicBezTo>
                <a:cubicBezTo>
                  <a:pt x="11" y="1"/>
                  <a:pt x="11" y="2"/>
                  <a:pt x="10" y="1"/>
                </a:cubicBezTo>
                <a:cubicBezTo>
                  <a:pt x="9" y="1"/>
                  <a:pt x="7" y="0"/>
                  <a:pt x="5" y="0"/>
                </a:cubicBezTo>
                <a:cubicBezTo>
                  <a:pt x="3" y="0"/>
                  <a:pt x="2" y="1"/>
                  <a:pt x="1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50" name="Freeform 34"/>
          <p:cNvSpPr>
            <a:spLocks/>
          </p:cNvSpPr>
          <p:nvPr/>
        </p:nvSpPr>
        <p:spPr bwMode="auto">
          <a:xfrm>
            <a:off x="8189913" y="6130925"/>
            <a:ext cx="85725" cy="17463"/>
          </a:xfrm>
          <a:custGeom>
            <a:avLst/>
            <a:gdLst>
              <a:gd name="T0" fmla="*/ 0 w 11"/>
              <a:gd name="T1" fmla="*/ 1 h 2"/>
              <a:gd name="T2" fmla="*/ 5 w 11"/>
              <a:gd name="T3" fmla="*/ 0 h 2"/>
              <a:gd name="T4" fmla="*/ 10 w 11"/>
              <a:gd name="T5" fmla="*/ 1 h 2"/>
              <a:gd name="T6" fmla="*/ 10 w 11"/>
              <a:gd name="T7" fmla="*/ 2 h 2"/>
              <a:gd name="T8" fmla="*/ 5 w 11"/>
              <a:gd name="T9" fmla="*/ 1 h 2"/>
              <a:gd name="T10" fmla="*/ 1 w 11"/>
              <a:gd name="T11" fmla="*/ 1 h 2"/>
              <a:gd name="T12" fmla="*/ 0 w 11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">
                <a:moveTo>
                  <a:pt x="0" y="1"/>
                </a:moveTo>
                <a:cubicBezTo>
                  <a:pt x="1" y="1"/>
                  <a:pt x="3" y="0"/>
                  <a:pt x="5" y="0"/>
                </a:cubicBezTo>
                <a:cubicBezTo>
                  <a:pt x="7" y="0"/>
                  <a:pt x="9" y="0"/>
                  <a:pt x="10" y="1"/>
                </a:cubicBezTo>
                <a:cubicBezTo>
                  <a:pt x="11" y="1"/>
                  <a:pt x="11" y="2"/>
                  <a:pt x="10" y="2"/>
                </a:cubicBezTo>
                <a:cubicBezTo>
                  <a:pt x="9" y="2"/>
                  <a:pt x="7" y="1"/>
                  <a:pt x="5" y="1"/>
                </a:cubicBezTo>
                <a:cubicBezTo>
                  <a:pt x="3" y="1"/>
                  <a:pt x="2" y="1"/>
                  <a:pt x="1" y="1"/>
                </a:cubicBezTo>
                <a:cubicBezTo>
                  <a:pt x="0" y="2"/>
                  <a:pt x="0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8228013" y="6059488"/>
            <a:ext cx="7937" cy="2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8243888" y="6156325"/>
            <a:ext cx="22225" cy="34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53" name="Freeform 37"/>
          <p:cNvSpPr>
            <a:spLocks/>
          </p:cNvSpPr>
          <p:nvPr/>
        </p:nvSpPr>
        <p:spPr bwMode="auto">
          <a:xfrm>
            <a:off x="8189913" y="6103938"/>
            <a:ext cx="76200" cy="34925"/>
          </a:xfrm>
          <a:custGeom>
            <a:avLst/>
            <a:gdLst>
              <a:gd name="T0" fmla="*/ 10 w 10"/>
              <a:gd name="T1" fmla="*/ 4 h 4"/>
              <a:gd name="T2" fmla="*/ 9 w 10"/>
              <a:gd name="T3" fmla="*/ 2 h 4"/>
              <a:gd name="T4" fmla="*/ 3 w 10"/>
              <a:gd name="T5" fmla="*/ 1 h 4"/>
              <a:gd name="T6" fmla="*/ 0 w 10"/>
              <a:gd name="T7" fmla="*/ 4 h 4"/>
              <a:gd name="T8" fmla="*/ 10 w 10"/>
              <a:gd name="T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4">
                <a:moveTo>
                  <a:pt x="10" y="4"/>
                </a:moveTo>
                <a:cubicBezTo>
                  <a:pt x="10" y="4"/>
                  <a:pt x="10" y="4"/>
                  <a:pt x="9" y="2"/>
                </a:cubicBezTo>
                <a:cubicBezTo>
                  <a:pt x="7" y="0"/>
                  <a:pt x="4" y="0"/>
                  <a:pt x="3" y="1"/>
                </a:cubicBezTo>
                <a:cubicBezTo>
                  <a:pt x="1" y="2"/>
                  <a:pt x="0" y="4"/>
                  <a:pt x="0" y="4"/>
                </a:cubicBezTo>
                <a:lnTo>
                  <a:pt x="10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54" name="Oval 38"/>
          <p:cNvSpPr>
            <a:spLocks noChangeArrowheads="1"/>
          </p:cNvSpPr>
          <p:nvPr/>
        </p:nvSpPr>
        <p:spPr bwMode="auto">
          <a:xfrm>
            <a:off x="8221663" y="6096000"/>
            <a:ext cx="14287" cy="17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56" name="Rectangle 40"/>
          <p:cNvSpPr>
            <a:spLocks noChangeArrowheads="1"/>
          </p:cNvSpPr>
          <p:nvPr/>
        </p:nvSpPr>
        <p:spPr bwMode="auto">
          <a:xfrm>
            <a:off x="7720013" y="5803900"/>
            <a:ext cx="4333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600" dirty="0">
                <a:solidFill>
                  <a:srgbClr val="FFFFFF"/>
                </a:solidFill>
                <a:latin typeface="Minion Display" pitchFamily="18" charset="0"/>
              </a:rPr>
              <a:t>O</a:t>
            </a:r>
            <a:endParaRPr lang="en-US" sz="4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5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05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9589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3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56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7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Line 24"/>
          <p:cNvSpPr>
            <a:spLocks noChangeShapeType="1"/>
          </p:cNvSpPr>
          <p:nvPr userDrawn="1"/>
        </p:nvSpPr>
        <p:spPr bwMode="auto">
          <a:xfrm>
            <a:off x="677863" y="1828800"/>
            <a:ext cx="778827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06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941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5621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1817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6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9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50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Line 24"/>
          <p:cNvSpPr>
            <a:spLocks noChangeShapeType="1"/>
          </p:cNvSpPr>
          <p:nvPr userDrawn="1"/>
        </p:nvSpPr>
        <p:spPr bwMode="auto">
          <a:xfrm>
            <a:off x="677863" y="1828800"/>
            <a:ext cx="778827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32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130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Line 24"/>
          <p:cNvSpPr>
            <a:spLocks noChangeShapeType="1"/>
          </p:cNvSpPr>
          <p:nvPr userDrawn="1"/>
        </p:nvSpPr>
        <p:spPr bwMode="auto">
          <a:xfrm>
            <a:off x="677863" y="1828800"/>
            <a:ext cx="778827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551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Line 24"/>
          <p:cNvSpPr>
            <a:spLocks noChangeShapeType="1"/>
          </p:cNvSpPr>
          <p:nvPr userDrawn="1"/>
        </p:nvSpPr>
        <p:spPr bwMode="auto">
          <a:xfrm>
            <a:off x="677863" y="1828800"/>
            <a:ext cx="778827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154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1600" y="3124200"/>
            <a:ext cx="6434138" cy="533400"/>
          </a:xfrm>
        </p:spPr>
        <p:txBody>
          <a:bodyPr lIns="182880" rIns="182880" anchor="b"/>
          <a:lstStyle>
            <a:lvl1pPr marL="0" indent="0" algn="ctr">
              <a:buFont typeface="Wingdings" pitchFamily="2" charset="2"/>
              <a:buNone/>
              <a:defRPr sz="3000" baseline="0"/>
            </a:lvl1pPr>
          </a:lstStyle>
          <a:p>
            <a:pPr lvl="0"/>
            <a:r>
              <a:rPr lang="en-US" noProof="0" dirty="0" smtClean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2492501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346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8287A">
                <a:gamma/>
                <a:shade val="72941"/>
                <a:invGamma/>
              </a:srgbClr>
            </a:gs>
            <a:gs pos="100000">
              <a:srgbClr val="2828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438400"/>
            <a:ext cx="777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Subitem</a:t>
            </a:r>
          </a:p>
          <a:p>
            <a:pPr lvl="2"/>
            <a:r>
              <a:rPr lang="en-US" smtClean="0"/>
              <a:t>Sub Subitem</a:t>
            </a:r>
          </a:p>
          <a:p>
            <a:pPr lvl="2"/>
            <a:endParaRPr lang="en-US" smtClean="0"/>
          </a:p>
        </p:txBody>
      </p:sp>
      <p:sp>
        <p:nvSpPr>
          <p:cNvPr id="1082" name="Rectangle 58"/>
          <p:cNvSpPr>
            <a:spLocks noChangeArrowheads="1"/>
          </p:cNvSpPr>
          <p:nvPr/>
        </p:nvSpPr>
        <p:spPr bwMode="auto">
          <a:xfrm>
            <a:off x="8014890" y="6308725"/>
            <a:ext cx="8732" cy="77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96" name="Rectangle 72"/>
          <p:cNvSpPr>
            <a:spLocks noChangeArrowheads="1"/>
          </p:cNvSpPr>
          <p:nvPr/>
        </p:nvSpPr>
        <p:spPr bwMode="auto">
          <a:xfrm>
            <a:off x="8014890" y="6059488"/>
            <a:ext cx="8732" cy="2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02" name="Rectangle 78"/>
          <p:cNvSpPr>
            <a:spLocks noChangeArrowheads="1"/>
          </p:cNvSpPr>
          <p:nvPr/>
        </p:nvSpPr>
        <p:spPr bwMode="auto">
          <a:xfrm>
            <a:off x="6842601" y="5803900"/>
            <a:ext cx="33877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600" dirty="0">
                <a:solidFill>
                  <a:srgbClr val="FFFFFF"/>
                </a:solidFill>
                <a:latin typeface="Minion Display" pitchFamily="18" charset="0"/>
              </a:rPr>
              <a:t>L</a:t>
            </a:r>
            <a:endParaRPr lang="en-US" sz="4600" dirty="0"/>
          </a:p>
        </p:txBody>
      </p:sp>
      <p:sp>
        <p:nvSpPr>
          <p:cNvPr id="1103" name="Rectangle 79"/>
          <p:cNvSpPr>
            <a:spLocks noChangeArrowheads="1"/>
          </p:cNvSpPr>
          <p:nvPr/>
        </p:nvSpPr>
        <p:spPr bwMode="auto">
          <a:xfrm>
            <a:off x="7147083" y="5803900"/>
            <a:ext cx="41560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600" dirty="0">
                <a:solidFill>
                  <a:srgbClr val="FFFFFF"/>
                </a:solidFill>
                <a:latin typeface="Minion Display" pitchFamily="18" charset="0"/>
              </a:rPr>
              <a:t>A</a:t>
            </a:r>
            <a:endParaRPr lang="en-US" sz="4600" dirty="0"/>
          </a:p>
        </p:txBody>
      </p:sp>
      <p:pic>
        <p:nvPicPr>
          <p:cNvPr id="1104" name="Picture 80" descr="gradation ba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281" y="6407150"/>
            <a:ext cx="990124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" name="Freeform 81"/>
          <p:cNvSpPr>
            <a:spLocks/>
          </p:cNvSpPr>
          <p:nvPr/>
        </p:nvSpPr>
        <p:spPr bwMode="auto">
          <a:xfrm>
            <a:off x="7778273" y="6484938"/>
            <a:ext cx="464503" cy="68262"/>
          </a:xfrm>
          <a:custGeom>
            <a:avLst/>
            <a:gdLst>
              <a:gd name="T0" fmla="*/ 45 w 55"/>
              <a:gd name="T1" fmla="*/ 5 h 8"/>
              <a:gd name="T2" fmla="*/ 23 w 55"/>
              <a:gd name="T3" fmla="*/ 2 h 8"/>
              <a:gd name="T4" fmla="*/ 1 w 55"/>
              <a:gd name="T5" fmla="*/ 5 h 8"/>
              <a:gd name="T6" fmla="*/ 0 w 55"/>
              <a:gd name="T7" fmla="*/ 5 h 8"/>
              <a:gd name="T8" fmla="*/ 0 w 55"/>
              <a:gd name="T9" fmla="*/ 4 h 8"/>
              <a:gd name="T10" fmla="*/ 18 w 55"/>
              <a:gd name="T11" fmla="*/ 0 h 8"/>
              <a:gd name="T12" fmla="*/ 29 w 55"/>
              <a:gd name="T13" fmla="*/ 0 h 8"/>
              <a:gd name="T14" fmla="*/ 35 w 55"/>
              <a:gd name="T15" fmla="*/ 0 h 8"/>
              <a:gd name="T16" fmla="*/ 41 w 55"/>
              <a:gd name="T17" fmla="*/ 1 h 8"/>
              <a:gd name="T18" fmla="*/ 51 w 55"/>
              <a:gd name="T19" fmla="*/ 3 h 8"/>
              <a:gd name="T20" fmla="*/ 54 w 55"/>
              <a:gd name="T21" fmla="*/ 4 h 8"/>
              <a:gd name="T22" fmla="*/ 54 w 55"/>
              <a:gd name="T23" fmla="*/ 7 h 8"/>
              <a:gd name="T24" fmla="*/ 51 w 55"/>
              <a:gd name="T25" fmla="*/ 7 h 8"/>
              <a:gd name="T26" fmla="*/ 45 w 55"/>
              <a:gd name="T27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8">
                <a:moveTo>
                  <a:pt x="45" y="5"/>
                </a:moveTo>
                <a:cubicBezTo>
                  <a:pt x="38" y="3"/>
                  <a:pt x="30" y="2"/>
                  <a:pt x="23" y="2"/>
                </a:cubicBezTo>
                <a:cubicBezTo>
                  <a:pt x="16" y="2"/>
                  <a:pt x="8" y="3"/>
                  <a:pt x="1" y="5"/>
                </a:cubicBezTo>
                <a:cubicBezTo>
                  <a:pt x="1" y="5"/>
                  <a:pt x="0" y="5"/>
                  <a:pt x="0" y="5"/>
                </a:cubicBezTo>
                <a:lnTo>
                  <a:pt x="0" y="4"/>
                </a:lnTo>
                <a:cubicBezTo>
                  <a:pt x="7" y="1"/>
                  <a:pt x="12" y="0"/>
                  <a:pt x="18" y="0"/>
                </a:cubicBezTo>
                <a:cubicBezTo>
                  <a:pt x="22" y="0"/>
                  <a:pt x="25" y="0"/>
                  <a:pt x="29" y="0"/>
                </a:cubicBezTo>
                <a:cubicBezTo>
                  <a:pt x="30" y="0"/>
                  <a:pt x="33" y="0"/>
                  <a:pt x="35" y="0"/>
                </a:cubicBezTo>
                <a:cubicBezTo>
                  <a:pt x="38" y="0"/>
                  <a:pt x="39" y="0"/>
                  <a:pt x="41" y="1"/>
                </a:cubicBezTo>
                <a:cubicBezTo>
                  <a:pt x="45" y="1"/>
                  <a:pt x="48" y="2"/>
                  <a:pt x="51" y="3"/>
                </a:cubicBezTo>
                <a:cubicBezTo>
                  <a:pt x="52" y="3"/>
                  <a:pt x="53" y="4"/>
                  <a:pt x="54" y="4"/>
                </a:cubicBezTo>
                <a:cubicBezTo>
                  <a:pt x="55" y="5"/>
                  <a:pt x="55" y="6"/>
                  <a:pt x="54" y="7"/>
                </a:cubicBezTo>
                <a:cubicBezTo>
                  <a:pt x="54" y="8"/>
                  <a:pt x="52" y="7"/>
                  <a:pt x="51" y="7"/>
                </a:cubicBezTo>
                <a:cubicBezTo>
                  <a:pt x="49" y="6"/>
                  <a:pt x="47" y="5"/>
                  <a:pt x="45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06" name="Freeform 82"/>
          <p:cNvSpPr>
            <a:spLocks/>
          </p:cNvSpPr>
          <p:nvPr/>
        </p:nvSpPr>
        <p:spPr bwMode="auto">
          <a:xfrm>
            <a:off x="7820183" y="6389688"/>
            <a:ext cx="380683" cy="111125"/>
          </a:xfrm>
          <a:custGeom>
            <a:avLst/>
            <a:gdLst>
              <a:gd name="T0" fmla="*/ 1 w 45"/>
              <a:gd name="T1" fmla="*/ 3 h 13"/>
              <a:gd name="T2" fmla="*/ 0 w 45"/>
              <a:gd name="T3" fmla="*/ 3 h 13"/>
              <a:gd name="T4" fmla="*/ 2 w 45"/>
              <a:gd name="T5" fmla="*/ 2 h 13"/>
              <a:gd name="T6" fmla="*/ 3 w 45"/>
              <a:gd name="T7" fmla="*/ 1 h 13"/>
              <a:gd name="T8" fmla="*/ 20 w 45"/>
              <a:gd name="T9" fmla="*/ 0 h 13"/>
              <a:gd name="T10" fmla="*/ 39 w 45"/>
              <a:gd name="T11" fmla="*/ 2 h 13"/>
              <a:gd name="T12" fmla="*/ 43 w 45"/>
              <a:gd name="T13" fmla="*/ 3 h 13"/>
              <a:gd name="T14" fmla="*/ 44 w 45"/>
              <a:gd name="T15" fmla="*/ 5 h 13"/>
              <a:gd name="T16" fmla="*/ 42 w 45"/>
              <a:gd name="T17" fmla="*/ 5 h 13"/>
              <a:gd name="T18" fmla="*/ 42 w 45"/>
              <a:gd name="T19" fmla="*/ 13 h 13"/>
              <a:gd name="T20" fmla="*/ 41 w 45"/>
              <a:gd name="T21" fmla="*/ 13 h 13"/>
              <a:gd name="T22" fmla="*/ 38 w 45"/>
              <a:gd name="T23" fmla="*/ 12 h 13"/>
              <a:gd name="T24" fmla="*/ 37 w 45"/>
              <a:gd name="T25" fmla="*/ 12 h 13"/>
              <a:gd name="T26" fmla="*/ 36 w 45"/>
              <a:gd name="T27" fmla="*/ 12 h 13"/>
              <a:gd name="T28" fmla="*/ 36 w 45"/>
              <a:gd name="T29" fmla="*/ 11 h 13"/>
              <a:gd name="T30" fmla="*/ 35 w 45"/>
              <a:gd name="T31" fmla="*/ 9 h 13"/>
              <a:gd name="T32" fmla="*/ 36 w 45"/>
              <a:gd name="T33" fmla="*/ 7 h 13"/>
              <a:gd name="T34" fmla="*/ 35 w 45"/>
              <a:gd name="T35" fmla="*/ 3 h 13"/>
              <a:gd name="T36" fmla="*/ 20 w 45"/>
              <a:gd name="T37" fmla="*/ 1 h 13"/>
              <a:gd name="T38" fmla="*/ 1 w 45"/>
              <a:gd name="T39" fmla="*/ 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" h="13">
                <a:moveTo>
                  <a:pt x="1" y="3"/>
                </a:moveTo>
                <a:cubicBezTo>
                  <a:pt x="1" y="3"/>
                  <a:pt x="0" y="3"/>
                  <a:pt x="0" y="3"/>
                </a:cubicBezTo>
                <a:cubicBezTo>
                  <a:pt x="0" y="2"/>
                  <a:pt x="1" y="2"/>
                  <a:pt x="2" y="2"/>
                </a:cubicBezTo>
                <a:cubicBezTo>
                  <a:pt x="2" y="2"/>
                  <a:pt x="3" y="1"/>
                  <a:pt x="3" y="1"/>
                </a:cubicBezTo>
                <a:cubicBezTo>
                  <a:pt x="10" y="0"/>
                  <a:pt x="14" y="0"/>
                  <a:pt x="20" y="0"/>
                </a:cubicBezTo>
                <a:cubicBezTo>
                  <a:pt x="25" y="0"/>
                  <a:pt x="33" y="0"/>
                  <a:pt x="39" y="2"/>
                </a:cubicBezTo>
                <a:cubicBezTo>
                  <a:pt x="41" y="2"/>
                  <a:pt x="42" y="2"/>
                  <a:pt x="43" y="3"/>
                </a:cubicBezTo>
                <a:cubicBezTo>
                  <a:pt x="44" y="3"/>
                  <a:pt x="45" y="4"/>
                  <a:pt x="44" y="5"/>
                </a:cubicBezTo>
                <a:cubicBezTo>
                  <a:pt x="43" y="5"/>
                  <a:pt x="42" y="5"/>
                  <a:pt x="42" y="5"/>
                </a:cubicBezTo>
                <a:cubicBezTo>
                  <a:pt x="41" y="8"/>
                  <a:pt x="42" y="11"/>
                  <a:pt x="42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0" y="13"/>
                  <a:pt x="39" y="13"/>
                  <a:pt x="38" y="12"/>
                </a:cubicBezTo>
                <a:cubicBezTo>
                  <a:pt x="38" y="12"/>
                  <a:pt x="38" y="12"/>
                  <a:pt x="37" y="12"/>
                </a:cubicBezTo>
                <a:cubicBezTo>
                  <a:pt x="37" y="12"/>
                  <a:pt x="36" y="12"/>
                  <a:pt x="36" y="12"/>
                </a:cubicBezTo>
                <a:cubicBezTo>
                  <a:pt x="36" y="12"/>
                  <a:pt x="36" y="11"/>
                  <a:pt x="36" y="11"/>
                </a:cubicBezTo>
                <a:cubicBezTo>
                  <a:pt x="35" y="11"/>
                  <a:pt x="35" y="9"/>
                  <a:pt x="35" y="9"/>
                </a:cubicBezTo>
                <a:cubicBezTo>
                  <a:pt x="35" y="8"/>
                  <a:pt x="35" y="7"/>
                  <a:pt x="36" y="7"/>
                </a:cubicBezTo>
                <a:cubicBezTo>
                  <a:pt x="36" y="6"/>
                  <a:pt x="35" y="4"/>
                  <a:pt x="35" y="3"/>
                </a:cubicBezTo>
                <a:cubicBezTo>
                  <a:pt x="35" y="2"/>
                  <a:pt x="21" y="1"/>
                  <a:pt x="20" y="1"/>
                </a:cubicBezTo>
                <a:cubicBezTo>
                  <a:pt x="14" y="1"/>
                  <a:pt x="7" y="2"/>
                  <a:pt x="1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07" name="Rectangle 83"/>
          <p:cNvSpPr>
            <a:spLocks noChangeArrowheads="1"/>
          </p:cNvSpPr>
          <p:nvPr/>
        </p:nvSpPr>
        <p:spPr bwMode="auto">
          <a:xfrm>
            <a:off x="7991078" y="6308725"/>
            <a:ext cx="8731" cy="77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08" name="Rectangle 84"/>
          <p:cNvSpPr>
            <a:spLocks noChangeArrowheads="1"/>
          </p:cNvSpPr>
          <p:nvPr/>
        </p:nvSpPr>
        <p:spPr bwMode="auto">
          <a:xfrm>
            <a:off x="8012906" y="6397625"/>
            <a:ext cx="17463" cy="77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09" name="Rectangle 85"/>
          <p:cNvSpPr>
            <a:spLocks noChangeArrowheads="1"/>
          </p:cNvSpPr>
          <p:nvPr/>
        </p:nvSpPr>
        <p:spPr bwMode="auto">
          <a:xfrm>
            <a:off x="8044656" y="6397625"/>
            <a:ext cx="17463" cy="77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10" name="Rectangle 86"/>
          <p:cNvSpPr>
            <a:spLocks noChangeArrowheads="1"/>
          </p:cNvSpPr>
          <p:nvPr/>
        </p:nvSpPr>
        <p:spPr bwMode="auto">
          <a:xfrm>
            <a:off x="8076485" y="6407150"/>
            <a:ext cx="15716" cy="68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11" name="Freeform 87"/>
          <p:cNvSpPr>
            <a:spLocks/>
          </p:cNvSpPr>
          <p:nvPr/>
        </p:nvSpPr>
        <p:spPr bwMode="auto">
          <a:xfrm>
            <a:off x="7831693" y="6346825"/>
            <a:ext cx="337027" cy="50800"/>
          </a:xfrm>
          <a:custGeom>
            <a:avLst/>
            <a:gdLst>
              <a:gd name="T0" fmla="*/ 34 w 40"/>
              <a:gd name="T1" fmla="*/ 4 h 6"/>
              <a:gd name="T2" fmla="*/ 30 w 40"/>
              <a:gd name="T3" fmla="*/ 3 h 6"/>
              <a:gd name="T4" fmla="*/ 25 w 40"/>
              <a:gd name="T5" fmla="*/ 2 h 6"/>
              <a:gd name="T6" fmla="*/ 16 w 40"/>
              <a:gd name="T7" fmla="*/ 2 h 6"/>
              <a:gd name="T8" fmla="*/ 8 w 40"/>
              <a:gd name="T9" fmla="*/ 2 h 6"/>
              <a:gd name="T10" fmla="*/ 1 w 40"/>
              <a:gd name="T11" fmla="*/ 4 h 6"/>
              <a:gd name="T12" fmla="*/ 0 w 40"/>
              <a:gd name="T13" fmla="*/ 4 h 6"/>
              <a:gd name="T14" fmla="*/ 0 w 40"/>
              <a:gd name="T15" fmla="*/ 3 h 6"/>
              <a:gd name="T16" fmla="*/ 6 w 40"/>
              <a:gd name="T17" fmla="*/ 1 h 6"/>
              <a:gd name="T18" fmla="*/ 21 w 40"/>
              <a:gd name="T19" fmla="*/ 0 h 6"/>
              <a:gd name="T20" fmla="*/ 30 w 40"/>
              <a:gd name="T21" fmla="*/ 1 h 6"/>
              <a:gd name="T22" fmla="*/ 37 w 40"/>
              <a:gd name="T23" fmla="*/ 3 h 6"/>
              <a:gd name="T24" fmla="*/ 39 w 40"/>
              <a:gd name="T25" fmla="*/ 3 h 6"/>
              <a:gd name="T26" fmla="*/ 39 w 40"/>
              <a:gd name="T27" fmla="*/ 5 h 6"/>
              <a:gd name="T28" fmla="*/ 37 w 40"/>
              <a:gd name="T29" fmla="*/ 5 h 6"/>
              <a:gd name="T30" fmla="*/ 34 w 40"/>
              <a:gd name="T31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" h="6">
                <a:moveTo>
                  <a:pt x="34" y="4"/>
                </a:moveTo>
                <a:cubicBezTo>
                  <a:pt x="33" y="4"/>
                  <a:pt x="31" y="3"/>
                  <a:pt x="30" y="3"/>
                </a:cubicBezTo>
                <a:cubicBezTo>
                  <a:pt x="28" y="3"/>
                  <a:pt x="26" y="2"/>
                  <a:pt x="25" y="2"/>
                </a:cubicBezTo>
                <a:cubicBezTo>
                  <a:pt x="22" y="2"/>
                  <a:pt x="19" y="2"/>
                  <a:pt x="16" y="2"/>
                </a:cubicBezTo>
                <a:cubicBezTo>
                  <a:pt x="13" y="2"/>
                  <a:pt x="10" y="2"/>
                  <a:pt x="8" y="2"/>
                </a:cubicBezTo>
                <a:cubicBezTo>
                  <a:pt x="5" y="2"/>
                  <a:pt x="3" y="3"/>
                  <a:pt x="1" y="4"/>
                </a:cubicBezTo>
                <a:lnTo>
                  <a:pt x="0" y="4"/>
                </a:lnTo>
                <a:lnTo>
                  <a:pt x="0" y="3"/>
                </a:lnTo>
                <a:cubicBezTo>
                  <a:pt x="1" y="2"/>
                  <a:pt x="5" y="1"/>
                  <a:pt x="6" y="1"/>
                </a:cubicBezTo>
                <a:cubicBezTo>
                  <a:pt x="11" y="0"/>
                  <a:pt x="16" y="0"/>
                  <a:pt x="21" y="0"/>
                </a:cubicBezTo>
                <a:cubicBezTo>
                  <a:pt x="24" y="0"/>
                  <a:pt x="27" y="0"/>
                  <a:pt x="30" y="1"/>
                </a:cubicBezTo>
                <a:cubicBezTo>
                  <a:pt x="32" y="1"/>
                  <a:pt x="35" y="2"/>
                  <a:pt x="37" y="3"/>
                </a:cubicBezTo>
                <a:cubicBezTo>
                  <a:pt x="37" y="3"/>
                  <a:pt x="39" y="3"/>
                  <a:pt x="39" y="3"/>
                </a:cubicBezTo>
                <a:cubicBezTo>
                  <a:pt x="40" y="4"/>
                  <a:pt x="40" y="5"/>
                  <a:pt x="39" y="5"/>
                </a:cubicBezTo>
                <a:cubicBezTo>
                  <a:pt x="39" y="6"/>
                  <a:pt x="38" y="5"/>
                  <a:pt x="37" y="5"/>
                </a:cubicBezTo>
                <a:lnTo>
                  <a:pt x="34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12" name="Freeform 88"/>
          <p:cNvSpPr>
            <a:spLocks/>
          </p:cNvSpPr>
          <p:nvPr/>
        </p:nvSpPr>
        <p:spPr bwMode="auto">
          <a:xfrm>
            <a:off x="8037671" y="6259513"/>
            <a:ext cx="31433" cy="77787"/>
          </a:xfrm>
          <a:custGeom>
            <a:avLst/>
            <a:gdLst>
              <a:gd name="T0" fmla="*/ 2 w 4"/>
              <a:gd name="T1" fmla="*/ 6 h 9"/>
              <a:gd name="T2" fmla="*/ 2 w 4"/>
              <a:gd name="T3" fmla="*/ 9 h 9"/>
              <a:gd name="T4" fmla="*/ 4 w 4"/>
              <a:gd name="T5" fmla="*/ 9 h 9"/>
              <a:gd name="T6" fmla="*/ 3 w 4"/>
              <a:gd name="T7" fmla="*/ 6 h 9"/>
              <a:gd name="T8" fmla="*/ 2 w 4"/>
              <a:gd name="T9" fmla="*/ 3 h 9"/>
              <a:gd name="T10" fmla="*/ 0 w 4"/>
              <a:gd name="T11" fmla="*/ 2 h 9"/>
              <a:gd name="T12" fmla="*/ 2 w 4"/>
              <a:gd name="T13" fmla="*/ 6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9">
                <a:moveTo>
                  <a:pt x="2" y="6"/>
                </a:moveTo>
                <a:cubicBezTo>
                  <a:pt x="2" y="7"/>
                  <a:pt x="2" y="9"/>
                  <a:pt x="2" y="9"/>
                </a:cubicBezTo>
                <a:lnTo>
                  <a:pt x="4" y="9"/>
                </a:lnTo>
                <a:cubicBezTo>
                  <a:pt x="4" y="9"/>
                  <a:pt x="4" y="7"/>
                  <a:pt x="3" y="6"/>
                </a:cubicBezTo>
                <a:cubicBezTo>
                  <a:pt x="3" y="5"/>
                  <a:pt x="2" y="3"/>
                  <a:pt x="2" y="3"/>
                </a:cubicBezTo>
                <a:cubicBezTo>
                  <a:pt x="1" y="2"/>
                  <a:pt x="0" y="0"/>
                  <a:pt x="0" y="2"/>
                </a:cubicBezTo>
                <a:cubicBezTo>
                  <a:pt x="0" y="2"/>
                  <a:pt x="1" y="4"/>
                  <a:pt x="2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13" name="Freeform 89"/>
          <p:cNvSpPr>
            <a:spLocks/>
          </p:cNvSpPr>
          <p:nvPr/>
        </p:nvSpPr>
        <p:spPr bwMode="auto">
          <a:xfrm>
            <a:off x="8022113" y="6276975"/>
            <a:ext cx="24448" cy="60325"/>
          </a:xfrm>
          <a:custGeom>
            <a:avLst/>
            <a:gdLst>
              <a:gd name="T0" fmla="*/ 1 w 3"/>
              <a:gd name="T1" fmla="*/ 4 h 7"/>
              <a:gd name="T2" fmla="*/ 2 w 3"/>
              <a:gd name="T3" fmla="*/ 7 h 7"/>
              <a:gd name="T4" fmla="*/ 3 w 3"/>
              <a:gd name="T5" fmla="*/ 7 h 7"/>
              <a:gd name="T6" fmla="*/ 2 w 3"/>
              <a:gd name="T7" fmla="*/ 4 h 7"/>
              <a:gd name="T8" fmla="*/ 1 w 3"/>
              <a:gd name="T9" fmla="*/ 2 h 7"/>
              <a:gd name="T10" fmla="*/ 0 w 3"/>
              <a:gd name="T11" fmla="*/ 1 h 7"/>
              <a:gd name="T12" fmla="*/ 1 w 3"/>
              <a:gd name="T13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7">
                <a:moveTo>
                  <a:pt x="1" y="4"/>
                </a:moveTo>
                <a:cubicBezTo>
                  <a:pt x="2" y="5"/>
                  <a:pt x="2" y="7"/>
                  <a:pt x="2" y="7"/>
                </a:cubicBezTo>
                <a:lnTo>
                  <a:pt x="3" y="7"/>
                </a:lnTo>
                <a:cubicBezTo>
                  <a:pt x="3" y="7"/>
                  <a:pt x="3" y="6"/>
                  <a:pt x="2" y="4"/>
                </a:cubicBezTo>
                <a:cubicBezTo>
                  <a:pt x="2" y="3"/>
                  <a:pt x="1" y="2"/>
                  <a:pt x="1" y="2"/>
                </a:cubicBezTo>
                <a:cubicBezTo>
                  <a:pt x="1" y="1"/>
                  <a:pt x="0" y="0"/>
                  <a:pt x="0" y="1"/>
                </a:cubicBezTo>
                <a:cubicBezTo>
                  <a:pt x="1" y="1"/>
                  <a:pt x="1" y="3"/>
                  <a:pt x="1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14" name="Freeform 90"/>
          <p:cNvSpPr>
            <a:spLocks/>
          </p:cNvSpPr>
          <p:nvPr/>
        </p:nvSpPr>
        <p:spPr bwMode="auto">
          <a:xfrm>
            <a:off x="8006556" y="6286500"/>
            <a:ext cx="17463" cy="50800"/>
          </a:xfrm>
          <a:custGeom>
            <a:avLst/>
            <a:gdLst>
              <a:gd name="T0" fmla="*/ 1 w 2"/>
              <a:gd name="T1" fmla="*/ 4 h 6"/>
              <a:gd name="T2" fmla="*/ 1 w 2"/>
              <a:gd name="T3" fmla="*/ 6 h 6"/>
              <a:gd name="T4" fmla="*/ 2 w 2"/>
              <a:gd name="T5" fmla="*/ 6 h 6"/>
              <a:gd name="T6" fmla="*/ 2 w 2"/>
              <a:gd name="T7" fmla="*/ 4 h 6"/>
              <a:gd name="T8" fmla="*/ 1 w 2"/>
              <a:gd name="T9" fmla="*/ 2 h 6"/>
              <a:gd name="T10" fmla="*/ 1 w 2"/>
              <a:gd name="T11" fmla="*/ 1 h 6"/>
              <a:gd name="T12" fmla="*/ 1 w 2"/>
              <a:gd name="T13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6">
                <a:moveTo>
                  <a:pt x="1" y="4"/>
                </a:moveTo>
                <a:cubicBezTo>
                  <a:pt x="2" y="5"/>
                  <a:pt x="1" y="6"/>
                  <a:pt x="1" y="6"/>
                </a:cubicBezTo>
                <a:lnTo>
                  <a:pt x="2" y="6"/>
                </a:lnTo>
                <a:cubicBezTo>
                  <a:pt x="2" y="6"/>
                  <a:pt x="2" y="5"/>
                  <a:pt x="2" y="4"/>
                </a:cubicBezTo>
                <a:cubicBezTo>
                  <a:pt x="2" y="3"/>
                  <a:pt x="1" y="2"/>
                  <a:pt x="1" y="2"/>
                </a:cubicBezTo>
                <a:cubicBezTo>
                  <a:pt x="1" y="1"/>
                  <a:pt x="0" y="0"/>
                  <a:pt x="1" y="1"/>
                </a:cubicBezTo>
                <a:cubicBezTo>
                  <a:pt x="1" y="1"/>
                  <a:pt x="1" y="3"/>
                  <a:pt x="1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15" name="Freeform 91"/>
          <p:cNvSpPr>
            <a:spLocks/>
          </p:cNvSpPr>
          <p:nvPr/>
        </p:nvSpPr>
        <p:spPr bwMode="auto">
          <a:xfrm>
            <a:off x="7998698" y="6113463"/>
            <a:ext cx="15717" cy="17462"/>
          </a:xfrm>
          <a:custGeom>
            <a:avLst/>
            <a:gdLst>
              <a:gd name="T0" fmla="*/ 1 w 2"/>
              <a:gd name="T1" fmla="*/ 1 h 2"/>
              <a:gd name="T2" fmla="*/ 1 w 2"/>
              <a:gd name="T3" fmla="*/ 2 h 2"/>
              <a:gd name="T4" fmla="*/ 2 w 2"/>
              <a:gd name="T5" fmla="*/ 2 h 2"/>
              <a:gd name="T6" fmla="*/ 1 w 2"/>
              <a:gd name="T7" fmla="*/ 1 h 2"/>
              <a:gd name="T8" fmla="*/ 1 w 2"/>
              <a:gd name="T9" fmla="*/ 1 h 2"/>
              <a:gd name="T10" fmla="*/ 0 w 2"/>
              <a:gd name="T11" fmla="*/ 1 h 2"/>
              <a:gd name="T12" fmla="*/ 1 w 2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2">
                <a:moveTo>
                  <a:pt x="1" y="1"/>
                </a:moveTo>
                <a:cubicBezTo>
                  <a:pt x="1" y="2"/>
                  <a:pt x="1" y="2"/>
                  <a:pt x="1" y="2"/>
                </a:cubicBezTo>
                <a:lnTo>
                  <a:pt x="2" y="2"/>
                </a:lnTo>
                <a:cubicBezTo>
                  <a:pt x="2" y="2"/>
                  <a:pt x="2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16" name="Freeform 92"/>
          <p:cNvSpPr>
            <a:spLocks/>
          </p:cNvSpPr>
          <p:nvPr/>
        </p:nvSpPr>
        <p:spPr bwMode="auto">
          <a:xfrm>
            <a:off x="8043148" y="6251575"/>
            <a:ext cx="50641" cy="85725"/>
          </a:xfrm>
          <a:custGeom>
            <a:avLst/>
            <a:gdLst>
              <a:gd name="T0" fmla="*/ 3 w 6"/>
              <a:gd name="T1" fmla="*/ 7 h 10"/>
              <a:gd name="T2" fmla="*/ 4 w 6"/>
              <a:gd name="T3" fmla="*/ 10 h 10"/>
              <a:gd name="T4" fmla="*/ 6 w 6"/>
              <a:gd name="T5" fmla="*/ 10 h 10"/>
              <a:gd name="T6" fmla="*/ 5 w 6"/>
              <a:gd name="T7" fmla="*/ 7 h 10"/>
              <a:gd name="T8" fmla="*/ 3 w 6"/>
              <a:gd name="T9" fmla="*/ 3 h 10"/>
              <a:gd name="T10" fmla="*/ 1 w 6"/>
              <a:gd name="T11" fmla="*/ 2 h 10"/>
              <a:gd name="T12" fmla="*/ 3 w 6"/>
              <a:gd name="T13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10">
                <a:moveTo>
                  <a:pt x="3" y="7"/>
                </a:moveTo>
                <a:cubicBezTo>
                  <a:pt x="4" y="8"/>
                  <a:pt x="4" y="10"/>
                  <a:pt x="4" y="10"/>
                </a:cubicBezTo>
                <a:lnTo>
                  <a:pt x="6" y="10"/>
                </a:lnTo>
                <a:cubicBezTo>
                  <a:pt x="6" y="10"/>
                  <a:pt x="6" y="8"/>
                  <a:pt x="5" y="7"/>
                </a:cubicBezTo>
                <a:cubicBezTo>
                  <a:pt x="5" y="6"/>
                  <a:pt x="3" y="3"/>
                  <a:pt x="3" y="3"/>
                </a:cubicBezTo>
                <a:cubicBezTo>
                  <a:pt x="2" y="2"/>
                  <a:pt x="0" y="0"/>
                  <a:pt x="1" y="2"/>
                </a:cubicBezTo>
                <a:cubicBezTo>
                  <a:pt x="1" y="2"/>
                  <a:pt x="3" y="5"/>
                  <a:pt x="3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17" name="Freeform 93"/>
          <p:cNvSpPr>
            <a:spLocks/>
          </p:cNvSpPr>
          <p:nvPr/>
        </p:nvSpPr>
        <p:spPr bwMode="auto">
          <a:xfrm>
            <a:off x="7904163" y="6191250"/>
            <a:ext cx="244475" cy="188913"/>
          </a:xfrm>
          <a:custGeom>
            <a:avLst/>
            <a:gdLst>
              <a:gd name="T0" fmla="*/ 25 w 29"/>
              <a:gd name="T1" fmla="*/ 20 h 22"/>
              <a:gd name="T2" fmla="*/ 29 w 29"/>
              <a:gd name="T3" fmla="*/ 22 h 22"/>
              <a:gd name="T4" fmla="*/ 23 w 29"/>
              <a:gd name="T5" fmla="*/ 7 h 22"/>
              <a:gd name="T6" fmla="*/ 3 w 29"/>
              <a:gd name="T7" fmla="*/ 3 h 22"/>
              <a:gd name="T8" fmla="*/ 0 w 29"/>
              <a:gd name="T9" fmla="*/ 6 h 22"/>
              <a:gd name="T10" fmla="*/ 5 w 29"/>
              <a:gd name="T11" fmla="*/ 4 h 22"/>
              <a:gd name="T12" fmla="*/ 24 w 29"/>
              <a:gd name="T13" fmla="*/ 14 h 22"/>
              <a:gd name="T14" fmla="*/ 25 w 29"/>
              <a:gd name="T15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22">
                <a:moveTo>
                  <a:pt x="25" y="20"/>
                </a:moveTo>
                <a:lnTo>
                  <a:pt x="29" y="22"/>
                </a:lnTo>
                <a:cubicBezTo>
                  <a:pt x="29" y="22"/>
                  <a:pt x="28" y="12"/>
                  <a:pt x="23" y="7"/>
                </a:cubicBezTo>
                <a:cubicBezTo>
                  <a:pt x="18" y="2"/>
                  <a:pt x="10" y="0"/>
                  <a:pt x="3" y="3"/>
                </a:cubicBezTo>
                <a:cubicBezTo>
                  <a:pt x="3" y="3"/>
                  <a:pt x="0" y="5"/>
                  <a:pt x="0" y="6"/>
                </a:cubicBezTo>
                <a:cubicBezTo>
                  <a:pt x="0" y="6"/>
                  <a:pt x="2" y="4"/>
                  <a:pt x="5" y="4"/>
                </a:cubicBezTo>
                <a:cubicBezTo>
                  <a:pt x="13" y="2"/>
                  <a:pt x="22" y="6"/>
                  <a:pt x="24" y="14"/>
                </a:cubicBezTo>
                <a:cubicBezTo>
                  <a:pt x="25" y="19"/>
                  <a:pt x="25" y="20"/>
                  <a:pt x="25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18" name="Freeform 94"/>
          <p:cNvSpPr>
            <a:spLocks/>
          </p:cNvSpPr>
          <p:nvPr/>
        </p:nvSpPr>
        <p:spPr bwMode="auto">
          <a:xfrm>
            <a:off x="7949088" y="6191250"/>
            <a:ext cx="94298" cy="17463"/>
          </a:xfrm>
          <a:custGeom>
            <a:avLst/>
            <a:gdLst>
              <a:gd name="T0" fmla="*/ 0 w 11"/>
              <a:gd name="T1" fmla="*/ 1 h 2"/>
              <a:gd name="T2" fmla="*/ 5 w 11"/>
              <a:gd name="T3" fmla="*/ 0 h 2"/>
              <a:gd name="T4" fmla="*/ 10 w 11"/>
              <a:gd name="T5" fmla="*/ 0 h 2"/>
              <a:gd name="T6" fmla="*/ 10 w 11"/>
              <a:gd name="T7" fmla="*/ 2 h 2"/>
              <a:gd name="T8" fmla="*/ 5 w 11"/>
              <a:gd name="T9" fmla="*/ 1 h 2"/>
              <a:gd name="T10" fmla="*/ 1 w 11"/>
              <a:gd name="T11" fmla="*/ 1 h 2"/>
              <a:gd name="T12" fmla="*/ 0 w 11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">
                <a:moveTo>
                  <a:pt x="0" y="1"/>
                </a:moveTo>
                <a:cubicBezTo>
                  <a:pt x="1" y="0"/>
                  <a:pt x="3" y="0"/>
                  <a:pt x="5" y="0"/>
                </a:cubicBezTo>
                <a:cubicBezTo>
                  <a:pt x="7" y="0"/>
                  <a:pt x="9" y="0"/>
                  <a:pt x="10" y="0"/>
                </a:cubicBezTo>
                <a:cubicBezTo>
                  <a:pt x="11" y="1"/>
                  <a:pt x="11" y="2"/>
                  <a:pt x="10" y="2"/>
                </a:cubicBezTo>
                <a:cubicBezTo>
                  <a:pt x="9" y="1"/>
                  <a:pt x="7" y="1"/>
                  <a:pt x="5" y="1"/>
                </a:cubicBezTo>
                <a:cubicBezTo>
                  <a:pt x="3" y="1"/>
                  <a:pt x="2" y="1"/>
                  <a:pt x="1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19" name="Freeform 95"/>
          <p:cNvSpPr>
            <a:spLocks/>
          </p:cNvSpPr>
          <p:nvPr/>
        </p:nvSpPr>
        <p:spPr bwMode="auto">
          <a:xfrm>
            <a:off x="7949088" y="6148388"/>
            <a:ext cx="94298" cy="17462"/>
          </a:xfrm>
          <a:custGeom>
            <a:avLst/>
            <a:gdLst>
              <a:gd name="T0" fmla="*/ 0 w 11"/>
              <a:gd name="T1" fmla="*/ 0 h 2"/>
              <a:gd name="T2" fmla="*/ 5 w 11"/>
              <a:gd name="T3" fmla="*/ 0 h 2"/>
              <a:gd name="T4" fmla="*/ 10 w 11"/>
              <a:gd name="T5" fmla="*/ 0 h 2"/>
              <a:gd name="T6" fmla="*/ 10 w 11"/>
              <a:gd name="T7" fmla="*/ 1 h 2"/>
              <a:gd name="T8" fmla="*/ 5 w 11"/>
              <a:gd name="T9" fmla="*/ 0 h 2"/>
              <a:gd name="T10" fmla="*/ 1 w 11"/>
              <a:gd name="T11" fmla="*/ 1 h 2"/>
              <a:gd name="T12" fmla="*/ 0 w 11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">
                <a:moveTo>
                  <a:pt x="0" y="0"/>
                </a:moveTo>
                <a:cubicBezTo>
                  <a:pt x="1" y="0"/>
                  <a:pt x="3" y="0"/>
                  <a:pt x="5" y="0"/>
                </a:cubicBezTo>
                <a:cubicBezTo>
                  <a:pt x="7" y="0"/>
                  <a:pt x="9" y="0"/>
                  <a:pt x="10" y="0"/>
                </a:cubicBezTo>
                <a:cubicBezTo>
                  <a:pt x="11" y="1"/>
                  <a:pt x="11" y="2"/>
                  <a:pt x="10" y="1"/>
                </a:cubicBezTo>
                <a:cubicBezTo>
                  <a:pt x="9" y="1"/>
                  <a:pt x="7" y="0"/>
                  <a:pt x="5" y="0"/>
                </a:cubicBezTo>
                <a:cubicBezTo>
                  <a:pt x="3" y="0"/>
                  <a:pt x="2" y="1"/>
                  <a:pt x="1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20" name="Freeform 96"/>
          <p:cNvSpPr>
            <a:spLocks/>
          </p:cNvSpPr>
          <p:nvPr/>
        </p:nvSpPr>
        <p:spPr bwMode="auto">
          <a:xfrm>
            <a:off x="7949088" y="6130925"/>
            <a:ext cx="94298" cy="17463"/>
          </a:xfrm>
          <a:custGeom>
            <a:avLst/>
            <a:gdLst>
              <a:gd name="T0" fmla="*/ 0 w 11"/>
              <a:gd name="T1" fmla="*/ 1 h 2"/>
              <a:gd name="T2" fmla="*/ 5 w 11"/>
              <a:gd name="T3" fmla="*/ 0 h 2"/>
              <a:gd name="T4" fmla="*/ 10 w 11"/>
              <a:gd name="T5" fmla="*/ 1 h 2"/>
              <a:gd name="T6" fmla="*/ 10 w 11"/>
              <a:gd name="T7" fmla="*/ 2 h 2"/>
              <a:gd name="T8" fmla="*/ 5 w 11"/>
              <a:gd name="T9" fmla="*/ 1 h 2"/>
              <a:gd name="T10" fmla="*/ 1 w 11"/>
              <a:gd name="T11" fmla="*/ 1 h 2"/>
              <a:gd name="T12" fmla="*/ 0 w 11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">
                <a:moveTo>
                  <a:pt x="0" y="1"/>
                </a:moveTo>
                <a:cubicBezTo>
                  <a:pt x="1" y="1"/>
                  <a:pt x="3" y="0"/>
                  <a:pt x="5" y="0"/>
                </a:cubicBezTo>
                <a:cubicBezTo>
                  <a:pt x="7" y="0"/>
                  <a:pt x="9" y="0"/>
                  <a:pt x="10" y="1"/>
                </a:cubicBezTo>
                <a:cubicBezTo>
                  <a:pt x="11" y="1"/>
                  <a:pt x="11" y="2"/>
                  <a:pt x="10" y="2"/>
                </a:cubicBezTo>
                <a:cubicBezTo>
                  <a:pt x="9" y="2"/>
                  <a:pt x="7" y="1"/>
                  <a:pt x="5" y="1"/>
                </a:cubicBezTo>
                <a:cubicBezTo>
                  <a:pt x="3" y="1"/>
                  <a:pt x="2" y="1"/>
                  <a:pt x="1" y="1"/>
                </a:cubicBezTo>
                <a:cubicBezTo>
                  <a:pt x="0" y="2"/>
                  <a:pt x="0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21" name="Rectangle 97"/>
          <p:cNvSpPr>
            <a:spLocks noChangeArrowheads="1"/>
          </p:cNvSpPr>
          <p:nvPr/>
        </p:nvSpPr>
        <p:spPr bwMode="auto">
          <a:xfrm>
            <a:off x="7991078" y="6059488"/>
            <a:ext cx="8731" cy="2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22" name="Rectangle 98"/>
          <p:cNvSpPr>
            <a:spLocks noChangeArrowheads="1"/>
          </p:cNvSpPr>
          <p:nvPr/>
        </p:nvSpPr>
        <p:spPr bwMode="auto">
          <a:xfrm>
            <a:off x="8006238" y="6156325"/>
            <a:ext cx="24448" cy="34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23" name="Freeform 99"/>
          <p:cNvSpPr>
            <a:spLocks/>
          </p:cNvSpPr>
          <p:nvPr/>
        </p:nvSpPr>
        <p:spPr bwMode="auto">
          <a:xfrm>
            <a:off x="7949565" y="6103938"/>
            <a:ext cx="83820" cy="34925"/>
          </a:xfrm>
          <a:custGeom>
            <a:avLst/>
            <a:gdLst>
              <a:gd name="T0" fmla="*/ 10 w 10"/>
              <a:gd name="T1" fmla="*/ 4 h 4"/>
              <a:gd name="T2" fmla="*/ 9 w 10"/>
              <a:gd name="T3" fmla="*/ 2 h 4"/>
              <a:gd name="T4" fmla="*/ 3 w 10"/>
              <a:gd name="T5" fmla="*/ 1 h 4"/>
              <a:gd name="T6" fmla="*/ 0 w 10"/>
              <a:gd name="T7" fmla="*/ 4 h 4"/>
              <a:gd name="T8" fmla="*/ 10 w 10"/>
              <a:gd name="T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4">
                <a:moveTo>
                  <a:pt x="10" y="4"/>
                </a:moveTo>
                <a:cubicBezTo>
                  <a:pt x="10" y="4"/>
                  <a:pt x="10" y="4"/>
                  <a:pt x="9" y="2"/>
                </a:cubicBezTo>
                <a:cubicBezTo>
                  <a:pt x="7" y="0"/>
                  <a:pt x="4" y="0"/>
                  <a:pt x="3" y="1"/>
                </a:cubicBezTo>
                <a:cubicBezTo>
                  <a:pt x="1" y="2"/>
                  <a:pt x="0" y="4"/>
                  <a:pt x="0" y="4"/>
                </a:cubicBezTo>
                <a:lnTo>
                  <a:pt x="10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24" name="Oval 100"/>
          <p:cNvSpPr>
            <a:spLocks noChangeArrowheads="1"/>
          </p:cNvSpPr>
          <p:nvPr/>
        </p:nvSpPr>
        <p:spPr bwMode="auto">
          <a:xfrm>
            <a:off x="7984410" y="6096000"/>
            <a:ext cx="15716" cy="17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25" name="Rectangle 101"/>
          <p:cNvSpPr>
            <a:spLocks noChangeArrowheads="1"/>
          </p:cNvSpPr>
          <p:nvPr/>
        </p:nvSpPr>
        <p:spPr bwMode="auto">
          <a:xfrm>
            <a:off x="7461805" y="5803900"/>
            <a:ext cx="476726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600" dirty="0">
                <a:solidFill>
                  <a:srgbClr val="FFFFFF"/>
                </a:solidFill>
                <a:latin typeface="Minion Display" pitchFamily="18" charset="0"/>
              </a:rPr>
              <a:t>O</a:t>
            </a:r>
            <a:endParaRPr lang="en-US" sz="4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400800"/>
            <a:ext cx="1939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0B6AB-30A7-463E-946F-9D74FA8EFF9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800" b="1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Char char="•"/>
        <a:defRPr sz="24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BCDFF"/>
        </a:buClr>
        <a:buSzPct val="65000"/>
        <a:buFont typeface="CommonBullets" pitchFamily="34" charset="2"/>
        <a:buChar char="+"/>
        <a:defRPr sz="2200" b="1">
          <a:solidFill>
            <a:srgbClr val="9BCD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8287A">
                <a:gamma/>
                <a:shade val="72941"/>
                <a:invGamma/>
              </a:srgbClr>
            </a:gs>
            <a:gs pos="100000">
              <a:srgbClr val="2828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438400"/>
            <a:ext cx="777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Subitem</a:t>
            </a:r>
          </a:p>
          <a:p>
            <a:pPr lvl="2"/>
            <a:r>
              <a:rPr lang="en-US" smtClean="0"/>
              <a:t>Sub Subitem</a:t>
            </a:r>
          </a:p>
          <a:p>
            <a:pPr lvl="2"/>
            <a:endParaRPr lang="en-US" smtClean="0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>
            <a:off x="677863" y="1828800"/>
            <a:ext cx="778827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82" name="Rectangle 58"/>
          <p:cNvSpPr>
            <a:spLocks noChangeArrowheads="1"/>
          </p:cNvSpPr>
          <p:nvPr/>
        </p:nvSpPr>
        <p:spPr bwMode="auto">
          <a:xfrm>
            <a:off x="8251825" y="6308725"/>
            <a:ext cx="7938" cy="77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96" name="Rectangle 72"/>
          <p:cNvSpPr>
            <a:spLocks noChangeArrowheads="1"/>
          </p:cNvSpPr>
          <p:nvPr/>
        </p:nvSpPr>
        <p:spPr bwMode="auto">
          <a:xfrm>
            <a:off x="8251825" y="6059488"/>
            <a:ext cx="7938" cy="2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02" name="Rectangle 78"/>
          <p:cNvSpPr>
            <a:spLocks noChangeArrowheads="1"/>
          </p:cNvSpPr>
          <p:nvPr/>
        </p:nvSpPr>
        <p:spPr bwMode="auto">
          <a:xfrm>
            <a:off x="7094538" y="5803900"/>
            <a:ext cx="307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600" dirty="0">
                <a:solidFill>
                  <a:srgbClr val="FFFFFF"/>
                </a:solidFill>
                <a:latin typeface="Minion Display" pitchFamily="18" charset="0"/>
              </a:rPr>
              <a:t>L</a:t>
            </a:r>
            <a:endParaRPr lang="en-US" sz="4600" dirty="0">
              <a:solidFill>
                <a:srgbClr val="000000"/>
              </a:solidFill>
            </a:endParaRPr>
          </a:p>
        </p:txBody>
      </p:sp>
      <p:sp>
        <p:nvSpPr>
          <p:cNvPr id="1103" name="Rectangle 79"/>
          <p:cNvSpPr>
            <a:spLocks noChangeArrowheads="1"/>
          </p:cNvSpPr>
          <p:nvPr/>
        </p:nvSpPr>
        <p:spPr bwMode="auto">
          <a:xfrm>
            <a:off x="7402513" y="5803900"/>
            <a:ext cx="377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600" dirty="0">
                <a:solidFill>
                  <a:srgbClr val="FFFFFF"/>
                </a:solidFill>
                <a:latin typeface="Minion Display" pitchFamily="18" charset="0"/>
              </a:rPr>
              <a:t>A</a:t>
            </a:r>
            <a:endParaRPr lang="en-US" sz="4600" dirty="0">
              <a:solidFill>
                <a:srgbClr val="000000"/>
              </a:solidFill>
            </a:endParaRPr>
          </a:p>
        </p:txBody>
      </p:sp>
      <p:pic>
        <p:nvPicPr>
          <p:cNvPr id="1104" name="Picture 80" descr="gradation ba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6413500"/>
            <a:ext cx="900113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" name="Freeform 81"/>
          <p:cNvSpPr>
            <a:spLocks/>
          </p:cNvSpPr>
          <p:nvPr/>
        </p:nvSpPr>
        <p:spPr bwMode="auto">
          <a:xfrm>
            <a:off x="8035925" y="6484938"/>
            <a:ext cx="422275" cy="68262"/>
          </a:xfrm>
          <a:custGeom>
            <a:avLst/>
            <a:gdLst>
              <a:gd name="T0" fmla="*/ 45 w 55"/>
              <a:gd name="T1" fmla="*/ 5 h 8"/>
              <a:gd name="T2" fmla="*/ 23 w 55"/>
              <a:gd name="T3" fmla="*/ 2 h 8"/>
              <a:gd name="T4" fmla="*/ 1 w 55"/>
              <a:gd name="T5" fmla="*/ 5 h 8"/>
              <a:gd name="T6" fmla="*/ 0 w 55"/>
              <a:gd name="T7" fmla="*/ 5 h 8"/>
              <a:gd name="T8" fmla="*/ 0 w 55"/>
              <a:gd name="T9" fmla="*/ 4 h 8"/>
              <a:gd name="T10" fmla="*/ 18 w 55"/>
              <a:gd name="T11" fmla="*/ 0 h 8"/>
              <a:gd name="T12" fmla="*/ 29 w 55"/>
              <a:gd name="T13" fmla="*/ 0 h 8"/>
              <a:gd name="T14" fmla="*/ 35 w 55"/>
              <a:gd name="T15" fmla="*/ 0 h 8"/>
              <a:gd name="T16" fmla="*/ 41 w 55"/>
              <a:gd name="T17" fmla="*/ 1 h 8"/>
              <a:gd name="T18" fmla="*/ 51 w 55"/>
              <a:gd name="T19" fmla="*/ 3 h 8"/>
              <a:gd name="T20" fmla="*/ 54 w 55"/>
              <a:gd name="T21" fmla="*/ 4 h 8"/>
              <a:gd name="T22" fmla="*/ 54 w 55"/>
              <a:gd name="T23" fmla="*/ 7 h 8"/>
              <a:gd name="T24" fmla="*/ 51 w 55"/>
              <a:gd name="T25" fmla="*/ 7 h 8"/>
              <a:gd name="T26" fmla="*/ 45 w 55"/>
              <a:gd name="T27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8">
                <a:moveTo>
                  <a:pt x="45" y="5"/>
                </a:moveTo>
                <a:cubicBezTo>
                  <a:pt x="38" y="3"/>
                  <a:pt x="30" y="2"/>
                  <a:pt x="23" y="2"/>
                </a:cubicBezTo>
                <a:cubicBezTo>
                  <a:pt x="16" y="2"/>
                  <a:pt x="8" y="3"/>
                  <a:pt x="1" y="5"/>
                </a:cubicBezTo>
                <a:cubicBezTo>
                  <a:pt x="1" y="5"/>
                  <a:pt x="0" y="5"/>
                  <a:pt x="0" y="5"/>
                </a:cubicBezTo>
                <a:lnTo>
                  <a:pt x="0" y="4"/>
                </a:lnTo>
                <a:cubicBezTo>
                  <a:pt x="7" y="1"/>
                  <a:pt x="12" y="0"/>
                  <a:pt x="18" y="0"/>
                </a:cubicBezTo>
                <a:cubicBezTo>
                  <a:pt x="22" y="0"/>
                  <a:pt x="25" y="0"/>
                  <a:pt x="29" y="0"/>
                </a:cubicBezTo>
                <a:cubicBezTo>
                  <a:pt x="30" y="0"/>
                  <a:pt x="33" y="0"/>
                  <a:pt x="35" y="0"/>
                </a:cubicBezTo>
                <a:cubicBezTo>
                  <a:pt x="38" y="0"/>
                  <a:pt x="39" y="0"/>
                  <a:pt x="41" y="1"/>
                </a:cubicBezTo>
                <a:cubicBezTo>
                  <a:pt x="45" y="1"/>
                  <a:pt x="48" y="2"/>
                  <a:pt x="51" y="3"/>
                </a:cubicBezTo>
                <a:cubicBezTo>
                  <a:pt x="52" y="3"/>
                  <a:pt x="53" y="4"/>
                  <a:pt x="54" y="4"/>
                </a:cubicBezTo>
                <a:cubicBezTo>
                  <a:pt x="55" y="5"/>
                  <a:pt x="55" y="6"/>
                  <a:pt x="54" y="7"/>
                </a:cubicBezTo>
                <a:cubicBezTo>
                  <a:pt x="54" y="8"/>
                  <a:pt x="52" y="7"/>
                  <a:pt x="51" y="7"/>
                </a:cubicBezTo>
                <a:cubicBezTo>
                  <a:pt x="49" y="6"/>
                  <a:pt x="47" y="5"/>
                  <a:pt x="45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06" name="Freeform 82"/>
          <p:cNvSpPr>
            <a:spLocks/>
          </p:cNvSpPr>
          <p:nvPr/>
        </p:nvSpPr>
        <p:spPr bwMode="auto">
          <a:xfrm>
            <a:off x="8074025" y="6389688"/>
            <a:ext cx="346075" cy="111125"/>
          </a:xfrm>
          <a:custGeom>
            <a:avLst/>
            <a:gdLst>
              <a:gd name="T0" fmla="*/ 1 w 45"/>
              <a:gd name="T1" fmla="*/ 3 h 13"/>
              <a:gd name="T2" fmla="*/ 0 w 45"/>
              <a:gd name="T3" fmla="*/ 3 h 13"/>
              <a:gd name="T4" fmla="*/ 2 w 45"/>
              <a:gd name="T5" fmla="*/ 2 h 13"/>
              <a:gd name="T6" fmla="*/ 3 w 45"/>
              <a:gd name="T7" fmla="*/ 1 h 13"/>
              <a:gd name="T8" fmla="*/ 20 w 45"/>
              <a:gd name="T9" fmla="*/ 0 h 13"/>
              <a:gd name="T10" fmla="*/ 39 w 45"/>
              <a:gd name="T11" fmla="*/ 2 h 13"/>
              <a:gd name="T12" fmla="*/ 43 w 45"/>
              <a:gd name="T13" fmla="*/ 3 h 13"/>
              <a:gd name="T14" fmla="*/ 44 w 45"/>
              <a:gd name="T15" fmla="*/ 5 h 13"/>
              <a:gd name="T16" fmla="*/ 42 w 45"/>
              <a:gd name="T17" fmla="*/ 5 h 13"/>
              <a:gd name="T18" fmla="*/ 42 w 45"/>
              <a:gd name="T19" fmla="*/ 13 h 13"/>
              <a:gd name="T20" fmla="*/ 41 w 45"/>
              <a:gd name="T21" fmla="*/ 13 h 13"/>
              <a:gd name="T22" fmla="*/ 38 w 45"/>
              <a:gd name="T23" fmla="*/ 12 h 13"/>
              <a:gd name="T24" fmla="*/ 37 w 45"/>
              <a:gd name="T25" fmla="*/ 12 h 13"/>
              <a:gd name="T26" fmla="*/ 36 w 45"/>
              <a:gd name="T27" fmla="*/ 12 h 13"/>
              <a:gd name="T28" fmla="*/ 36 w 45"/>
              <a:gd name="T29" fmla="*/ 11 h 13"/>
              <a:gd name="T30" fmla="*/ 35 w 45"/>
              <a:gd name="T31" fmla="*/ 9 h 13"/>
              <a:gd name="T32" fmla="*/ 36 w 45"/>
              <a:gd name="T33" fmla="*/ 7 h 13"/>
              <a:gd name="T34" fmla="*/ 35 w 45"/>
              <a:gd name="T35" fmla="*/ 3 h 13"/>
              <a:gd name="T36" fmla="*/ 20 w 45"/>
              <a:gd name="T37" fmla="*/ 1 h 13"/>
              <a:gd name="T38" fmla="*/ 1 w 45"/>
              <a:gd name="T39" fmla="*/ 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" h="13">
                <a:moveTo>
                  <a:pt x="1" y="3"/>
                </a:moveTo>
                <a:cubicBezTo>
                  <a:pt x="1" y="3"/>
                  <a:pt x="0" y="3"/>
                  <a:pt x="0" y="3"/>
                </a:cubicBezTo>
                <a:cubicBezTo>
                  <a:pt x="0" y="2"/>
                  <a:pt x="1" y="2"/>
                  <a:pt x="2" y="2"/>
                </a:cubicBezTo>
                <a:cubicBezTo>
                  <a:pt x="2" y="2"/>
                  <a:pt x="3" y="1"/>
                  <a:pt x="3" y="1"/>
                </a:cubicBezTo>
                <a:cubicBezTo>
                  <a:pt x="10" y="0"/>
                  <a:pt x="14" y="0"/>
                  <a:pt x="20" y="0"/>
                </a:cubicBezTo>
                <a:cubicBezTo>
                  <a:pt x="25" y="0"/>
                  <a:pt x="33" y="0"/>
                  <a:pt x="39" y="2"/>
                </a:cubicBezTo>
                <a:cubicBezTo>
                  <a:pt x="41" y="2"/>
                  <a:pt x="42" y="2"/>
                  <a:pt x="43" y="3"/>
                </a:cubicBezTo>
                <a:cubicBezTo>
                  <a:pt x="44" y="3"/>
                  <a:pt x="45" y="4"/>
                  <a:pt x="44" y="5"/>
                </a:cubicBezTo>
                <a:cubicBezTo>
                  <a:pt x="43" y="5"/>
                  <a:pt x="42" y="5"/>
                  <a:pt x="42" y="5"/>
                </a:cubicBezTo>
                <a:cubicBezTo>
                  <a:pt x="41" y="8"/>
                  <a:pt x="42" y="11"/>
                  <a:pt x="42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0" y="13"/>
                  <a:pt x="39" y="13"/>
                  <a:pt x="38" y="12"/>
                </a:cubicBezTo>
                <a:cubicBezTo>
                  <a:pt x="38" y="12"/>
                  <a:pt x="38" y="12"/>
                  <a:pt x="37" y="12"/>
                </a:cubicBezTo>
                <a:cubicBezTo>
                  <a:pt x="37" y="12"/>
                  <a:pt x="36" y="12"/>
                  <a:pt x="36" y="12"/>
                </a:cubicBezTo>
                <a:cubicBezTo>
                  <a:pt x="36" y="12"/>
                  <a:pt x="36" y="11"/>
                  <a:pt x="36" y="11"/>
                </a:cubicBezTo>
                <a:cubicBezTo>
                  <a:pt x="35" y="11"/>
                  <a:pt x="35" y="9"/>
                  <a:pt x="35" y="9"/>
                </a:cubicBezTo>
                <a:cubicBezTo>
                  <a:pt x="35" y="8"/>
                  <a:pt x="35" y="7"/>
                  <a:pt x="36" y="7"/>
                </a:cubicBezTo>
                <a:cubicBezTo>
                  <a:pt x="36" y="6"/>
                  <a:pt x="35" y="4"/>
                  <a:pt x="35" y="3"/>
                </a:cubicBezTo>
                <a:cubicBezTo>
                  <a:pt x="35" y="2"/>
                  <a:pt x="21" y="1"/>
                  <a:pt x="20" y="1"/>
                </a:cubicBezTo>
                <a:cubicBezTo>
                  <a:pt x="14" y="1"/>
                  <a:pt x="7" y="2"/>
                  <a:pt x="1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07" name="Rectangle 83"/>
          <p:cNvSpPr>
            <a:spLocks noChangeArrowheads="1"/>
          </p:cNvSpPr>
          <p:nvPr/>
        </p:nvSpPr>
        <p:spPr bwMode="auto">
          <a:xfrm>
            <a:off x="8228013" y="6308725"/>
            <a:ext cx="7937" cy="77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08" name="Rectangle 84"/>
          <p:cNvSpPr>
            <a:spLocks noChangeArrowheads="1"/>
          </p:cNvSpPr>
          <p:nvPr/>
        </p:nvSpPr>
        <p:spPr bwMode="auto">
          <a:xfrm>
            <a:off x="8250238" y="6397625"/>
            <a:ext cx="15875" cy="77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09" name="Rectangle 85"/>
          <p:cNvSpPr>
            <a:spLocks noChangeArrowheads="1"/>
          </p:cNvSpPr>
          <p:nvPr/>
        </p:nvSpPr>
        <p:spPr bwMode="auto">
          <a:xfrm>
            <a:off x="8281988" y="6397625"/>
            <a:ext cx="15875" cy="77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10" name="Rectangle 86"/>
          <p:cNvSpPr>
            <a:spLocks noChangeArrowheads="1"/>
          </p:cNvSpPr>
          <p:nvPr/>
        </p:nvSpPr>
        <p:spPr bwMode="auto">
          <a:xfrm>
            <a:off x="8313738" y="6407150"/>
            <a:ext cx="14287" cy="68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11" name="Freeform 87"/>
          <p:cNvSpPr>
            <a:spLocks/>
          </p:cNvSpPr>
          <p:nvPr/>
        </p:nvSpPr>
        <p:spPr bwMode="auto">
          <a:xfrm>
            <a:off x="8083550" y="6346825"/>
            <a:ext cx="306388" cy="50800"/>
          </a:xfrm>
          <a:custGeom>
            <a:avLst/>
            <a:gdLst>
              <a:gd name="T0" fmla="*/ 34 w 40"/>
              <a:gd name="T1" fmla="*/ 4 h 6"/>
              <a:gd name="T2" fmla="*/ 30 w 40"/>
              <a:gd name="T3" fmla="*/ 3 h 6"/>
              <a:gd name="T4" fmla="*/ 25 w 40"/>
              <a:gd name="T5" fmla="*/ 2 h 6"/>
              <a:gd name="T6" fmla="*/ 16 w 40"/>
              <a:gd name="T7" fmla="*/ 2 h 6"/>
              <a:gd name="T8" fmla="*/ 8 w 40"/>
              <a:gd name="T9" fmla="*/ 2 h 6"/>
              <a:gd name="T10" fmla="*/ 1 w 40"/>
              <a:gd name="T11" fmla="*/ 4 h 6"/>
              <a:gd name="T12" fmla="*/ 0 w 40"/>
              <a:gd name="T13" fmla="*/ 4 h 6"/>
              <a:gd name="T14" fmla="*/ 0 w 40"/>
              <a:gd name="T15" fmla="*/ 3 h 6"/>
              <a:gd name="T16" fmla="*/ 6 w 40"/>
              <a:gd name="T17" fmla="*/ 1 h 6"/>
              <a:gd name="T18" fmla="*/ 21 w 40"/>
              <a:gd name="T19" fmla="*/ 0 h 6"/>
              <a:gd name="T20" fmla="*/ 30 w 40"/>
              <a:gd name="T21" fmla="*/ 1 h 6"/>
              <a:gd name="T22" fmla="*/ 37 w 40"/>
              <a:gd name="T23" fmla="*/ 3 h 6"/>
              <a:gd name="T24" fmla="*/ 39 w 40"/>
              <a:gd name="T25" fmla="*/ 3 h 6"/>
              <a:gd name="T26" fmla="*/ 39 w 40"/>
              <a:gd name="T27" fmla="*/ 5 h 6"/>
              <a:gd name="T28" fmla="*/ 37 w 40"/>
              <a:gd name="T29" fmla="*/ 5 h 6"/>
              <a:gd name="T30" fmla="*/ 34 w 40"/>
              <a:gd name="T31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" h="6">
                <a:moveTo>
                  <a:pt x="34" y="4"/>
                </a:moveTo>
                <a:cubicBezTo>
                  <a:pt x="33" y="4"/>
                  <a:pt x="31" y="3"/>
                  <a:pt x="30" y="3"/>
                </a:cubicBezTo>
                <a:cubicBezTo>
                  <a:pt x="28" y="3"/>
                  <a:pt x="26" y="2"/>
                  <a:pt x="25" y="2"/>
                </a:cubicBezTo>
                <a:cubicBezTo>
                  <a:pt x="22" y="2"/>
                  <a:pt x="19" y="2"/>
                  <a:pt x="16" y="2"/>
                </a:cubicBezTo>
                <a:cubicBezTo>
                  <a:pt x="13" y="2"/>
                  <a:pt x="10" y="2"/>
                  <a:pt x="8" y="2"/>
                </a:cubicBezTo>
                <a:cubicBezTo>
                  <a:pt x="5" y="2"/>
                  <a:pt x="3" y="3"/>
                  <a:pt x="1" y="4"/>
                </a:cubicBezTo>
                <a:lnTo>
                  <a:pt x="0" y="4"/>
                </a:lnTo>
                <a:lnTo>
                  <a:pt x="0" y="3"/>
                </a:lnTo>
                <a:cubicBezTo>
                  <a:pt x="1" y="2"/>
                  <a:pt x="5" y="1"/>
                  <a:pt x="6" y="1"/>
                </a:cubicBezTo>
                <a:cubicBezTo>
                  <a:pt x="11" y="0"/>
                  <a:pt x="16" y="0"/>
                  <a:pt x="21" y="0"/>
                </a:cubicBezTo>
                <a:cubicBezTo>
                  <a:pt x="24" y="0"/>
                  <a:pt x="27" y="0"/>
                  <a:pt x="30" y="1"/>
                </a:cubicBezTo>
                <a:cubicBezTo>
                  <a:pt x="32" y="1"/>
                  <a:pt x="35" y="2"/>
                  <a:pt x="37" y="3"/>
                </a:cubicBezTo>
                <a:cubicBezTo>
                  <a:pt x="37" y="3"/>
                  <a:pt x="39" y="3"/>
                  <a:pt x="39" y="3"/>
                </a:cubicBezTo>
                <a:cubicBezTo>
                  <a:pt x="40" y="4"/>
                  <a:pt x="40" y="5"/>
                  <a:pt x="39" y="5"/>
                </a:cubicBezTo>
                <a:cubicBezTo>
                  <a:pt x="39" y="6"/>
                  <a:pt x="38" y="5"/>
                  <a:pt x="37" y="5"/>
                </a:cubicBezTo>
                <a:lnTo>
                  <a:pt x="34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12" name="Freeform 88"/>
          <p:cNvSpPr>
            <a:spLocks/>
          </p:cNvSpPr>
          <p:nvPr/>
        </p:nvSpPr>
        <p:spPr bwMode="auto">
          <a:xfrm>
            <a:off x="8275638" y="6259513"/>
            <a:ext cx="28575" cy="77787"/>
          </a:xfrm>
          <a:custGeom>
            <a:avLst/>
            <a:gdLst>
              <a:gd name="T0" fmla="*/ 2 w 4"/>
              <a:gd name="T1" fmla="*/ 6 h 9"/>
              <a:gd name="T2" fmla="*/ 2 w 4"/>
              <a:gd name="T3" fmla="*/ 9 h 9"/>
              <a:gd name="T4" fmla="*/ 4 w 4"/>
              <a:gd name="T5" fmla="*/ 9 h 9"/>
              <a:gd name="T6" fmla="*/ 3 w 4"/>
              <a:gd name="T7" fmla="*/ 6 h 9"/>
              <a:gd name="T8" fmla="*/ 2 w 4"/>
              <a:gd name="T9" fmla="*/ 3 h 9"/>
              <a:gd name="T10" fmla="*/ 0 w 4"/>
              <a:gd name="T11" fmla="*/ 2 h 9"/>
              <a:gd name="T12" fmla="*/ 2 w 4"/>
              <a:gd name="T13" fmla="*/ 6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9">
                <a:moveTo>
                  <a:pt x="2" y="6"/>
                </a:moveTo>
                <a:cubicBezTo>
                  <a:pt x="2" y="7"/>
                  <a:pt x="2" y="9"/>
                  <a:pt x="2" y="9"/>
                </a:cubicBezTo>
                <a:lnTo>
                  <a:pt x="4" y="9"/>
                </a:lnTo>
                <a:cubicBezTo>
                  <a:pt x="4" y="9"/>
                  <a:pt x="4" y="7"/>
                  <a:pt x="3" y="6"/>
                </a:cubicBezTo>
                <a:cubicBezTo>
                  <a:pt x="3" y="5"/>
                  <a:pt x="2" y="3"/>
                  <a:pt x="2" y="3"/>
                </a:cubicBezTo>
                <a:cubicBezTo>
                  <a:pt x="1" y="2"/>
                  <a:pt x="0" y="0"/>
                  <a:pt x="0" y="2"/>
                </a:cubicBezTo>
                <a:cubicBezTo>
                  <a:pt x="0" y="2"/>
                  <a:pt x="1" y="4"/>
                  <a:pt x="2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13" name="Freeform 89"/>
          <p:cNvSpPr>
            <a:spLocks/>
          </p:cNvSpPr>
          <p:nvPr/>
        </p:nvSpPr>
        <p:spPr bwMode="auto">
          <a:xfrm>
            <a:off x="8259763" y="6276975"/>
            <a:ext cx="22225" cy="60325"/>
          </a:xfrm>
          <a:custGeom>
            <a:avLst/>
            <a:gdLst>
              <a:gd name="T0" fmla="*/ 1 w 3"/>
              <a:gd name="T1" fmla="*/ 4 h 7"/>
              <a:gd name="T2" fmla="*/ 2 w 3"/>
              <a:gd name="T3" fmla="*/ 7 h 7"/>
              <a:gd name="T4" fmla="*/ 3 w 3"/>
              <a:gd name="T5" fmla="*/ 7 h 7"/>
              <a:gd name="T6" fmla="*/ 2 w 3"/>
              <a:gd name="T7" fmla="*/ 4 h 7"/>
              <a:gd name="T8" fmla="*/ 1 w 3"/>
              <a:gd name="T9" fmla="*/ 2 h 7"/>
              <a:gd name="T10" fmla="*/ 0 w 3"/>
              <a:gd name="T11" fmla="*/ 1 h 7"/>
              <a:gd name="T12" fmla="*/ 1 w 3"/>
              <a:gd name="T13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7">
                <a:moveTo>
                  <a:pt x="1" y="4"/>
                </a:moveTo>
                <a:cubicBezTo>
                  <a:pt x="2" y="5"/>
                  <a:pt x="2" y="7"/>
                  <a:pt x="2" y="7"/>
                </a:cubicBezTo>
                <a:lnTo>
                  <a:pt x="3" y="7"/>
                </a:lnTo>
                <a:cubicBezTo>
                  <a:pt x="3" y="7"/>
                  <a:pt x="3" y="6"/>
                  <a:pt x="2" y="4"/>
                </a:cubicBezTo>
                <a:cubicBezTo>
                  <a:pt x="2" y="3"/>
                  <a:pt x="1" y="2"/>
                  <a:pt x="1" y="2"/>
                </a:cubicBezTo>
                <a:cubicBezTo>
                  <a:pt x="1" y="1"/>
                  <a:pt x="0" y="0"/>
                  <a:pt x="0" y="1"/>
                </a:cubicBezTo>
                <a:cubicBezTo>
                  <a:pt x="1" y="1"/>
                  <a:pt x="1" y="3"/>
                  <a:pt x="1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14" name="Freeform 90"/>
          <p:cNvSpPr>
            <a:spLocks/>
          </p:cNvSpPr>
          <p:nvPr/>
        </p:nvSpPr>
        <p:spPr bwMode="auto">
          <a:xfrm>
            <a:off x="8243888" y="6286500"/>
            <a:ext cx="15875" cy="50800"/>
          </a:xfrm>
          <a:custGeom>
            <a:avLst/>
            <a:gdLst>
              <a:gd name="T0" fmla="*/ 1 w 2"/>
              <a:gd name="T1" fmla="*/ 4 h 6"/>
              <a:gd name="T2" fmla="*/ 1 w 2"/>
              <a:gd name="T3" fmla="*/ 6 h 6"/>
              <a:gd name="T4" fmla="*/ 2 w 2"/>
              <a:gd name="T5" fmla="*/ 6 h 6"/>
              <a:gd name="T6" fmla="*/ 2 w 2"/>
              <a:gd name="T7" fmla="*/ 4 h 6"/>
              <a:gd name="T8" fmla="*/ 1 w 2"/>
              <a:gd name="T9" fmla="*/ 2 h 6"/>
              <a:gd name="T10" fmla="*/ 1 w 2"/>
              <a:gd name="T11" fmla="*/ 1 h 6"/>
              <a:gd name="T12" fmla="*/ 1 w 2"/>
              <a:gd name="T13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6">
                <a:moveTo>
                  <a:pt x="1" y="4"/>
                </a:moveTo>
                <a:cubicBezTo>
                  <a:pt x="2" y="5"/>
                  <a:pt x="1" y="6"/>
                  <a:pt x="1" y="6"/>
                </a:cubicBezTo>
                <a:lnTo>
                  <a:pt x="2" y="6"/>
                </a:lnTo>
                <a:cubicBezTo>
                  <a:pt x="2" y="6"/>
                  <a:pt x="2" y="5"/>
                  <a:pt x="2" y="4"/>
                </a:cubicBezTo>
                <a:cubicBezTo>
                  <a:pt x="2" y="3"/>
                  <a:pt x="1" y="2"/>
                  <a:pt x="1" y="2"/>
                </a:cubicBezTo>
                <a:cubicBezTo>
                  <a:pt x="1" y="1"/>
                  <a:pt x="0" y="0"/>
                  <a:pt x="1" y="1"/>
                </a:cubicBezTo>
                <a:cubicBezTo>
                  <a:pt x="1" y="1"/>
                  <a:pt x="1" y="3"/>
                  <a:pt x="1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15" name="Freeform 91"/>
          <p:cNvSpPr>
            <a:spLocks/>
          </p:cNvSpPr>
          <p:nvPr/>
        </p:nvSpPr>
        <p:spPr bwMode="auto">
          <a:xfrm>
            <a:off x="8235950" y="6113463"/>
            <a:ext cx="14288" cy="17462"/>
          </a:xfrm>
          <a:custGeom>
            <a:avLst/>
            <a:gdLst>
              <a:gd name="T0" fmla="*/ 1 w 2"/>
              <a:gd name="T1" fmla="*/ 1 h 2"/>
              <a:gd name="T2" fmla="*/ 1 w 2"/>
              <a:gd name="T3" fmla="*/ 2 h 2"/>
              <a:gd name="T4" fmla="*/ 2 w 2"/>
              <a:gd name="T5" fmla="*/ 2 h 2"/>
              <a:gd name="T6" fmla="*/ 1 w 2"/>
              <a:gd name="T7" fmla="*/ 1 h 2"/>
              <a:gd name="T8" fmla="*/ 1 w 2"/>
              <a:gd name="T9" fmla="*/ 1 h 2"/>
              <a:gd name="T10" fmla="*/ 0 w 2"/>
              <a:gd name="T11" fmla="*/ 1 h 2"/>
              <a:gd name="T12" fmla="*/ 1 w 2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2">
                <a:moveTo>
                  <a:pt x="1" y="1"/>
                </a:moveTo>
                <a:cubicBezTo>
                  <a:pt x="1" y="2"/>
                  <a:pt x="1" y="2"/>
                  <a:pt x="1" y="2"/>
                </a:cubicBezTo>
                <a:lnTo>
                  <a:pt x="2" y="2"/>
                </a:lnTo>
                <a:cubicBezTo>
                  <a:pt x="2" y="2"/>
                  <a:pt x="2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16" name="Freeform 92"/>
          <p:cNvSpPr>
            <a:spLocks/>
          </p:cNvSpPr>
          <p:nvPr/>
        </p:nvSpPr>
        <p:spPr bwMode="auto">
          <a:xfrm>
            <a:off x="8281988" y="6251575"/>
            <a:ext cx="46037" cy="85725"/>
          </a:xfrm>
          <a:custGeom>
            <a:avLst/>
            <a:gdLst>
              <a:gd name="T0" fmla="*/ 3 w 6"/>
              <a:gd name="T1" fmla="*/ 7 h 10"/>
              <a:gd name="T2" fmla="*/ 4 w 6"/>
              <a:gd name="T3" fmla="*/ 10 h 10"/>
              <a:gd name="T4" fmla="*/ 6 w 6"/>
              <a:gd name="T5" fmla="*/ 10 h 10"/>
              <a:gd name="T6" fmla="*/ 5 w 6"/>
              <a:gd name="T7" fmla="*/ 7 h 10"/>
              <a:gd name="T8" fmla="*/ 3 w 6"/>
              <a:gd name="T9" fmla="*/ 3 h 10"/>
              <a:gd name="T10" fmla="*/ 1 w 6"/>
              <a:gd name="T11" fmla="*/ 2 h 10"/>
              <a:gd name="T12" fmla="*/ 3 w 6"/>
              <a:gd name="T13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10">
                <a:moveTo>
                  <a:pt x="3" y="7"/>
                </a:moveTo>
                <a:cubicBezTo>
                  <a:pt x="4" y="8"/>
                  <a:pt x="4" y="10"/>
                  <a:pt x="4" y="10"/>
                </a:cubicBezTo>
                <a:lnTo>
                  <a:pt x="6" y="10"/>
                </a:lnTo>
                <a:cubicBezTo>
                  <a:pt x="6" y="10"/>
                  <a:pt x="6" y="8"/>
                  <a:pt x="5" y="7"/>
                </a:cubicBezTo>
                <a:cubicBezTo>
                  <a:pt x="5" y="6"/>
                  <a:pt x="3" y="3"/>
                  <a:pt x="3" y="3"/>
                </a:cubicBezTo>
                <a:cubicBezTo>
                  <a:pt x="2" y="2"/>
                  <a:pt x="0" y="0"/>
                  <a:pt x="1" y="2"/>
                </a:cubicBezTo>
                <a:cubicBezTo>
                  <a:pt x="1" y="2"/>
                  <a:pt x="3" y="5"/>
                  <a:pt x="3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17" name="Freeform 93"/>
          <p:cNvSpPr>
            <a:spLocks/>
          </p:cNvSpPr>
          <p:nvPr/>
        </p:nvSpPr>
        <p:spPr bwMode="auto">
          <a:xfrm>
            <a:off x="8151813" y="6191250"/>
            <a:ext cx="222250" cy="188913"/>
          </a:xfrm>
          <a:custGeom>
            <a:avLst/>
            <a:gdLst>
              <a:gd name="T0" fmla="*/ 25 w 29"/>
              <a:gd name="T1" fmla="*/ 20 h 22"/>
              <a:gd name="T2" fmla="*/ 29 w 29"/>
              <a:gd name="T3" fmla="*/ 22 h 22"/>
              <a:gd name="T4" fmla="*/ 23 w 29"/>
              <a:gd name="T5" fmla="*/ 7 h 22"/>
              <a:gd name="T6" fmla="*/ 3 w 29"/>
              <a:gd name="T7" fmla="*/ 3 h 22"/>
              <a:gd name="T8" fmla="*/ 0 w 29"/>
              <a:gd name="T9" fmla="*/ 6 h 22"/>
              <a:gd name="T10" fmla="*/ 5 w 29"/>
              <a:gd name="T11" fmla="*/ 4 h 22"/>
              <a:gd name="T12" fmla="*/ 24 w 29"/>
              <a:gd name="T13" fmla="*/ 14 h 22"/>
              <a:gd name="T14" fmla="*/ 25 w 29"/>
              <a:gd name="T15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22">
                <a:moveTo>
                  <a:pt x="25" y="20"/>
                </a:moveTo>
                <a:lnTo>
                  <a:pt x="29" y="22"/>
                </a:lnTo>
                <a:cubicBezTo>
                  <a:pt x="29" y="22"/>
                  <a:pt x="28" y="12"/>
                  <a:pt x="23" y="7"/>
                </a:cubicBezTo>
                <a:cubicBezTo>
                  <a:pt x="18" y="2"/>
                  <a:pt x="10" y="0"/>
                  <a:pt x="3" y="3"/>
                </a:cubicBezTo>
                <a:cubicBezTo>
                  <a:pt x="3" y="3"/>
                  <a:pt x="0" y="5"/>
                  <a:pt x="0" y="6"/>
                </a:cubicBezTo>
                <a:cubicBezTo>
                  <a:pt x="0" y="6"/>
                  <a:pt x="2" y="4"/>
                  <a:pt x="5" y="4"/>
                </a:cubicBezTo>
                <a:cubicBezTo>
                  <a:pt x="13" y="2"/>
                  <a:pt x="22" y="6"/>
                  <a:pt x="24" y="14"/>
                </a:cubicBezTo>
                <a:cubicBezTo>
                  <a:pt x="25" y="19"/>
                  <a:pt x="25" y="20"/>
                  <a:pt x="25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18" name="Freeform 94"/>
          <p:cNvSpPr>
            <a:spLocks/>
          </p:cNvSpPr>
          <p:nvPr/>
        </p:nvSpPr>
        <p:spPr bwMode="auto">
          <a:xfrm>
            <a:off x="8189913" y="6191250"/>
            <a:ext cx="85725" cy="17463"/>
          </a:xfrm>
          <a:custGeom>
            <a:avLst/>
            <a:gdLst>
              <a:gd name="T0" fmla="*/ 0 w 11"/>
              <a:gd name="T1" fmla="*/ 1 h 2"/>
              <a:gd name="T2" fmla="*/ 5 w 11"/>
              <a:gd name="T3" fmla="*/ 0 h 2"/>
              <a:gd name="T4" fmla="*/ 10 w 11"/>
              <a:gd name="T5" fmla="*/ 0 h 2"/>
              <a:gd name="T6" fmla="*/ 10 w 11"/>
              <a:gd name="T7" fmla="*/ 2 h 2"/>
              <a:gd name="T8" fmla="*/ 5 w 11"/>
              <a:gd name="T9" fmla="*/ 1 h 2"/>
              <a:gd name="T10" fmla="*/ 1 w 11"/>
              <a:gd name="T11" fmla="*/ 1 h 2"/>
              <a:gd name="T12" fmla="*/ 0 w 11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">
                <a:moveTo>
                  <a:pt x="0" y="1"/>
                </a:moveTo>
                <a:cubicBezTo>
                  <a:pt x="1" y="0"/>
                  <a:pt x="3" y="0"/>
                  <a:pt x="5" y="0"/>
                </a:cubicBezTo>
                <a:cubicBezTo>
                  <a:pt x="7" y="0"/>
                  <a:pt x="9" y="0"/>
                  <a:pt x="10" y="0"/>
                </a:cubicBezTo>
                <a:cubicBezTo>
                  <a:pt x="11" y="1"/>
                  <a:pt x="11" y="2"/>
                  <a:pt x="10" y="2"/>
                </a:cubicBezTo>
                <a:cubicBezTo>
                  <a:pt x="9" y="1"/>
                  <a:pt x="7" y="1"/>
                  <a:pt x="5" y="1"/>
                </a:cubicBezTo>
                <a:cubicBezTo>
                  <a:pt x="3" y="1"/>
                  <a:pt x="2" y="1"/>
                  <a:pt x="1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19" name="Freeform 95"/>
          <p:cNvSpPr>
            <a:spLocks/>
          </p:cNvSpPr>
          <p:nvPr/>
        </p:nvSpPr>
        <p:spPr bwMode="auto">
          <a:xfrm>
            <a:off x="8189913" y="6148388"/>
            <a:ext cx="85725" cy="17462"/>
          </a:xfrm>
          <a:custGeom>
            <a:avLst/>
            <a:gdLst>
              <a:gd name="T0" fmla="*/ 0 w 11"/>
              <a:gd name="T1" fmla="*/ 0 h 2"/>
              <a:gd name="T2" fmla="*/ 5 w 11"/>
              <a:gd name="T3" fmla="*/ 0 h 2"/>
              <a:gd name="T4" fmla="*/ 10 w 11"/>
              <a:gd name="T5" fmla="*/ 0 h 2"/>
              <a:gd name="T6" fmla="*/ 10 w 11"/>
              <a:gd name="T7" fmla="*/ 1 h 2"/>
              <a:gd name="T8" fmla="*/ 5 w 11"/>
              <a:gd name="T9" fmla="*/ 0 h 2"/>
              <a:gd name="T10" fmla="*/ 1 w 11"/>
              <a:gd name="T11" fmla="*/ 1 h 2"/>
              <a:gd name="T12" fmla="*/ 0 w 11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">
                <a:moveTo>
                  <a:pt x="0" y="0"/>
                </a:moveTo>
                <a:cubicBezTo>
                  <a:pt x="1" y="0"/>
                  <a:pt x="3" y="0"/>
                  <a:pt x="5" y="0"/>
                </a:cubicBezTo>
                <a:cubicBezTo>
                  <a:pt x="7" y="0"/>
                  <a:pt x="9" y="0"/>
                  <a:pt x="10" y="0"/>
                </a:cubicBezTo>
                <a:cubicBezTo>
                  <a:pt x="11" y="1"/>
                  <a:pt x="11" y="2"/>
                  <a:pt x="10" y="1"/>
                </a:cubicBezTo>
                <a:cubicBezTo>
                  <a:pt x="9" y="1"/>
                  <a:pt x="7" y="0"/>
                  <a:pt x="5" y="0"/>
                </a:cubicBezTo>
                <a:cubicBezTo>
                  <a:pt x="3" y="0"/>
                  <a:pt x="2" y="1"/>
                  <a:pt x="1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20" name="Freeform 96"/>
          <p:cNvSpPr>
            <a:spLocks/>
          </p:cNvSpPr>
          <p:nvPr/>
        </p:nvSpPr>
        <p:spPr bwMode="auto">
          <a:xfrm>
            <a:off x="8189913" y="6130925"/>
            <a:ext cx="85725" cy="17463"/>
          </a:xfrm>
          <a:custGeom>
            <a:avLst/>
            <a:gdLst>
              <a:gd name="T0" fmla="*/ 0 w 11"/>
              <a:gd name="T1" fmla="*/ 1 h 2"/>
              <a:gd name="T2" fmla="*/ 5 w 11"/>
              <a:gd name="T3" fmla="*/ 0 h 2"/>
              <a:gd name="T4" fmla="*/ 10 w 11"/>
              <a:gd name="T5" fmla="*/ 1 h 2"/>
              <a:gd name="T6" fmla="*/ 10 w 11"/>
              <a:gd name="T7" fmla="*/ 2 h 2"/>
              <a:gd name="T8" fmla="*/ 5 w 11"/>
              <a:gd name="T9" fmla="*/ 1 h 2"/>
              <a:gd name="T10" fmla="*/ 1 w 11"/>
              <a:gd name="T11" fmla="*/ 1 h 2"/>
              <a:gd name="T12" fmla="*/ 0 w 11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">
                <a:moveTo>
                  <a:pt x="0" y="1"/>
                </a:moveTo>
                <a:cubicBezTo>
                  <a:pt x="1" y="1"/>
                  <a:pt x="3" y="0"/>
                  <a:pt x="5" y="0"/>
                </a:cubicBezTo>
                <a:cubicBezTo>
                  <a:pt x="7" y="0"/>
                  <a:pt x="9" y="0"/>
                  <a:pt x="10" y="1"/>
                </a:cubicBezTo>
                <a:cubicBezTo>
                  <a:pt x="11" y="1"/>
                  <a:pt x="11" y="2"/>
                  <a:pt x="10" y="2"/>
                </a:cubicBezTo>
                <a:cubicBezTo>
                  <a:pt x="9" y="2"/>
                  <a:pt x="7" y="1"/>
                  <a:pt x="5" y="1"/>
                </a:cubicBezTo>
                <a:cubicBezTo>
                  <a:pt x="3" y="1"/>
                  <a:pt x="2" y="1"/>
                  <a:pt x="1" y="1"/>
                </a:cubicBezTo>
                <a:cubicBezTo>
                  <a:pt x="0" y="2"/>
                  <a:pt x="0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21" name="Rectangle 97"/>
          <p:cNvSpPr>
            <a:spLocks noChangeArrowheads="1"/>
          </p:cNvSpPr>
          <p:nvPr/>
        </p:nvSpPr>
        <p:spPr bwMode="auto">
          <a:xfrm>
            <a:off x="8228013" y="6059488"/>
            <a:ext cx="7937" cy="2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22" name="Rectangle 98"/>
          <p:cNvSpPr>
            <a:spLocks noChangeArrowheads="1"/>
          </p:cNvSpPr>
          <p:nvPr/>
        </p:nvSpPr>
        <p:spPr bwMode="auto">
          <a:xfrm>
            <a:off x="8243888" y="6156325"/>
            <a:ext cx="22225" cy="34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23" name="Freeform 99"/>
          <p:cNvSpPr>
            <a:spLocks/>
          </p:cNvSpPr>
          <p:nvPr/>
        </p:nvSpPr>
        <p:spPr bwMode="auto">
          <a:xfrm>
            <a:off x="8189913" y="6103938"/>
            <a:ext cx="76200" cy="34925"/>
          </a:xfrm>
          <a:custGeom>
            <a:avLst/>
            <a:gdLst>
              <a:gd name="T0" fmla="*/ 10 w 10"/>
              <a:gd name="T1" fmla="*/ 4 h 4"/>
              <a:gd name="T2" fmla="*/ 9 w 10"/>
              <a:gd name="T3" fmla="*/ 2 h 4"/>
              <a:gd name="T4" fmla="*/ 3 w 10"/>
              <a:gd name="T5" fmla="*/ 1 h 4"/>
              <a:gd name="T6" fmla="*/ 0 w 10"/>
              <a:gd name="T7" fmla="*/ 4 h 4"/>
              <a:gd name="T8" fmla="*/ 10 w 10"/>
              <a:gd name="T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4">
                <a:moveTo>
                  <a:pt x="10" y="4"/>
                </a:moveTo>
                <a:cubicBezTo>
                  <a:pt x="10" y="4"/>
                  <a:pt x="10" y="4"/>
                  <a:pt x="9" y="2"/>
                </a:cubicBezTo>
                <a:cubicBezTo>
                  <a:pt x="7" y="0"/>
                  <a:pt x="4" y="0"/>
                  <a:pt x="3" y="1"/>
                </a:cubicBezTo>
                <a:cubicBezTo>
                  <a:pt x="1" y="2"/>
                  <a:pt x="0" y="4"/>
                  <a:pt x="0" y="4"/>
                </a:cubicBezTo>
                <a:lnTo>
                  <a:pt x="10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24" name="Oval 100"/>
          <p:cNvSpPr>
            <a:spLocks noChangeArrowheads="1"/>
          </p:cNvSpPr>
          <p:nvPr/>
        </p:nvSpPr>
        <p:spPr bwMode="auto">
          <a:xfrm>
            <a:off x="8221663" y="6096000"/>
            <a:ext cx="14287" cy="17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25" name="Rectangle 101"/>
          <p:cNvSpPr>
            <a:spLocks noChangeArrowheads="1"/>
          </p:cNvSpPr>
          <p:nvPr/>
        </p:nvSpPr>
        <p:spPr bwMode="auto">
          <a:xfrm>
            <a:off x="7720013" y="5803900"/>
            <a:ext cx="4333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600" dirty="0">
                <a:solidFill>
                  <a:srgbClr val="FFFFFF"/>
                </a:solidFill>
                <a:latin typeface="Minion Display" pitchFamily="18" charset="0"/>
              </a:rPr>
              <a:t>O</a:t>
            </a:r>
            <a:endParaRPr lang="en-US" sz="4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5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800" b="1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Char char="•"/>
        <a:defRPr sz="24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BCDFF"/>
        </a:buClr>
        <a:buSzPct val="65000"/>
        <a:buFont typeface="CommonBullets" pitchFamily="34" charset="2"/>
        <a:buChar char="+"/>
        <a:defRPr sz="2200" b="1">
          <a:solidFill>
            <a:srgbClr val="9BCD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143000"/>
            <a:ext cx="8077201" cy="14478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California’s Fiscal Outlook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5257800"/>
            <a:ext cx="6738938" cy="533400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Legislative Analyst’s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Office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California Association of School Business Officials CBO Symposium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November 15, 2012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09600" y="62484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www.lao.ca.gov</a:t>
            </a:r>
          </a:p>
        </p:txBody>
      </p:sp>
    </p:spTree>
    <p:extLst>
      <p:ext uri="{BB962C8B-B14F-4D97-AF65-F5344CB8AC3E}">
        <p14:creationId xmlns:p14="http://schemas.microsoft.com/office/powerpoint/2010/main" val="408548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California’s </a:t>
            </a:r>
            <a:r>
              <a:rPr lang="en-US" sz="3200" dirty="0"/>
              <a:t>Economic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Near-Term </a:t>
            </a:r>
            <a:r>
              <a:rPr lang="en-US" sz="3200" dirty="0"/>
              <a:t>Outlook </a:t>
            </a:r>
            <a:r>
              <a:rPr lang="en-US" sz="3200" dirty="0" smtClean="0"/>
              <a:t>Improved </a:t>
            </a:r>
            <a:r>
              <a:rPr lang="en-US" sz="3200" dirty="0"/>
              <a:t>Slightly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900535"/>
            <a:ext cx="677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+mj-lt"/>
              </a:rPr>
              <a:t>Comparing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LAO May and November </a:t>
            </a:r>
            <a:r>
              <a:rPr lang="en-US" i="1" dirty="0" smtClean="0">
                <a:solidFill>
                  <a:schemeClr val="bg1"/>
                </a:solidFill>
                <a:latin typeface="+mj-lt"/>
              </a:rPr>
              <a:t>Forecasts</a:t>
            </a:r>
            <a:endParaRPr lang="en-US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 descr="O:\Workload\2012\120557\California's Economic Near-Term Outlook Improved Slight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79" y="2514600"/>
            <a:ext cx="809302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25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Growth in California Personal </a:t>
            </a:r>
            <a:r>
              <a:rPr lang="en-US" sz="3200" dirty="0" smtClean="0"/>
              <a:t>Income </a:t>
            </a:r>
            <a:r>
              <a:rPr lang="en-US" sz="3200" dirty="0"/>
              <a:t>Projected to Hover Around 5 Percent</a:t>
            </a:r>
          </a:p>
        </p:txBody>
      </p:sp>
      <p:pic>
        <p:nvPicPr>
          <p:cNvPr id="10242" name="Picture 2" descr="O:\Workload\2012\120557\Growth in California Personal Income Projected to Hover Around 5 Perc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63177"/>
            <a:ext cx="6248400" cy="449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63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Unemployment Rate in California Projected to Decline Steadily</a:t>
            </a:r>
          </a:p>
        </p:txBody>
      </p:sp>
      <p:pic>
        <p:nvPicPr>
          <p:cNvPr id="10242" name="Picture 2" descr="O:\Workload\2012\120557\Unemployment Rate in California Projected to Decline Steadi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83012"/>
            <a:ext cx="6172200" cy="439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61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California Building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Activity </a:t>
            </a:r>
            <a:r>
              <a:rPr lang="en-US" sz="3200" dirty="0"/>
              <a:t>Is Recovering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900535"/>
            <a:ext cx="7197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FFFF"/>
                </a:solidFill>
                <a:latin typeface="Helvetica"/>
              </a:rPr>
              <a:t>Annual Residential Building Permits (In Thousands)</a:t>
            </a:r>
          </a:p>
        </p:txBody>
      </p:sp>
      <p:pic>
        <p:nvPicPr>
          <p:cNvPr id="3" name="Picture 2" descr="O:\Workload\2012\120557\California Building Activity Is Recover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" y="2385060"/>
            <a:ext cx="6351270" cy="415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57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Jobs in California Growing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Much </a:t>
            </a:r>
            <a:r>
              <a:rPr lang="en-US" sz="3000" dirty="0"/>
              <a:t>More Slowly Than Prior Recoveries</a:t>
            </a:r>
          </a:p>
        </p:txBody>
      </p:sp>
      <p:pic>
        <p:nvPicPr>
          <p:cNvPr id="3" name="Picture 2" descr="O:\Workload\2012\120557\Jobs in California Growing Much More Slowly Than Prior Recover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80" y="2438400"/>
            <a:ext cx="6298020" cy="406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1900535"/>
            <a:ext cx="7503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FFFF"/>
                </a:solidFill>
                <a:latin typeface="Helvetica"/>
              </a:rPr>
              <a:t>Job Loss and Years to Return to Prerecession Employment Peak</a:t>
            </a:r>
            <a:endParaRPr lang="en-US" sz="2000" i="1" dirty="0">
              <a:solidFill>
                <a:srgbClr val="FFFFFF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6717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 smtClean="0"/>
              <a:t>State Revenue Outlook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95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LAO Revenue Forecast</a:t>
            </a:r>
            <a:endParaRPr lang="en-US" dirty="0"/>
          </a:p>
        </p:txBody>
      </p:sp>
      <p:pic>
        <p:nvPicPr>
          <p:cNvPr id="2" name="Picture 2" descr="O:\Workload\2012\120557\LAO Revenue Foreca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48602"/>
            <a:ext cx="5623032" cy="397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1824335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+mj-lt"/>
              </a:rPr>
              <a:t>(In Billions)</a:t>
            </a:r>
            <a:endParaRPr lang="en-US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18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LAO “Big Three” </a:t>
            </a:r>
            <a:br>
              <a:rPr lang="en-US" dirty="0" smtClean="0"/>
            </a:br>
            <a:r>
              <a:rPr lang="en-US" dirty="0" smtClean="0"/>
              <a:t>Revenue Forecast</a:t>
            </a:r>
            <a:endParaRPr lang="en-US" dirty="0"/>
          </a:p>
        </p:txBody>
      </p:sp>
      <p:pic>
        <p:nvPicPr>
          <p:cNvPr id="10242" name="Picture 2" descr="O:\Workload\2012\120557\LAO Big Three Revenue Foreca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81828"/>
            <a:ext cx="5562600" cy="391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1900535"/>
            <a:ext cx="145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smtClean="0">
                <a:solidFill>
                  <a:srgbClr val="FFFFFF"/>
                </a:solidFill>
                <a:latin typeface="Helvetica"/>
              </a:rPr>
              <a:t>(In Billions)</a:t>
            </a:r>
            <a:endParaRPr lang="en-US" sz="2000" i="1" dirty="0">
              <a:solidFill>
                <a:srgbClr val="FFFFFF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8087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 smtClean="0"/>
              <a:t>Outlook for Education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95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Proposition 98 Forecast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900535"/>
            <a:ext cx="2789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+mj-lt"/>
              </a:rPr>
              <a:t>(Dollars in Millions)</a:t>
            </a:r>
            <a:endParaRPr lang="en-US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42" name="Picture 2" descr="O:\Workload\2012\120557\Proposition 98 Foreca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17488"/>
            <a:ext cx="8839200" cy="203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78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 smtClean="0"/>
              <a:t>Budget Outlook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95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Key Proposition 98 Factors</a:t>
            </a:r>
          </a:p>
        </p:txBody>
      </p:sp>
      <p:pic>
        <p:nvPicPr>
          <p:cNvPr id="10242" name="Picture 2" descr="O:\Workload\2012\120557\Key Proposition 98 Fact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8863149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94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Competing Spending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3962400"/>
          </a:xfrm>
        </p:spPr>
        <p:txBody>
          <a:bodyPr/>
          <a:lstStyle/>
          <a:p>
            <a:r>
              <a:rPr lang="en-US" dirty="0" smtClean="0"/>
              <a:t>Paying Down One-Time Obligations</a:t>
            </a:r>
          </a:p>
          <a:p>
            <a:r>
              <a:rPr lang="en-US" dirty="0" smtClean="0"/>
              <a:t>Building Up Ongoing Base Support </a:t>
            </a:r>
          </a:p>
          <a:p>
            <a:pPr lvl="1"/>
            <a:r>
              <a:rPr lang="en-US" dirty="0" smtClean="0"/>
              <a:t>Restoring prior-year base reductions.</a:t>
            </a:r>
          </a:p>
          <a:p>
            <a:pPr lvl="1"/>
            <a:r>
              <a:rPr lang="en-US" dirty="0" smtClean="0"/>
              <a:t>Making up foregone COLAs.</a:t>
            </a:r>
          </a:p>
          <a:p>
            <a:pPr lvl="1"/>
            <a:r>
              <a:rPr lang="en-US" dirty="0" smtClean="0"/>
              <a:t>Providing a budget-year COLA.</a:t>
            </a:r>
          </a:p>
          <a:p>
            <a:pPr lvl="1"/>
            <a:r>
              <a:rPr lang="en-US" dirty="0" smtClean="0"/>
              <a:t>Equalizing per-pupil funding rates.</a:t>
            </a:r>
          </a:p>
          <a:p>
            <a:pPr lvl="1"/>
            <a:r>
              <a:rPr lang="en-US" dirty="0" smtClean="0"/>
              <a:t>Addressing end of “categorical flexibility”/ transitioning to weighted student formula.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90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How Best to Use Proposition 98 Funding Increases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Plan to Retire Existing, One-Time Education Obligations by End of 2017-18</a:t>
            </a:r>
          </a:p>
          <a:p>
            <a:r>
              <a:rPr lang="en-US" dirty="0" smtClean="0"/>
              <a:t>Carefully Consider How to Build Up Ongoing Base Support</a:t>
            </a:r>
          </a:p>
          <a:p>
            <a:r>
              <a:rPr lang="en-US" dirty="0" smtClean="0"/>
              <a:t>Caution Against More Categorical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63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One-Time Education </a:t>
            </a:r>
            <a:r>
              <a:rPr lang="en-US" sz="3200" dirty="0"/>
              <a:t>Obligations</a:t>
            </a:r>
          </a:p>
        </p:txBody>
      </p:sp>
      <p:pic>
        <p:nvPicPr>
          <p:cNvPr id="10242" name="Picture 2" descr="O:\Workload\2012\120557\Paying Down One-Time Education Obliga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756793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80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$1.9 Billion Budget Problem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2012-13: $943 Million Deficit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2013-14: $936 Million Operating Shortfall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83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Forecasted Operating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Surpluses </a:t>
            </a:r>
            <a:r>
              <a:rPr lang="en-US" sz="3200" dirty="0"/>
              <a:t>Beginning in 2014-15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900535"/>
            <a:ext cx="8262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FFFFFF"/>
                </a:solidFill>
                <a:latin typeface="Helvetica"/>
              </a:rPr>
              <a:t>General Fund and Education Protection Account Combined (In Billions)</a:t>
            </a:r>
          </a:p>
        </p:txBody>
      </p:sp>
      <p:pic>
        <p:nvPicPr>
          <p:cNvPr id="10242" name="Picture 2" descr="O:\Workload\2012\120557\Forecasted Operating Surpluses Beginning in 2014-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6324600" cy="422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4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Consider How Best to Use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Future Budget Surpluses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Build Up State Reserve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Pay Down Existing Obligations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Address Retirement Liabilities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Build Up Base Programs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Invest in Infrastructure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83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 smtClean="0"/>
              <a:t>National Economic Outlook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0350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National Economic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Near-Term Outlook </a:t>
            </a:r>
            <a:r>
              <a:rPr lang="en-US" sz="3200" dirty="0"/>
              <a:t>Worsened Slightly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900535"/>
            <a:ext cx="677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  <a:latin typeface="Helvetica"/>
              </a:rPr>
              <a:t>Comparing </a:t>
            </a:r>
            <a:r>
              <a:rPr lang="en-US" i="1" dirty="0">
                <a:solidFill>
                  <a:srgbClr val="FFFFFF"/>
                </a:solidFill>
                <a:latin typeface="Helvetica"/>
              </a:rPr>
              <a:t>LAO May and November </a:t>
            </a:r>
            <a:r>
              <a:rPr lang="en-US" i="1" dirty="0" smtClean="0">
                <a:solidFill>
                  <a:srgbClr val="FFFFFF"/>
                </a:solidFill>
                <a:latin typeface="Helvetica"/>
              </a:rPr>
              <a:t>Forecasts</a:t>
            </a:r>
            <a:endParaRPr lang="en-US" i="1" dirty="0">
              <a:solidFill>
                <a:srgbClr val="FFFFFF"/>
              </a:solidFill>
              <a:latin typeface="Helvetica"/>
            </a:endParaRPr>
          </a:p>
        </p:txBody>
      </p:sp>
      <p:pic>
        <p:nvPicPr>
          <p:cNvPr id="10242" name="Picture 2" descr="O:\Workload\2012\120557\National Economic Near-Term Outlook Worsened Slight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835342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74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National Economic Forecast Summary</a:t>
            </a:r>
          </a:p>
        </p:txBody>
      </p:sp>
      <p:pic>
        <p:nvPicPr>
          <p:cNvPr id="10242" name="Picture 2" descr="O:\Workload\2012\120557\National Economic Forecast Summa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45024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58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 smtClean="0"/>
              <a:t>California’s Economic Outlook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362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O Slide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LAO Slide Template</Template>
  <TotalTime>0</TotalTime>
  <Words>287</Words>
  <Application>Microsoft Office PowerPoint</Application>
  <PresentationFormat>On-screen Show (4:3)</PresentationFormat>
  <Paragraphs>90</Paragraphs>
  <Slides>23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LAO Slide Template</vt:lpstr>
      <vt:lpstr>Default Design</vt:lpstr>
      <vt:lpstr>Drawing</vt:lpstr>
      <vt:lpstr> California’s Fiscal Outlook</vt:lpstr>
      <vt:lpstr> </vt:lpstr>
      <vt:lpstr>$1.9 Billion Budget Problem</vt:lpstr>
      <vt:lpstr>Forecasted Operating  Surpluses Beginning in 2014-15</vt:lpstr>
      <vt:lpstr>Consider How Best to Use  Future Budget Surpluses</vt:lpstr>
      <vt:lpstr> </vt:lpstr>
      <vt:lpstr>National Economic  Near-Term Outlook Worsened Slightly</vt:lpstr>
      <vt:lpstr>National Economic Forecast Summary</vt:lpstr>
      <vt:lpstr> </vt:lpstr>
      <vt:lpstr>California’s Economic  Near-Term Outlook Improved Slightly</vt:lpstr>
      <vt:lpstr>Growth in California Personal Income Projected to Hover Around 5 Percent</vt:lpstr>
      <vt:lpstr>Unemployment Rate in California Projected to Decline Steadily</vt:lpstr>
      <vt:lpstr>California Building  Activity Is Recovering</vt:lpstr>
      <vt:lpstr>Jobs in California Growing  Much More Slowly Than Prior Recoveries</vt:lpstr>
      <vt:lpstr> </vt:lpstr>
      <vt:lpstr>LAO Revenue Forecast</vt:lpstr>
      <vt:lpstr>LAO “Big Three”  Revenue Forecast</vt:lpstr>
      <vt:lpstr> </vt:lpstr>
      <vt:lpstr>Proposition 98 Forecast</vt:lpstr>
      <vt:lpstr>Key Proposition 98 Factors</vt:lpstr>
      <vt:lpstr>Many Competing Spending Priorities</vt:lpstr>
      <vt:lpstr>Consider How Best to Use Proposition 98 Funding Increases</vt:lpstr>
      <vt:lpstr>One-Time Education Obligations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California's Fiscal Outlook</dc:title>
  <dc:creator/>
  <cp:lastModifiedBy/>
  <cp:revision>1</cp:revision>
  <dcterms:created xsi:type="dcterms:W3CDTF">2012-11-14T20:13:45Z</dcterms:created>
  <dcterms:modified xsi:type="dcterms:W3CDTF">2012-12-10T19:36:23Z</dcterms:modified>
</cp:coreProperties>
</file>