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8" r:id="rId2"/>
    <p:sldId id="267" r:id="rId3"/>
    <p:sldId id="257" r:id="rId4"/>
    <p:sldId id="318" r:id="rId5"/>
    <p:sldId id="259" r:id="rId6"/>
    <p:sldId id="319" r:id="rId7"/>
    <p:sldId id="301" r:id="rId8"/>
    <p:sldId id="320" r:id="rId9"/>
    <p:sldId id="265" r:id="rId10"/>
    <p:sldId id="321" r:id="rId11"/>
    <p:sldId id="322" r:id="rId12"/>
    <p:sldId id="280" r:id="rId13"/>
    <p:sldId id="310" r:id="rId14"/>
    <p:sldId id="281" r:id="rId15"/>
    <p:sldId id="282" r:id="rId16"/>
    <p:sldId id="277" r:id="rId17"/>
    <p:sldId id="323" r:id="rId18"/>
    <p:sldId id="304" r:id="rId19"/>
    <p:sldId id="305" r:id="rId20"/>
    <p:sldId id="303" r:id="rId21"/>
    <p:sldId id="311" r:id="rId22"/>
    <p:sldId id="324" r:id="rId23"/>
    <p:sldId id="312" r:id="rId24"/>
    <p:sldId id="313" r:id="rId25"/>
    <p:sldId id="327" r:id="rId26"/>
    <p:sldId id="328" r:id="rId27"/>
    <p:sldId id="326" r:id="rId28"/>
    <p:sldId id="329" r:id="rId29"/>
    <p:sldId id="330" r:id="rId30"/>
    <p:sldId id="325" r:id="rId31"/>
    <p:sldId id="331" r:id="rId32"/>
    <p:sldId id="332" r:id="rId33"/>
    <p:sldId id="333" r:id="rId34"/>
    <p:sldId id="334" r:id="rId35"/>
    <p:sldId id="335" r:id="rId36"/>
    <p:sldId id="337" r:id="rId37"/>
    <p:sldId id="336" r:id="rId38"/>
    <p:sldId id="317" r:id="rId39"/>
  </p:sldIdLst>
  <p:sldSz cx="9144000" cy="6858000" type="screen4x3"/>
  <p:notesSz cx="9283700" cy="6997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BCDFF"/>
    <a:srgbClr val="7BBDFF"/>
    <a:srgbClr val="57ABFF"/>
    <a:srgbClr val="3399FF"/>
    <a:srgbClr val="FF0000"/>
    <a:srgbClr val="2A2A7E"/>
    <a:srgbClr val="2828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627" autoAdjust="0"/>
  </p:normalViewPr>
  <p:slideViewPr>
    <p:cSldViewPr>
      <p:cViewPr>
        <p:scale>
          <a:sx n="72" d="100"/>
          <a:sy n="72" d="100"/>
        </p:scale>
        <p:origin x="-2754" y="-12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2937" cy="388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0763" y="0"/>
            <a:ext cx="4022937" cy="388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08939"/>
            <a:ext cx="4022937" cy="388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0763" y="6608939"/>
            <a:ext cx="4022937" cy="388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B449234-6A78-45B4-B0C7-F9A26DD201F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584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7" cy="3498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9152" y="0"/>
            <a:ext cx="4022937" cy="3498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5D58F257-3312-4F6D-B96A-9E0412350D9D}" type="datetimeFigureOut">
              <a:rPr lang="en-US" smtClean="0"/>
              <a:t>11/2/2011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2425" y="525463"/>
            <a:ext cx="3498850" cy="2624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23908"/>
            <a:ext cx="7426960" cy="3148965"/>
          </a:xfrm>
          <a:prstGeom prst="rect">
            <a:avLst/>
          </a:prstGeom>
        </p:spPr>
        <p:txBody>
          <a:bodyPr vert="horz" lIns="93031" tIns="46516" rIns="93031" bIns="4651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46196"/>
            <a:ext cx="4022937" cy="3498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9152" y="6646196"/>
            <a:ext cx="4022937" cy="3498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7DDF2D07-ADA5-43BF-8B14-B601964B9F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997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F2D07-ADA5-43BF-8B14-B601964B9F5A}" type="slidenum">
              <a:rPr lang="en-US" smtClean="0"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0409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CFEB8-030D-417B-AB67-9D19262F160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7054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CFEB8-030D-417B-AB67-9D19262F160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9767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56D287-631F-425D-8B55-6255681E974F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F2D07-ADA5-43BF-8B14-B601964B9F5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3798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F2D07-ADA5-43BF-8B14-B601964B9F5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4671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F2D07-ADA5-43BF-8B14-B601964B9F5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0910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F2D07-ADA5-43BF-8B14-B601964B9F5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5387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F2D07-ADA5-43BF-8B14-B601964B9F5A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9878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F2D07-ADA5-43BF-8B14-B601964B9F5A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3024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F2D07-ADA5-43BF-8B14-B601964B9F5A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993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56D287-631F-425D-8B55-6255681E974F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F2D07-ADA5-43BF-8B14-B601964B9F5A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548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F2D07-ADA5-43BF-8B14-B601964B9F5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878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F2D07-ADA5-43BF-8B14-B601964B9F5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490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56D287-631F-425D-8B55-6255681E974F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F2D07-ADA5-43BF-8B14-B601964B9F5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967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CFEB8-030D-417B-AB67-9D19262F160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147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56D287-631F-425D-8B55-6255681E974F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CFEB8-030D-417B-AB67-9D19262F160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1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image" Target="../media/image2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77863" y="1524000"/>
            <a:ext cx="7788275" cy="1447800"/>
          </a:xfrm>
        </p:spPr>
        <p:txBody>
          <a:bodyPr lIns="182880" rIns="182880"/>
          <a:lstStyle>
            <a:lvl1pPr algn="r">
              <a:defRPr sz="4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677863" y="3200400"/>
            <a:ext cx="7788275" cy="0"/>
          </a:xfrm>
          <a:prstGeom prst="line">
            <a:avLst/>
          </a:prstGeom>
          <a:noFill/>
          <a:ln w="1143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aphicFrame>
        <p:nvGraphicFramePr>
          <p:cNvPr id="9229" name="Object 13"/>
          <p:cNvGraphicFramePr>
            <a:graphicFrameLocks noChangeAspect="1"/>
          </p:cNvGraphicFramePr>
          <p:nvPr/>
        </p:nvGraphicFramePr>
        <p:xfrm>
          <a:off x="531813" y="2674938"/>
          <a:ext cx="2651125" cy="1287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01" name="Drawing" r:id="rId3" imgW="2651760" imgH="1287720" progId="WPDraw30.Drawing">
                  <p:embed/>
                </p:oleObj>
              </mc:Choice>
              <mc:Fallback>
                <p:oleObj name="Drawing" r:id="rId3" imgW="2651760" imgH="1287720" progId="WPDraw30.Drawing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674938"/>
                        <a:ext cx="2651125" cy="1287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429000"/>
            <a:ext cx="6434138" cy="533400"/>
          </a:xfrm>
        </p:spPr>
        <p:txBody>
          <a:bodyPr lIns="182880" rIns="182880" anchor="b"/>
          <a:lstStyle>
            <a:lvl1pPr marL="0" indent="0" algn="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7094538" y="5803900"/>
            <a:ext cx="3079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4600" dirty="0">
                <a:solidFill>
                  <a:srgbClr val="FFFFFF"/>
                </a:solidFill>
                <a:latin typeface="Minion Display" pitchFamily="18" charset="0"/>
              </a:rPr>
              <a:t>L</a:t>
            </a:r>
            <a:endParaRPr lang="en-US" sz="4600" dirty="0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7402513" y="5803900"/>
            <a:ext cx="3778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4600" dirty="0">
                <a:solidFill>
                  <a:srgbClr val="FFFFFF"/>
                </a:solidFill>
                <a:latin typeface="Minion Display" pitchFamily="18" charset="0"/>
              </a:rPr>
              <a:t>A</a:t>
            </a:r>
            <a:endParaRPr lang="en-US" sz="4600" dirty="0"/>
          </a:p>
        </p:txBody>
      </p:sp>
      <p:pic>
        <p:nvPicPr>
          <p:cNvPr id="9234" name="Picture 18" descr="D:\4_Color Designs\Final Designs\gradation bar.e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825" y="6413500"/>
            <a:ext cx="900113" cy="12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35" name="Freeform 19"/>
          <p:cNvSpPr>
            <a:spLocks/>
          </p:cNvSpPr>
          <p:nvPr/>
        </p:nvSpPr>
        <p:spPr bwMode="auto">
          <a:xfrm>
            <a:off x="8035925" y="6484938"/>
            <a:ext cx="422275" cy="68262"/>
          </a:xfrm>
          <a:custGeom>
            <a:avLst/>
            <a:gdLst>
              <a:gd name="T0" fmla="*/ 45 w 55"/>
              <a:gd name="T1" fmla="*/ 5 h 8"/>
              <a:gd name="T2" fmla="*/ 23 w 55"/>
              <a:gd name="T3" fmla="*/ 2 h 8"/>
              <a:gd name="T4" fmla="*/ 1 w 55"/>
              <a:gd name="T5" fmla="*/ 5 h 8"/>
              <a:gd name="T6" fmla="*/ 0 w 55"/>
              <a:gd name="T7" fmla="*/ 5 h 8"/>
              <a:gd name="T8" fmla="*/ 0 w 55"/>
              <a:gd name="T9" fmla="*/ 4 h 8"/>
              <a:gd name="T10" fmla="*/ 18 w 55"/>
              <a:gd name="T11" fmla="*/ 0 h 8"/>
              <a:gd name="T12" fmla="*/ 29 w 55"/>
              <a:gd name="T13" fmla="*/ 0 h 8"/>
              <a:gd name="T14" fmla="*/ 35 w 55"/>
              <a:gd name="T15" fmla="*/ 0 h 8"/>
              <a:gd name="T16" fmla="*/ 41 w 55"/>
              <a:gd name="T17" fmla="*/ 1 h 8"/>
              <a:gd name="T18" fmla="*/ 51 w 55"/>
              <a:gd name="T19" fmla="*/ 3 h 8"/>
              <a:gd name="T20" fmla="*/ 54 w 55"/>
              <a:gd name="T21" fmla="*/ 4 h 8"/>
              <a:gd name="T22" fmla="*/ 54 w 55"/>
              <a:gd name="T23" fmla="*/ 7 h 8"/>
              <a:gd name="T24" fmla="*/ 51 w 55"/>
              <a:gd name="T25" fmla="*/ 7 h 8"/>
              <a:gd name="T26" fmla="*/ 45 w 55"/>
              <a:gd name="T27" fmla="*/ 5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5" h="8">
                <a:moveTo>
                  <a:pt x="45" y="5"/>
                </a:moveTo>
                <a:cubicBezTo>
                  <a:pt x="38" y="3"/>
                  <a:pt x="30" y="2"/>
                  <a:pt x="23" y="2"/>
                </a:cubicBezTo>
                <a:cubicBezTo>
                  <a:pt x="16" y="2"/>
                  <a:pt x="8" y="3"/>
                  <a:pt x="1" y="5"/>
                </a:cubicBezTo>
                <a:cubicBezTo>
                  <a:pt x="1" y="5"/>
                  <a:pt x="0" y="5"/>
                  <a:pt x="0" y="5"/>
                </a:cubicBezTo>
                <a:lnTo>
                  <a:pt x="0" y="4"/>
                </a:lnTo>
                <a:cubicBezTo>
                  <a:pt x="7" y="1"/>
                  <a:pt x="12" y="0"/>
                  <a:pt x="18" y="0"/>
                </a:cubicBezTo>
                <a:cubicBezTo>
                  <a:pt x="22" y="0"/>
                  <a:pt x="25" y="0"/>
                  <a:pt x="29" y="0"/>
                </a:cubicBezTo>
                <a:cubicBezTo>
                  <a:pt x="30" y="0"/>
                  <a:pt x="33" y="0"/>
                  <a:pt x="35" y="0"/>
                </a:cubicBezTo>
                <a:cubicBezTo>
                  <a:pt x="38" y="0"/>
                  <a:pt x="39" y="0"/>
                  <a:pt x="41" y="1"/>
                </a:cubicBezTo>
                <a:cubicBezTo>
                  <a:pt x="45" y="1"/>
                  <a:pt x="48" y="2"/>
                  <a:pt x="51" y="3"/>
                </a:cubicBezTo>
                <a:cubicBezTo>
                  <a:pt x="52" y="3"/>
                  <a:pt x="53" y="4"/>
                  <a:pt x="54" y="4"/>
                </a:cubicBezTo>
                <a:cubicBezTo>
                  <a:pt x="55" y="5"/>
                  <a:pt x="55" y="6"/>
                  <a:pt x="54" y="7"/>
                </a:cubicBezTo>
                <a:cubicBezTo>
                  <a:pt x="54" y="8"/>
                  <a:pt x="52" y="7"/>
                  <a:pt x="51" y="7"/>
                </a:cubicBezTo>
                <a:cubicBezTo>
                  <a:pt x="49" y="6"/>
                  <a:pt x="47" y="5"/>
                  <a:pt x="45" y="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36" name="Freeform 20"/>
          <p:cNvSpPr>
            <a:spLocks/>
          </p:cNvSpPr>
          <p:nvPr/>
        </p:nvSpPr>
        <p:spPr bwMode="auto">
          <a:xfrm>
            <a:off x="8074025" y="6389688"/>
            <a:ext cx="346075" cy="111125"/>
          </a:xfrm>
          <a:custGeom>
            <a:avLst/>
            <a:gdLst>
              <a:gd name="T0" fmla="*/ 1 w 45"/>
              <a:gd name="T1" fmla="*/ 3 h 13"/>
              <a:gd name="T2" fmla="*/ 0 w 45"/>
              <a:gd name="T3" fmla="*/ 3 h 13"/>
              <a:gd name="T4" fmla="*/ 2 w 45"/>
              <a:gd name="T5" fmla="*/ 2 h 13"/>
              <a:gd name="T6" fmla="*/ 3 w 45"/>
              <a:gd name="T7" fmla="*/ 1 h 13"/>
              <a:gd name="T8" fmla="*/ 20 w 45"/>
              <a:gd name="T9" fmla="*/ 0 h 13"/>
              <a:gd name="T10" fmla="*/ 39 w 45"/>
              <a:gd name="T11" fmla="*/ 2 h 13"/>
              <a:gd name="T12" fmla="*/ 43 w 45"/>
              <a:gd name="T13" fmla="*/ 3 h 13"/>
              <a:gd name="T14" fmla="*/ 44 w 45"/>
              <a:gd name="T15" fmla="*/ 5 h 13"/>
              <a:gd name="T16" fmla="*/ 42 w 45"/>
              <a:gd name="T17" fmla="*/ 5 h 13"/>
              <a:gd name="T18" fmla="*/ 42 w 45"/>
              <a:gd name="T19" fmla="*/ 13 h 13"/>
              <a:gd name="T20" fmla="*/ 41 w 45"/>
              <a:gd name="T21" fmla="*/ 13 h 13"/>
              <a:gd name="T22" fmla="*/ 38 w 45"/>
              <a:gd name="T23" fmla="*/ 12 h 13"/>
              <a:gd name="T24" fmla="*/ 37 w 45"/>
              <a:gd name="T25" fmla="*/ 12 h 13"/>
              <a:gd name="T26" fmla="*/ 36 w 45"/>
              <a:gd name="T27" fmla="*/ 12 h 13"/>
              <a:gd name="T28" fmla="*/ 36 w 45"/>
              <a:gd name="T29" fmla="*/ 11 h 13"/>
              <a:gd name="T30" fmla="*/ 35 w 45"/>
              <a:gd name="T31" fmla="*/ 9 h 13"/>
              <a:gd name="T32" fmla="*/ 36 w 45"/>
              <a:gd name="T33" fmla="*/ 7 h 13"/>
              <a:gd name="T34" fmla="*/ 35 w 45"/>
              <a:gd name="T35" fmla="*/ 3 h 13"/>
              <a:gd name="T36" fmla="*/ 20 w 45"/>
              <a:gd name="T37" fmla="*/ 1 h 13"/>
              <a:gd name="T38" fmla="*/ 1 w 45"/>
              <a:gd name="T39" fmla="*/ 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5" h="13">
                <a:moveTo>
                  <a:pt x="1" y="3"/>
                </a:moveTo>
                <a:cubicBezTo>
                  <a:pt x="1" y="3"/>
                  <a:pt x="0" y="3"/>
                  <a:pt x="0" y="3"/>
                </a:cubicBezTo>
                <a:cubicBezTo>
                  <a:pt x="0" y="2"/>
                  <a:pt x="1" y="2"/>
                  <a:pt x="2" y="2"/>
                </a:cubicBezTo>
                <a:cubicBezTo>
                  <a:pt x="2" y="2"/>
                  <a:pt x="3" y="1"/>
                  <a:pt x="3" y="1"/>
                </a:cubicBezTo>
                <a:cubicBezTo>
                  <a:pt x="10" y="0"/>
                  <a:pt x="14" y="0"/>
                  <a:pt x="20" y="0"/>
                </a:cubicBezTo>
                <a:cubicBezTo>
                  <a:pt x="25" y="0"/>
                  <a:pt x="33" y="0"/>
                  <a:pt x="39" y="2"/>
                </a:cubicBezTo>
                <a:cubicBezTo>
                  <a:pt x="41" y="2"/>
                  <a:pt x="42" y="2"/>
                  <a:pt x="43" y="3"/>
                </a:cubicBezTo>
                <a:cubicBezTo>
                  <a:pt x="44" y="3"/>
                  <a:pt x="45" y="4"/>
                  <a:pt x="44" y="5"/>
                </a:cubicBezTo>
                <a:cubicBezTo>
                  <a:pt x="43" y="5"/>
                  <a:pt x="42" y="5"/>
                  <a:pt x="42" y="5"/>
                </a:cubicBezTo>
                <a:cubicBezTo>
                  <a:pt x="41" y="8"/>
                  <a:pt x="42" y="11"/>
                  <a:pt x="42" y="13"/>
                </a:cubicBezTo>
                <a:cubicBezTo>
                  <a:pt x="41" y="13"/>
                  <a:pt x="41" y="13"/>
                  <a:pt x="41" y="13"/>
                </a:cubicBezTo>
                <a:cubicBezTo>
                  <a:pt x="40" y="13"/>
                  <a:pt x="39" y="13"/>
                  <a:pt x="38" y="12"/>
                </a:cubicBezTo>
                <a:cubicBezTo>
                  <a:pt x="38" y="12"/>
                  <a:pt x="38" y="12"/>
                  <a:pt x="37" y="12"/>
                </a:cubicBezTo>
                <a:cubicBezTo>
                  <a:pt x="37" y="12"/>
                  <a:pt x="36" y="12"/>
                  <a:pt x="36" y="12"/>
                </a:cubicBezTo>
                <a:cubicBezTo>
                  <a:pt x="36" y="12"/>
                  <a:pt x="36" y="11"/>
                  <a:pt x="36" y="11"/>
                </a:cubicBezTo>
                <a:cubicBezTo>
                  <a:pt x="35" y="11"/>
                  <a:pt x="35" y="9"/>
                  <a:pt x="35" y="9"/>
                </a:cubicBezTo>
                <a:cubicBezTo>
                  <a:pt x="35" y="8"/>
                  <a:pt x="35" y="7"/>
                  <a:pt x="36" y="7"/>
                </a:cubicBezTo>
                <a:cubicBezTo>
                  <a:pt x="36" y="6"/>
                  <a:pt x="35" y="4"/>
                  <a:pt x="35" y="3"/>
                </a:cubicBezTo>
                <a:cubicBezTo>
                  <a:pt x="35" y="2"/>
                  <a:pt x="21" y="1"/>
                  <a:pt x="20" y="1"/>
                </a:cubicBezTo>
                <a:cubicBezTo>
                  <a:pt x="14" y="1"/>
                  <a:pt x="7" y="2"/>
                  <a:pt x="1" y="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8228013" y="6308725"/>
            <a:ext cx="7937" cy="777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8250238" y="6397625"/>
            <a:ext cx="15875" cy="777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39" name="Rectangle 23"/>
          <p:cNvSpPr>
            <a:spLocks noChangeArrowheads="1"/>
          </p:cNvSpPr>
          <p:nvPr/>
        </p:nvSpPr>
        <p:spPr bwMode="auto">
          <a:xfrm>
            <a:off x="8281988" y="6397625"/>
            <a:ext cx="15875" cy="777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40" name="Rectangle 24"/>
          <p:cNvSpPr>
            <a:spLocks noChangeArrowheads="1"/>
          </p:cNvSpPr>
          <p:nvPr/>
        </p:nvSpPr>
        <p:spPr bwMode="auto">
          <a:xfrm>
            <a:off x="8313738" y="6407150"/>
            <a:ext cx="14287" cy="68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41" name="Freeform 25"/>
          <p:cNvSpPr>
            <a:spLocks/>
          </p:cNvSpPr>
          <p:nvPr/>
        </p:nvSpPr>
        <p:spPr bwMode="auto">
          <a:xfrm>
            <a:off x="8083550" y="6346825"/>
            <a:ext cx="306388" cy="50800"/>
          </a:xfrm>
          <a:custGeom>
            <a:avLst/>
            <a:gdLst>
              <a:gd name="T0" fmla="*/ 34 w 40"/>
              <a:gd name="T1" fmla="*/ 4 h 6"/>
              <a:gd name="T2" fmla="*/ 30 w 40"/>
              <a:gd name="T3" fmla="*/ 3 h 6"/>
              <a:gd name="T4" fmla="*/ 25 w 40"/>
              <a:gd name="T5" fmla="*/ 2 h 6"/>
              <a:gd name="T6" fmla="*/ 16 w 40"/>
              <a:gd name="T7" fmla="*/ 2 h 6"/>
              <a:gd name="T8" fmla="*/ 8 w 40"/>
              <a:gd name="T9" fmla="*/ 2 h 6"/>
              <a:gd name="T10" fmla="*/ 1 w 40"/>
              <a:gd name="T11" fmla="*/ 4 h 6"/>
              <a:gd name="T12" fmla="*/ 0 w 40"/>
              <a:gd name="T13" fmla="*/ 4 h 6"/>
              <a:gd name="T14" fmla="*/ 0 w 40"/>
              <a:gd name="T15" fmla="*/ 3 h 6"/>
              <a:gd name="T16" fmla="*/ 6 w 40"/>
              <a:gd name="T17" fmla="*/ 1 h 6"/>
              <a:gd name="T18" fmla="*/ 21 w 40"/>
              <a:gd name="T19" fmla="*/ 0 h 6"/>
              <a:gd name="T20" fmla="*/ 30 w 40"/>
              <a:gd name="T21" fmla="*/ 1 h 6"/>
              <a:gd name="T22" fmla="*/ 37 w 40"/>
              <a:gd name="T23" fmla="*/ 3 h 6"/>
              <a:gd name="T24" fmla="*/ 39 w 40"/>
              <a:gd name="T25" fmla="*/ 3 h 6"/>
              <a:gd name="T26" fmla="*/ 39 w 40"/>
              <a:gd name="T27" fmla="*/ 5 h 6"/>
              <a:gd name="T28" fmla="*/ 37 w 40"/>
              <a:gd name="T29" fmla="*/ 5 h 6"/>
              <a:gd name="T30" fmla="*/ 34 w 40"/>
              <a:gd name="T31" fmla="*/ 4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0" h="6">
                <a:moveTo>
                  <a:pt x="34" y="4"/>
                </a:moveTo>
                <a:cubicBezTo>
                  <a:pt x="33" y="4"/>
                  <a:pt x="31" y="3"/>
                  <a:pt x="30" y="3"/>
                </a:cubicBezTo>
                <a:cubicBezTo>
                  <a:pt x="28" y="3"/>
                  <a:pt x="26" y="2"/>
                  <a:pt x="25" y="2"/>
                </a:cubicBezTo>
                <a:cubicBezTo>
                  <a:pt x="22" y="2"/>
                  <a:pt x="19" y="2"/>
                  <a:pt x="16" y="2"/>
                </a:cubicBezTo>
                <a:cubicBezTo>
                  <a:pt x="13" y="2"/>
                  <a:pt x="10" y="2"/>
                  <a:pt x="8" y="2"/>
                </a:cubicBezTo>
                <a:cubicBezTo>
                  <a:pt x="5" y="2"/>
                  <a:pt x="3" y="3"/>
                  <a:pt x="1" y="4"/>
                </a:cubicBezTo>
                <a:lnTo>
                  <a:pt x="0" y="4"/>
                </a:lnTo>
                <a:lnTo>
                  <a:pt x="0" y="3"/>
                </a:lnTo>
                <a:cubicBezTo>
                  <a:pt x="1" y="2"/>
                  <a:pt x="5" y="1"/>
                  <a:pt x="6" y="1"/>
                </a:cubicBezTo>
                <a:cubicBezTo>
                  <a:pt x="11" y="0"/>
                  <a:pt x="16" y="0"/>
                  <a:pt x="21" y="0"/>
                </a:cubicBezTo>
                <a:cubicBezTo>
                  <a:pt x="24" y="0"/>
                  <a:pt x="27" y="0"/>
                  <a:pt x="30" y="1"/>
                </a:cubicBezTo>
                <a:cubicBezTo>
                  <a:pt x="32" y="1"/>
                  <a:pt x="35" y="2"/>
                  <a:pt x="37" y="3"/>
                </a:cubicBezTo>
                <a:cubicBezTo>
                  <a:pt x="37" y="3"/>
                  <a:pt x="39" y="3"/>
                  <a:pt x="39" y="3"/>
                </a:cubicBezTo>
                <a:cubicBezTo>
                  <a:pt x="40" y="4"/>
                  <a:pt x="40" y="5"/>
                  <a:pt x="39" y="5"/>
                </a:cubicBezTo>
                <a:cubicBezTo>
                  <a:pt x="39" y="6"/>
                  <a:pt x="38" y="5"/>
                  <a:pt x="37" y="5"/>
                </a:cubicBezTo>
                <a:lnTo>
                  <a:pt x="34" y="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42" name="Freeform 26"/>
          <p:cNvSpPr>
            <a:spLocks/>
          </p:cNvSpPr>
          <p:nvPr/>
        </p:nvSpPr>
        <p:spPr bwMode="auto">
          <a:xfrm>
            <a:off x="8275638" y="6259513"/>
            <a:ext cx="28575" cy="77787"/>
          </a:xfrm>
          <a:custGeom>
            <a:avLst/>
            <a:gdLst>
              <a:gd name="T0" fmla="*/ 2 w 4"/>
              <a:gd name="T1" fmla="*/ 6 h 9"/>
              <a:gd name="T2" fmla="*/ 2 w 4"/>
              <a:gd name="T3" fmla="*/ 9 h 9"/>
              <a:gd name="T4" fmla="*/ 4 w 4"/>
              <a:gd name="T5" fmla="*/ 9 h 9"/>
              <a:gd name="T6" fmla="*/ 3 w 4"/>
              <a:gd name="T7" fmla="*/ 6 h 9"/>
              <a:gd name="T8" fmla="*/ 2 w 4"/>
              <a:gd name="T9" fmla="*/ 3 h 9"/>
              <a:gd name="T10" fmla="*/ 0 w 4"/>
              <a:gd name="T11" fmla="*/ 2 h 9"/>
              <a:gd name="T12" fmla="*/ 2 w 4"/>
              <a:gd name="T13" fmla="*/ 6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9">
                <a:moveTo>
                  <a:pt x="2" y="6"/>
                </a:moveTo>
                <a:cubicBezTo>
                  <a:pt x="2" y="7"/>
                  <a:pt x="2" y="9"/>
                  <a:pt x="2" y="9"/>
                </a:cubicBezTo>
                <a:lnTo>
                  <a:pt x="4" y="9"/>
                </a:lnTo>
                <a:cubicBezTo>
                  <a:pt x="4" y="9"/>
                  <a:pt x="4" y="7"/>
                  <a:pt x="3" y="6"/>
                </a:cubicBezTo>
                <a:cubicBezTo>
                  <a:pt x="3" y="5"/>
                  <a:pt x="2" y="3"/>
                  <a:pt x="2" y="3"/>
                </a:cubicBezTo>
                <a:cubicBezTo>
                  <a:pt x="1" y="2"/>
                  <a:pt x="0" y="0"/>
                  <a:pt x="0" y="2"/>
                </a:cubicBezTo>
                <a:cubicBezTo>
                  <a:pt x="0" y="2"/>
                  <a:pt x="1" y="4"/>
                  <a:pt x="2" y="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43" name="Freeform 27"/>
          <p:cNvSpPr>
            <a:spLocks/>
          </p:cNvSpPr>
          <p:nvPr/>
        </p:nvSpPr>
        <p:spPr bwMode="auto">
          <a:xfrm>
            <a:off x="8259763" y="6276975"/>
            <a:ext cx="22225" cy="60325"/>
          </a:xfrm>
          <a:custGeom>
            <a:avLst/>
            <a:gdLst>
              <a:gd name="T0" fmla="*/ 1 w 3"/>
              <a:gd name="T1" fmla="*/ 4 h 7"/>
              <a:gd name="T2" fmla="*/ 2 w 3"/>
              <a:gd name="T3" fmla="*/ 7 h 7"/>
              <a:gd name="T4" fmla="*/ 3 w 3"/>
              <a:gd name="T5" fmla="*/ 7 h 7"/>
              <a:gd name="T6" fmla="*/ 2 w 3"/>
              <a:gd name="T7" fmla="*/ 4 h 7"/>
              <a:gd name="T8" fmla="*/ 1 w 3"/>
              <a:gd name="T9" fmla="*/ 2 h 7"/>
              <a:gd name="T10" fmla="*/ 0 w 3"/>
              <a:gd name="T11" fmla="*/ 1 h 7"/>
              <a:gd name="T12" fmla="*/ 1 w 3"/>
              <a:gd name="T13" fmla="*/ 4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" h="7">
                <a:moveTo>
                  <a:pt x="1" y="4"/>
                </a:moveTo>
                <a:cubicBezTo>
                  <a:pt x="2" y="5"/>
                  <a:pt x="2" y="7"/>
                  <a:pt x="2" y="7"/>
                </a:cubicBezTo>
                <a:lnTo>
                  <a:pt x="3" y="7"/>
                </a:lnTo>
                <a:cubicBezTo>
                  <a:pt x="3" y="7"/>
                  <a:pt x="3" y="6"/>
                  <a:pt x="2" y="4"/>
                </a:cubicBezTo>
                <a:cubicBezTo>
                  <a:pt x="2" y="3"/>
                  <a:pt x="1" y="2"/>
                  <a:pt x="1" y="2"/>
                </a:cubicBezTo>
                <a:cubicBezTo>
                  <a:pt x="1" y="1"/>
                  <a:pt x="0" y="0"/>
                  <a:pt x="0" y="1"/>
                </a:cubicBezTo>
                <a:cubicBezTo>
                  <a:pt x="1" y="1"/>
                  <a:pt x="1" y="3"/>
                  <a:pt x="1" y="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44" name="Freeform 28"/>
          <p:cNvSpPr>
            <a:spLocks/>
          </p:cNvSpPr>
          <p:nvPr/>
        </p:nvSpPr>
        <p:spPr bwMode="auto">
          <a:xfrm>
            <a:off x="8243888" y="6286500"/>
            <a:ext cx="15875" cy="50800"/>
          </a:xfrm>
          <a:custGeom>
            <a:avLst/>
            <a:gdLst>
              <a:gd name="T0" fmla="*/ 1 w 2"/>
              <a:gd name="T1" fmla="*/ 4 h 6"/>
              <a:gd name="T2" fmla="*/ 1 w 2"/>
              <a:gd name="T3" fmla="*/ 6 h 6"/>
              <a:gd name="T4" fmla="*/ 2 w 2"/>
              <a:gd name="T5" fmla="*/ 6 h 6"/>
              <a:gd name="T6" fmla="*/ 2 w 2"/>
              <a:gd name="T7" fmla="*/ 4 h 6"/>
              <a:gd name="T8" fmla="*/ 1 w 2"/>
              <a:gd name="T9" fmla="*/ 2 h 6"/>
              <a:gd name="T10" fmla="*/ 1 w 2"/>
              <a:gd name="T11" fmla="*/ 1 h 6"/>
              <a:gd name="T12" fmla="*/ 1 w 2"/>
              <a:gd name="T13" fmla="*/ 4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" h="6">
                <a:moveTo>
                  <a:pt x="1" y="4"/>
                </a:moveTo>
                <a:cubicBezTo>
                  <a:pt x="2" y="5"/>
                  <a:pt x="1" y="6"/>
                  <a:pt x="1" y="6"/>
                </a:cubicBezTo>
                <a:lnTo>
                  <a:pt x="2" y="6"/>
                </a:lnTo>
                <a:cubicBezTo>
                  <a:pt x="2" y="6"/>
                  <a:pt x="2" y="5"/>
                  <a:pt x="2" y="4"/>
                </a:cubicBezTo>
                <a:cubicBezTo>
                  <a:pt x="2" y="3"/>
                  <a:pt x="1" y="2"/>
                  <a:pt x="1" y="2"/>
                </a:cubicBezTo>
                <a:cubicBezTo>
                  <a:pt x="1" y="1"/>
                  <a:pt x="0" y="0"/>
                  <a:pt x="1" y="1"/>
                </a:cubicBezTo>
                <a:cubicBezTo>
                  <a:pt x="1" y="1"/>
                  <a:pt x="1" y="3"/>
                  <a:pt x="1" y="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45" name="Freeform 29"/>
          <p:cNvSpPr>
            <a:spLocks/>
          </p:cNvSpPr>
          <p:nvPr/>
        </p:nvSpPr>
        <p:spPr bwMode="auto">
          <a:xfrm>
            <a:off x="8235950" y="6113463"/>
            <a:ext cx="14288" cy="17462"/>
          </a:xfrm>
          <a:custGeom>
            <a:avLst/>
            <a:gdLst>
              <a:gd name="T0" fmla="*/ 1 w 2"/>
              <a:gd name="T1" fmla="*/ 1 h 2"/>
              <a:gd name="T2" fmla="*/ 1 w 2"/>
              <a:gd name="T3" fmla="*/ 2 h 2"/>
              <a:gd name="T4" fmla="*/ 2 w 2"/>
              <a:gd name="T5" fmla="*/ 2 h 2"/>
              <a:gd name="T6" fmla="*/ 1 w 2"/>
              <a:gd name="T7" fmla="*/ 1 h 2"/>
              <a:gd name="T8" fmla="*/ 1 w 2"/>
              <a:gd name="T9" fmla="*/ 1 h 2"/>
              <a:gd name="T10" fmla="*/ 0 w 2"/>
              <a:gd name="T11" fmla="*/ 1 h 2"/>
              <a:gd name="T12" fmla="*/ 1 w 2"/>
              <a:gd name="T13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" h="2">
                <a:moveTo>
                  <a:pt x="1" y="1"/>
                </a:moveTo>
                <a:cubicBezTo>
                  <a:pt x="1" y="2"/>
                  <a:pt x="1" y="2"/>
                  <a:pt x="1" y="2"/>
                </a:cubicBezTo>
                <a:lnTo>
                  <a:pt x="2" y="2"/>
                </a:lnTo>
                <a:cubicBezTo>
                  <a:pt x="2" y="2"/>
                  <a:pt x="2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0" y="1"/>
                  <a:pt x="0" y="0"/>
                  <a:pt x="0" y="1"/>
                </a:cubicBezTo>
                <a:cubicBezTo>
                  <a:pt x="0" y="1"/>
                  <a:pt x="1" y="1"/>
                  <a:pt x="1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46" name="Freeform 30"/>
          <p:cNvSpPr>
            <a:spLocks/>
          </p:cNvSpPr>
          <p:nvPr/>
        </p:nvSpPr>
        <p:spPr bwMode="auto">
          <a:xfrm>
            <a:off x="8281988" y="6251575"/>
            <a:ext cx="46037" cy="85725"/>
          </a:xfrm>
          <a:custGeom>
            <a:avLst/>
            <a:gdLst>
              <a:gd name="T0" fmla="*/ 3 w 6"/>
              <a:gd name="T1" fmla="*/ 7 h 10"/>
              <a:gd name="T2" fmla="*/ 4 w 6"/>
              <a:gd name="T3" fmla="*/ 10 h 10"/>
              <a:gd name="T4" fmla="*/ 6 w 6"/>
              <a:gd name="T5" fmla="*/ 10 h 10"/>
              <a:gd name="T6" fmla="*/ 5 w 6"/>
              <a:gd name="T7" fmla="*/ 7 h 10"/>
              <a:gd name="T8" fmla="*/ 3 w 6"/>
              <a:gd name="T9" fmla="*/ 3 h 10"/>
              <a:gd name="T10" fmla="*/ 1 w 6"/>
              <a:gd name="T11" fmla="*/ 2 h 10"/>
              <a:gd name="T12" fmla="*/ 3 w 6"/>
              <a:gd name="T13" fmla="*/ 7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" h="10">
                <a:moveTo>
                  <a:pt x="3" y="7"/>
                </a:moveTo>
                <a:cubicBezTo>
                  <a:pt x="4" y="8"/>
                  <a:pt x="4" y="10"/>
                  <a:pt x="4" y="10"/>
                </a:cubicBezTo>
                <a:lnTo>
                  <a:pt x="6" y="10"/>
                </a:lnTo>
                <a:cubicBezTo>
                  <a:pt x="6" y="10"/>
                  <a:pt x="6" y="8"/>
                  <a:pt x="5" y="7"/>
                </a:cubicBezTo>
                <a:cubicBezTo>
                  <a:pt x="5" y="6"/>
                  <a:pt x="3" y="3"/>
                  <a:pt x="3" y="3"/>
                </a:cubicBezTo>
                <a:cubicBezTo>
                  <a:pt x="2" y="2"/>
                  <a:pt x="0" y="0"/>
                  <a:pt x="1" y="2"/>
                </a:cubicBezTo>
                <a:cubicBezTo>
                  <a:pt x="1" y="2"/>
                  <a:pt x="3" y="5"/>
                  <a:pt x="3" y="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47" name="Freeform 31"/>
          <p:cNvSpPr>
            <a:spLocks/>
          </p:cNvSpPr>
          <p:nvPr/>
        </p:nvSpPr>
        <p:spPr bwMode="auto">
          <a:xfrm>
            <a:off x="8151813" y="6191250"/>
            <a:ext cx="222250" cy="188913"/>
          </a:xfrm>
          <a:custGeom>
            <a:avLst/>
            <a:gdLst>
              <a:gd name="T0" fmla="*/ 25 w 29"/>
              <a:gd name="T1" fmla="*/ 20 h 22"/>
              <a:gd name="T2" fmla="*/ 29 w 29"/>
              <a:gd name="T3" fmla="*/ 22 h 22"/>
              <a:gd name="T4" fmla="*/ 23 w 29"/>
              <a:gd name="T5" fmla="*/ 7 h 22"/>
              <a:gd name="T6" fmla="*/ 3 w 29"/>
              <a:gd name="T7" fmla="*/ 3 h 22"/>
              <a:gd name="T8" fmla="*/ 0 w 29"/>
              <a:gd name="T9" fmla="*/ 6 h 22"/>
              <a:gd name="T10" fmla="*/ 5 w 29"/>
              <a:gd name="T11" fmla="*/ 4 h 22"/>
              <a:gd name="T12" fmla="*/ 24 w 29"/>
              <a:gd name="T13" fmla="*/ 14 h 22"/>
              <a:gd name="T14" fmla="*/ 25 w 29"/>
              <a:gd name="T15" fmla="*/ 2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" h="22">
                <a:moveTo>
                  <a:pt x="25" y="20"/>
                </a:moveTo>
                <a:lnTo>
                  <a:pt x="29" y="22"/>
                </a:lnTo>
                <a:cubicBezTo>
                  <a:pt x="29" y="22"/>
                  <a:pt x="28" y="12"/>
                  <a:pt x="23" y="7"/>
                </a:cubicBezTo>
                <a:cubicBezTo>
                  <a:pt x="18" y="2"/>
                  <a:pt x="10" y="0"/>
                  <a:pt x="3" y="3"/>
                </a:cubicBezTo>
                <a:cubicBezTo>
                  <a:pt x="3" y="3"/>
                  <a:pt x="0" y="5"/>
                  <a:pt x="0" y="6"/>
                </a:cubicBezTo>
                <a:cubicBezTo>
                  <a:pt x="0" y="6"/>
                  <a:pt x="2" y="4"/>
                  <a:pt x="5" y="4"/>
                </a:cubicBezTo>
                <a:cubicBezTo>
                  <a:pt x="13" y="2"/>
                  <a:pt x="22" y="6"/>
                  <a:pt x="24" y="14"/>
                </a:cubicBezTo>
                <a:cubicBezTo>
                  <a:pt x="25" y="19"/>
                  <a:pt x="25" y="20"/>
                  <a:pt x="25" y="2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48" name="Freeform 32"/>
          <p:cNvSpPr>
            <a:spLocks/>
          </p:cNvSpPr>
          <p:nvPr/>
        </p:nvSpPr>
        <p:spPr bwMode="auto">
          <a:xfrm>
            <a:off x="8189913" y="6191250"/>
            <a:ext cx="85725" cy="17463"/>
          </a:xfrm>
          <a:custGeom>
            <a:avLst/>
            <a:gdLst>
              <a:gd name="T0" fmla="*/ 0 w 11"/>
              <a:gd name="T1" fmla="*/ 1 h 2"/>
              <a:gd name="T2" fmla="*/ 5 w 11"/>
              <a:gd name="T3" fmla="*/ 0 h 2"/>
              <a:gd name="T4" fmla="*/ 10 w 11"/>
              <a:gd name="T5" fmla="*/ 0 h 2"/>
              <a:gd name="T6" fmla="*/ 10 w 11"/>
              <a:gd name="T7" fmla="*/ 2 h 2"/>
              <a:gd name="T8" fmla="*/ 5 w 11"/>
              <a:gd name="T9" fmla="*/ 1 h 2"/>
              <a:gd name="T10" fmla="*/ 1 w 11"/>
              <a:gd name="T11" fmla="*/ 1 h 2"/>
              <a:gd name="T12" fmla="*/ 0 w 11"/>
              <a:gd name="T13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2">
                <a:moveTo>
                  <a:pt x="0" y="1"/>
                </a:moveTo>
                <a:cubicBezTo>
                  <a:pt x="1" y="0"/>
                  <a:pt x="3" y="0"/>
                  <a:pt x="5" y="0"/>
                </a:cubicBezTo>
                <a:cubicBezTo>
                  <a:pt x="7" y="0"/>
                  <a:pt x="9" y="0"/>
                  <a:pt x="10" y="0"/>
                </a:cubicBezTo>
                <a:cubicBezTo>
                  <a:pt x="11" y="1"/>
                  <a:pt x="11" y="2"/>
                  <a:pt x="10" y="2"/>
                </a:cubicBezTo>
                <a:cubicBezTo>
                  <a:pt x="9" y="1"/>
                  <a:pt x="7" y="1"/>
                  <a:pt x="5" y="1"/>
                </a:cubicBezTo>
                <a:cubicBezTo>
                  <a:pt x="3" y="1"/>
                  <a:pt x="2" y="1"/>
                  <a:pt x="1" y="1"/>
                </a:cubicBezTo>
                <a:cubicBezTo>
                  <a:pt x="0" y="1"/>
                  <a:pt x="0" y="1"/>
                  <a:pt x="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49" name="Freeform 33"/>
          <p:cNvSpPr>
            <a:spLocks/>
          </p:cNvSpPr>
          <p:nvPr/>
        </p:nvSpPr>
        <p:spPr bwMode="auto">
          <a:xfrm>
            <a:off x="8189913" y="6148388"/>
            <a:ext cx="85725" cy="17462"/>
          </a:xfrm>
          <a:custGeom>
            <a:avLst/>
            <a:gdLst>
              <a:gd name="T0" fmla="*/ 0 w 11"/>
              <a:gd name="T1" fmla="*/ 0 h 2"/>
              <a:gd name="T2" fmla="*/ 5 w 11"/>
              <a:gd name="T3" fmla="*/ 0 h 2"/>
              <a:gd name="T4" fmla="*/ 10 w 11"/>
              <a:gd name="T5" fmla="*/ 0 h 2"/>
              <a:gd name="T6" fmla="*/ 10 w 11"/>
              <a:gd name="T7" fmla="*/ 1 h 2"/>
              <a:gd name="T8" fmla="*/ 5 w 11"/>
              <a:gd name="T9" fmla="*/ 0 h 2"/>
              <a:gd name="T10" fmla="*/ 1 w 11"/>
              <a:gd name="T11" fmla="*/ 1 h 2"/>
              <a:gd name="T12" fmla="*/ 0 w 11"/>
              <a:gd name="T13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2">
                <a:moveTo>
                  <a:pt x="0" y="0"/>
                </a:moveTo>
                <a:cubicBezTo>
                  <a:pt x="1" y="0"/>
                  <a:pt x="3" y="0"/>
                  <a:pt x="5" y="0"/>
                </a:cubicBezTo>
                <a:cubicBezTo>
                  <a:pt x="7" y="0"/>
                  <a:pt x="9" y="0"/>
                  <a:pt x="10" y="0"/>
                </a:cubicBezTo>
                <a:cubicBezTo>
                  <a:pt x="11" y="1"/>
                  <a:pt x="11" y="2"/>
                  <a:pt x="10" y="1"/>
                </a:cubicBezTo>
                <a:cubicBezTo>
                  <a:pt x="9" y="1"/>
                  <a:pt x="7" y="0"/>
                  <a:pt x="5" y="0"/>
                </a:cubicBezTo>
                <a:cubicBezTo>
                  <a:pt x="3" y="0"/>
                  <a:pt x="2" y="1"/>
                  <a:pt x="1" y="1"/>
                </a:cubicBezTo>
                <a:cubicBezTo>
                  <a:pt x="0" y="1"/>
                  <a:pt x="0" y="0"/>
                  <a:pt x="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50" name="Freeform 34"/>
          <p:cNvSpPr>
            <a:spLocks/>
          </p:cNvSpPr>
          <p:nvPr/>
        </p:nvSpPr>
        <p:spPr bwMode="auto">
          <a:xfrm>
            <a:off x="8189913" y="6130925"/>
            <a:ext cx="85725" cy="17463"/>
          </a:xfrm>
          <a:custGeom>
            <a:avLst/>
            <a:gdLst>
              <a:gd name="T0" fmla="*/ 0 w 11"/>
              <a:gd name="T1" fmla="*/ 1 h 2"/>
              <a:gd name="T2" fmla="*/ 5 w 11"/>
              <a:gd name="T3" fmla="*/ 0 h 2"/>
              <a:gd name="T4" fmla="*/ 10 w 11"/>
              <a:gd name="T5" fmla="*/ 1 h 2"/>
              <a:gd name="T6" fmla="*/ 10 w 11"/>
              <a:gd name="T7" fmla="*/ 2 h 2"/>
              <a:gd name="T8" fmla="*/ 5 w 11"/>
              <a:gd name="T9" fmla="*/ 1 h 2"/>
              <a:gd name="T10" fmla="*/ 1 w 11"/>
              <a:gd name="T11" fmla="*/ 1 h 2"/>
              <a:gd name="T12" fmla="*/ 0 w 11"/>
              <a:gd name="T13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2">
                <a:moveTo>
                  <a:pt x="0" y="1"/>
                </a:moveTo>
                <a:cubicBezTo>
                  <a:pt x="1" y="1"/>
                  <a:pt x="3" y="0"/>
                  <a:pt x="5" y="0"/>
                </a:cubicBezTo>
                <a:cubicBezTo>
                  <a:pt x="7" y="0"/>
                  <a:pt x="9" y="0"/>
                  <a:pt x="10" y="1"/>
                </a:cubicBezTo>
                <a:cubicBezTo>
                  <a:pt x="11" y="1"/>
                  <a:pt x="11" y="2"/>
                  <a:pt x="10" y="2"/>
                </a:cubicBezTo>
                <a:cubicBezTo>
                  <a:pt x="9" y="2"/>
                  <a:pt x="7" y="1"/>
                  <a:pt x="5" y="1"/>
                </a:cubicBezTo>
                <a:cubicBezTo>
                  <a:pt x="3" y="1"/>
                  <a:pt x="2" y="1"/>
                  <a:pt x="1" y="1"/>
                </a:cubicBezTo>
                <a:cubicBezTo>
                  <a:pt x="0" y="2"/>
                  <a:pt x="0" y="1"/>
                  <a:pt x="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8228013" y="6059488"/>
            <a:ext cx="7937" cy="25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8243888" y="6156325"/>
            <a:ext cx="22225" cy="349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53" name="Freeform 37"/>
          <p:cNvSpPr>
            <a:spLocks/>
          </p:cNvSpPr>
          <p:nvPr/>
        </p:nvSpPr>
        <p:spPr bwMode="auto">
          <a:xfrm>
            <a:off x="8189913" y="6103938"/>
            <a:ext cx="76200" cy="34925"/>
          </a:xfrm>
          <a:custGeom>
            <a:avLst/>
            <a:gdLst>
              <a:gd name="T0" fmla="*/ 10 w 10"/>
              <a:gd name="T1" fmla="*/ 4 h 4"/>
              <a:gd name="T2" fmla="*/ 9 w 10"/>
              <a:gd name="T3" fmla="*/ 2 h 4"/>
              <a:gd name="T4" fmla="*/ 3 w 10"/>
              <a:gd name="T5" fmla="*/ 1 h 4"/>
              <a:gd name="T6" fmla="*/ 0 w 10"/>
              <a:gd name="T7" fmla="*/ 4 h 4"/>
              <a:gd name="T8" fmla="*/ 10 w 10"/>
              <a:gd name="T9" fmla="*/ 4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" h="4">
                <a:moveTo>
                  <a:pt x="10" y="4"/>
                </a:moveTo>
                <a:cubicBezTo>
                  <a:pt x="10" y="4"/>
                  <a:pt x="10" y="4"/>
                  <a:pt x="9" y="2"/>
                </a:cubicBezTo>
                <a:cubicBezTo>
                  <a:pt x="7" y="0"/>
                  <a:pt x="4" y="0"/>
                  <a:pt x="3" y="1"/>
                </a:cubicBezTo>
                <a:cubicBezTo>
                  <a:pt x="1" y="2"/>
                  <a:pt x="0" y="4"/>
                  <a:pt x="0" y="4"/>
                </a:cubicBezTo>
                <a:lnTo>
                  <a:pt x="10" y="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54" name="Oval 38"/>
          <p:cNvSpPr>
            <a:spLocks noChangeArrowheads="1"/>
          </p:cNvSpPr>
          <p:nvPr/>
        </p:nvSpPr>
        <p:spPr bwMode="auto">
          <a:xfrm>
            <a:off x="8221663" y="6096000"/>
            <a:ext cx="14287" cy="17463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56" name="Rectangle 40"/>
          <p:cNvSpPr>
            <a:spLocks noChangeArrowheads="1"/>
          </p:cNvSpPr>
          <p:nvPr/>
        </p:nvSpPr>
        <p:spPr bwMode="auto">
          <a:xfrm>
            <a:off x="7720013" y="5803900"/>
            <a:ext cx="4333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4600" dirty="0">
                <a:solidFill>
                  <a:srgbClr val="FFFFFF"/>
                </a:solidFill>
                <a:latin typeface="Minion Display" pitchFamily="18" charset="0"/>
              </a:rPr>
              <a:t>O</a:t>
            </a:r>
            <a:endParaRPr lang="en-US" sz="460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47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17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064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7508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4384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32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130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51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9154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0346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680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8287A">
                <a:gamma/>
                <a:shade val="72941"/>
                <a:invGamma/>
              </a:srgbClr>
            </a:gs>
            <a:gs pos="100000">
              <a:srgbClr val="28287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438400"/>
            <a:ext cx="77724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Subitem</a:t>
            </a:r>
          </a:p>
          <a:p>
            <a:pPr lvl="2"/>
            <a:r>
              <a:rPr lang="en-US" smtClean="0"/>
              <a:t>Sub Subitem</a:t>
            </a:r>
          </a:p>
          <a:p>
            <a:pPr lvl="2"/>
            <a:endParaRPr lang="en-US" smtClean="0"/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8251825" y="6308725"/>
            <a:ext cx="7938" cy="777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96" name="Rectangle 72"/>
          <p:cNvSpPr>
            <a:spLocks noChangeArrowheads="1"/>
          </p:cNvSpPr>
          <p:nvPr/>
        </p:nvSpPr>
        <p:spPr bwMode="auto">
          <a:xfrm>
            <a:off x="8251825" y="6059488"/>
            <a:ext cx="7938" cy="25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02" name="Rectangle 78"/>
          <p:cNvSpPr>
            <a:spLocks noChangeArrowheads="1"/>
          </p:cNvSpPr>
          <p:nvPr/>
        </p:nvSpPr>
        <p:spPr bwMode="auto">
          <a:xfrm>
            <a:off x="7094538" y="5803900"/>
            <a:ext cx="3079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4600" dirty="0">
                <a:solidFill>
                  <a:srgbClr val="FFFFFF"/>
                </a:solidFill>
                <a:latin typeface="Minion Display" pitchFamily="18" charset="0"/>
              </a:rPr>
              <a:t>L</a:t>
            </a:r>
            <a:endParaRPr lang="en-US" sz="4600" dirty="0"/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7402513" y="5803900"/>
            <a:ext cx="3778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4600" dirty="0">
                <a:solidFill>
                  <a:srgbClr val="FFFFFF"/>
                </a:solidFill>
                <a:latin typeface="Minion Display" pitchFamily="18" charset="0"/>
              </a:rPr>
              <a:t>A</a:t>
            </a:r>
            <a:endParaRPr lang="en-US" sz="4600" dirty="0"/>
          </a:p>
        </p:txBody>
      </p:sp>
      <p:pic>
        <p:nvPicPr>
          <p:cNvPr id="1104" name="Picture 80" descr="gradation ba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825" y="6413500"/>
            <a:ext cx="900113" cy="12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05" name="Freeform 81"/>
          <p:cNvSpPr>
            <a:spLocks/>
          </p:cNvSpPr>
          <p:nvPr/>
        </p:nvSpPr>
        <p:spPr bwMode="auto">
          <a:xfrm>
            <a:off x="8035925" y="6484938"/>
            <a:ext cx="422275" cy="68262"/>
          </a:xfrm>
          <a:custGeom>
            <a:avLst/>
            <a:gdLst>
              <a:gd name="T0" fmla="*/ 45 w 55"/>
              <a:gd name="T1" fmla="*/ 5 h 8"/>
              <a:gd name="T2" fmla="*/ 23 w 55"/>
              <a:gd name="T3" fmla="*/ 2 h 8"/>
              <a:gd name="T4" fmla="*/ 1 w 55"/>
              <a:gd name="T5" fmla="*/ 5 h 8"/>
              <a:gd name="T6" fmla="*/ 0 w 55"/>
              <a:gd name="T7" fmla="*/ 5 h 8"/>
              <a:gd name="T8" fmla="*/ 0 w 55"/>
              <a:gd name="T9" fmla="*/ 4 h 8"/>
              <a:gd name="T10" fmla="*/ 18 w 55"/>
              <a:gd name="T11" fmla="*/ 0 h 8"/>
              <a:gd name="T12" fmla="*/ 29 w 55"/>
              <a:gd name="T13" fmla="*/ 0 h 8"/>
              <a:gd name="T14" fmla="*/ 35 w 55"/>
              <a:gd name="T15" fmla="*/ 0 h 8"/>
              <a:gd name="T16" fmla="*/ 41 w 55"/>
              <a:gd name="T17" fmla="*/ 1 h 8"/>
              <a:gd name="T18" fmla="*/ 51 w 55"/>
              <a:gd name="T19" fmla="*/ 3 h 8"/>
              <a:gd name="T20" fmla="*/ 54 w 55"/>
              <a:gd name="T21" fmla="*/ 4 h 8"/>
              <a:gd name="T22" fmla="*/ 54 w 55"/>
              <a:gd name="T23" fmla="*/ 7 h 8"/>
              <a:gd name="T24" fmla="*/ 51 w 55"/>
              <a:gd name="T25" fmla="*/ 7 h 8"/>
              <a:gd name="T26" fmla="*/ 45 w 55"/>
              <a:gd name="T27" fmla="*/ 5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5" h="8">
                <a:moveTo>
                  <a:pt x="45" y="5"/>
                </a:moveTo>
                <a:cubicBezTo>
                  <a:pt x="38" y="3"/>
                  <a:pt x="30" y="2"/>
                  <a:pt x="23" y="2"/>
                </a:cubicBezTo>
                <a:cubicBezTo>
                  <a:pt x="16" y="2"/>
                  <a:pt x="8" y="3"/>
                  <a:pt x="1" y="5"/>
                </a:cubicBezTo>
                <a:cubicBezTo>
                  <a:pt x="1" y="5"/>
                  <a:pt x="0" y="5"/>
                  <a:pt x="0" y="5"/>
                </a:cubicBezTo>
                <a:lnTo>
                  <a:pt x="0" y="4"/>
                </a:lnTo>
                <a:cubicBezTo>
                  <a:pt x="7" y="1"/>
                  <a:pt x="12" y="0"/>
                  <a:pt x="18" y="0"/>
                </a:cubicBezTo>
                <a:cubicBezTo>
                  <a:pt x="22" y="0"/>
                  <a:pt x="25" y="0"/>
                  <a:pt x="29" y="0"/>
                </a:cubicBezTo>
                <a:cubicBezTo>
                  <a:pt x="30" y="0"/>
                  <a:pt x="33" y="0"/>
                  <a:pt x="35" y="0"/>
                </a:cubicBezTo>
                <a:cubicBezTo>
                  <a:pt x="38" y="0"/>
                  <a:pt x="39" y="0"/>
                  <a:pt x="41" y="1"/>
                </a:cubicBezTo>
                <a:cubicBezTo>
                  <a:pt x="45" y="1"/>
                  <a:pt x="48" y="2"/>
                  <a:pt x="51" y="3"/>
                </a:cubicBezTo>
                <a:cubicBezTo>
                  <a:pt x="52" y="3"/>
                  <a:pt x="53" y="4"/>
                  <a:pt x="54" y="4"/>
                </a:cubicBezTo>
                <a:cubicBezTo>
                  <a:pt x="55" y="5"/>
                  <a:pt x="55" y="6"/>
                  <a:pt x="54" y="7"/>
                </a:cubicBezTo>
                <a:cubicBezTo>
                  <a:pt x="54" y="8"/>
                  <a:pt x="52" y="7"/>
                  <a:pt x="51" y="7"/>
                </a:cubicBezTo>
                <a:cubicBezTo>
                  <a:pt x="49" y="6"/>
                  <a:pt x="47" y="5"/>
                  <a:pt x="45" y="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06" name="Freeform 82"/>
          <p:cNvSpPr>
            <a:spLocks/>
          </p:cNvSpPr>
          <p:nvPr/>
        </p:nvSpPr>
        <p:spPr bwMode="auto">
          <a:xfrm>
            <a:off x="8074025" y="6389688"/>
            <a:ext cx="346075" cy="111125"/>
          </a:xfrm>
          <a:custGeom>
            <a:avLst/>
            <a:gdLst>
              <a:gd name="T0" fmla="*/ 1 w 45"/>
              <a:gd name="T1" fmla="*/ 3 h 13"/>
              <a:gd name="T2" fmla="*/ 0 w 45"/>
              <a:gd name="T3" fmla="*/ 3 h 13"/>
              <a:gd name="T4" fmla="*/ 2 w 45"/>
              <a:gd name="T5" fmla="*/ 2 h 13"/>
              <a:gd name="T6" fmla="*/ 3 w 45"/>
              <a:gd name="T7" fmla="*/ 1 h 13"/>
              <a:gd name="T8" fmla="*/ 20 w 45"/>
              <a:gd name="T9" fmla="*/ 0 h 13"/>
              <a:gd name="T10" fmla="*/ 39 w 45"/>
              <a:gd name="T11" fmla="*/ 2 h 13"/>
              <a:gd name="T12" fmla="*/ 43 w 45"/>
              <a:gd name="T13" fmla="*/ 3 h 13"/>
              <a:gd name="T14" fmla="*/ 44 w 45"/>
              <a:gd name="T15" fmla="*/ 5 h 13"/>
              <a:gd name="T16" fmla="*/ 42 w 45"/>
              <a:gd name="T17" fmla="*/ 5 h 13"/>
              <a:gd name="T18" fmla="*/ 42 w 45"/>
              <a:gd name="T19" fmla="*/ 13 h 13"/>
              <a:gd name="T20" fmla="*/ 41 w 45"/>
              <a:gd name="T21" fmla="*/ 13 h 13"/>
              <a:gd name="T22" fmla="*/ 38 w 45"/>
              <a:gd name="T23" fmla="*/ 12 h 13"/>
              <a:gd name="T24" fmla="*/ 37 w 45"/>
              <a:gd name="T25" fmla="*/ 12 h 13"/>
              <a:gd name="T26" fmla="*/ 36 w 45"/>
              <a:gd name="T27" fmla="*/ 12 h 13"/>
              <a:gd name="T28" fmla="*/ 36 w 45"/>
              <a:gd name="T29" fmla="*/ 11 h 13"/>
              <a:gd name="T30" fmla="*/ 35 w 45"/>
              <a:gd name="T31" fmla="*/ 9 h 13"/>
              <a:gd name="T32" fmla="*/ 36 w 45"/>
              <a:gd name="T33" fmla="*/ 7 h 13"/>
              <a:gd name="T34" fmla="*/ 35 w 45"/>
              <a:gd name="T35" fmla="*/ 3 h 13"/>
              <a:gd name="T36" fmla="*/ 20 w 45"/>
              <a:gd name="T37" fmla="*/ 1 h 13"/>
              <a:gd name="T38" fmla="*/ 1 w 45"/>
              <a:gd name="T39" fmla="*/ 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5" h="13">
                <a:moveTo>
                  <a:pt x="1" y="3"/>
                </a:moveTo>
                <a:cubicBezTo>
                  <a:pt x="1" y="3"/>
                  <a:pt x="0" y="3"/>
                  <a:pt x="0" y="3"/>
                </a:cubicBezTo>
                <a:cubicBezTo>
                  <a:pt x="0" y="2"/>
                  <a:pt x="1" y="2"/>
                  <a:pt x="2" y="2"/>
                </a:cubicBezTo>
                <a:cubicBezTo>
                  <a:pt x="2" y="2"/>
                  <a:pt x="3" y="1"/>
                  <a:pt x="3" y="1"/>
                </a:cubicBezTo>
                <a:cubicBezTo>
                  <a:pt x="10" y="0"/>
                  <a:pt x="14" y="0"/>
                  <a:pt x="20" y="0"/>
                </a:cubicBezTo>
                <a:cubicBezTo>
                  <a:pt x="25" y="0"/>
                  <a:pt x="33" y="0"/>
                  <a:pt x="39" y="2"/>
                </a:cubicBezTo>
                <a:cubicBezTo>
                  <a:pt x="41" y="2"/>
                  <a:pt x="42" y="2"/>
                  <a:pt x="43" y="3"/>
                </a:cubicBezTo>
                <a:cubicBezTo>
                  <a:pt x="44" y="3"/>
                  <a:pt x="45" y="4"/>
                  <a:pt x="44" y="5"/>
                </a:cubicBezTo>
                <a:cubicBezTo>
                  <a:pt x="43" y="5"/>
                  <a:pt x="42" y="5"/>
                  <a:pt x="42" y="5"/>
                </a:cubicBezTo>
                <a:cubicBezTo>
                  <a:pt x="41" y="8"/>
                  <a:pt x="42" y="11"/>
                  <a:pt x="42" y="13"/>
                </a:cubicBezTo>
                <a:cubicBezTo>
                  <a:pt x="41" y="13"/>
                  <a:pt x="41" y="13"/>
                  <a:pt x="41" y="13"/>
                </a:cubicBezTo>
                <a:cubicBezTo>
                  <a:pt x="40" y="13"/>
                  <a:pt x="39" y="13"/>
                  <a:pt x="38" y="12"/>
                </a:cubicBezTo>
                <a:cubicBezTo>
                  <a:pt x="38" y="12"/>
                  <a:pt x="38" y="12"/>
                  <a:pt x="37" y="12"/>
                </a:cubicBezTo>
                <a:cubicBezTo>
                  <a:pt x="37" y="12"/>
                  <a:pt x="36" y="12"/>
                  <a:pt x="36" y="12"/>
                </a:cubicBezTo>
                <a:cubicBezTo>
                  <a:pt x="36" y="12"/>
                  <a:pt x="36" y="11"/>
                  <a:pt x="36" y="11"/>
                </a:cubicBezTo>
                <a:cubicBezTo>
                  <a:pt x="35" y="11"/>
                  <a:pt x="35" y="9"/>
                  <a:pt x="35" y="9"/>
                </a:cubicBezTo>
                <a:cubicBezTo>
                  <a:pt x="35" y="8"/>
                  <a:pt x="35" y="7"/>
                  <a:pt x="36" y="7"/>
                </a:cubicBezTo>
                <a:cubicBezTo>
                  <a:pt x="36" y="6"/>
                  <a:pt x="35" y="4"/>
                  <a:pt x="35" y="3"/>
                </a:cubicBezTo>
                <a:cubicBezTo>
                  <a:pt x="35" y="2"/>
                  <a:pt x="21" y="1"/>
                  <a:pt x="20" y="1"/>
                </a:cubicBezTo>
                <a:cubicBezTo>
                  <a:pt x="14" y="1"/>
                  <a:pt x="7" y="2"/>
                  <a:pt x="1" y="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8228013" y="6308725"/>
            <a:ext cx="7937" cy="777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08" name="Rectangle 84"/>
          <p:cNvSpPr>
            <a:spLocks noChangeArrowheads="1"/>
          </p:cNvSpPr>
          <p:nvPr/>
        </p:nvSpPr>
        <p:spPr bwMode="auto">
          <a:xfrm>
            <a:off x="8250238" y="6397625"/>
            <a:ext cx="15875" cy="777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8281988" y="6397625"/>
            <a:ext cx="15875" cy="777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8313738" y="6407150"/>
            <a:ext cx="14287" cy="68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11" name="Freeform 87"/>
          <p:cNvSpPr>
            <a:spLocks/>
          </p:cNvSpPr>
          <p:nvPr/>
        </p:nvSpPr>
        <p:spPr bwMode="auto">
          <a:xfrm>
            <a:off x="8083550" y="6346825"/>
            <a:ext cx="306388" cy="50800"/>
          </a:xfrm>
          <a:custGeom>
            <a:avLst/>
            <a:gdLst>
              <a:gd name="T0" fmla="*/ 34 w 40"/>
              <a:gd name="T1" fmla="*/ 4 h 6"/>
              <a:gd name="T2" fmla="*/ 30 w 40"/>
              <a:gd name="T3" fmla="*/ 3 h 6"/>
              <a:gd name="T4" fmla="*/ 25 w 40"/>
              <a:gd name="T5" fmla="*/ 2 h 6"/>
              <a:gd name="T6" fmla="*/ 16 w 40"/>
              <a:gd name="T7" fmla="*/ 2 h 6"/>
              <a:gd name="T8" fmla="*/ 8 w 40"/>
              <a:gd name="T9" fmla="*/ 2 h 6"/>
              <a:gd name="T10" fmla="*/ 1 w 40"/>
              <a:gd name="T11" fmla="*/ 4 h 6"/>
              <a:gd name="T12" fmla="*/ 0 w 40"/>
              <a:gd name="T13" fmla="*/ 4 h 6"/>
              <a:gd name="T14" fmla="*/ 0 w 40"/>
              <a:gd name="T15" fmla="*/ 3 h 6"/>
              <a:gd name="T16" fmla="*/ 6 w 40"/>
              <a:gd name="T17" fmla="*/ 1 h 6"/>
              <a:gd name="T18" fmla="*/ 21 w 40"/>
              <a:gd name="T19" fmla="*/ 0 h 6"/>
              <a:gd name="T20" fmla="*/ 30 w 40"/>
              <a:gd name="T21" fmla="*/ 1 h 6"/>
              <a:gd name="T22" fmla="*/ 37 w 40"/>
              <a:gd name="T23" fmla="*/ 3 h 6"/>
              <a:gd name="T24" fmla="*/ 39 w 40"/>
              <a:gd name="T25" fmla="*/ 3 h 6"/>
              <a:gd name="T26" fmla="*/ 39 w 40"/>
              <a:gd name="T27" fmla="*/ 5 h 6"/>
              <a:gd name="T28" fmla="*/ 37 w 40"/>
              <a:gd name="T29" fmla="*/ 5 h 6"/>
              <a:gd name="T30" fmla="*/ 34 w 40"/>
              <a:gd name="T31" fmla="*/ 4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0" h="6">
                <a:moveTo>
                  <a:pt x="34" y="4"/>
                </a:moveTo>
                <a:cubicBezTo>
                  <a:pt x="33" y="4"/>
                  <a:pt x="31" y="3"/>
                  <a:pt x="30" y="3"/>
                </a:cubicBezTo>
                <a:cubicBezTo>
                  <a:pt x="28" y="3"/>
                  <a:pt x="26" y="2"/>
                  <a:pt x="25" y="2"/>
                </a:cubicBezTo>
                <a:cubicBezTo>
                  <a:pt x="22" y="2"/>
                  <a:pt x="19" y="2"/>
                  <a:pt x="16" y="2"/>
                </a:cubicBezTo>
                <a:cubicBezTo>
                  <a:pt x="13" y="2"/>
                  <a:pt x="10" y="2"/>
                  <a:pt x="8" y="2"/>
                </a:cubicBezTo>
                <a:cubicBezTo>
                  <a:pt x="5" y="2"/>
                  <a:pt x="3" y="3"/>
                  <a:pt x="1" y="4"/>
                </a:cubicBezTo>
                <a:lnTo>
                  <a:pt x="0" y="4"/>
                </a:lnTo>
                <a:lnTo>
                  <a:pt x="0" y="3"/>
                </a:lnTo>
                <a:cubicBezTo>
                  <a:pt x="1" y="2"/>
                  <a:pt x="5" y="1"/>
                  <a:pt x="6" y="1"/>
                </a:cubicBezTo>
                <a:cubicBezTo>
                  <a:pt x="11" y="0"/>
                  <a:pt x="16" y="0"/>
                  <a:pt x="21" y="0"/>
                </a:cubicBezTo>
                <a:cubicBezTo>
                  <a:pt x="24" y="0"/>
                  <a:pt x="27" y="0"/>
                  <a:pt x="30" y="1"/>
                </a:cubicBezTo>
                <a:cubicBezTo>
                  <a:pt x="32" y="1"/>
                  <a:pt x="35" y="2"/>
                  <a:pt x="37" y="3"/>
                </a:cubicBezTo>
                <a:cubicBezTo>
                  <a:pt x="37" y="3"/>
                  <a:pt x="39" y="3"/>
                  <a:pt x="39" y="3"/>
                </a:cubicBezTo>
                <a:cubicBezTo>
                  <a:pt x="40" y="4"/>
                  <a:pt x="40" y="5"/>
                  <a:pt x="39" y="5"/>
                </a:cubicBezTo>
                <a:cubicBezTo>
                  <a:pt x="39" y="6"/>
                  <a:pt x="38" y="5"/>
                  <a:pt x="37" y="5"/>
                </a:cubicBezTo>
                <a:lnTo>
                  <a:pt x="34" y="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12" name="Freeform 88"/>
          <p:cNvSpPr>
            <a:spLocks/>
          </p:cNvSpPr>
          <p:nvPr/>
        </p:nvSpPr>
        <p:spPr bwMode="auto">
          <a:xfrm>
            <a:off x="8275638" y="6259513"/>
            <a:ext cx="28575" cy="77787"/>
          </a:xfrm>
          <a:custGeom>
            <a:avLst/>
            <a:gdLst>
              <a:gd name="T0" fmla="*/ 2 w 4"/>
              <a:gd name="T1" fmla="*/ 6 h 9"/>
              <a:gd name="T2" fmla="*/ 2 w 4"/>
              <a:gd name="T3" fmla="*/ 9 h 9"/>
              <a:gd name="T4" fmla="*/ 4 w 4"/>
              <a:gd name="T5" fmla="*/ 9 h 9"/>
              <a:gd name="T6" fmla="*/ 3 w 4"/>
              <a:gd name="T7" fmla="*/ 6 h 9"/>
              <a:gd name="T8" fmla="*/ 2 w 4"/>
              <a:gd name="T9" fmla="*/ 3 h 9"/>
              <a:gd name="T10" fmla="*/ 0 w 4"/>
              <a:gd name="T11" fmla="*/ 2 h 9"/>
              <a:gd name="T12" fmla="*/ 2 w 4"/>
              <a:gd name="T13" fmla="*/ 6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9">
                <a:moveTo>
                  <a:pt x="2" y="6"/>
                </a:moveTo>
                <a:cubicBezTo>
                  <a:pt x="2" y="7"/>
                  <a:pt x="2" y="9"/>
                  <a:pt x="2" y="9"/>
                </a:cubicBezTo>
                <a:lnTo>
                  <a:pt x="4" y="9"/>
                </a:lnTo>
                <a:cubicBezTo>
                  <a:pt x="4" y="9"/>
                  <a:pt x="4" y="7"/>
                  <a:pt x="3" y="6"/>
                </a:cubicBezTo>
                <a:cubicBezTo>
                  <a:pt x="3" y="5"/>
                  <a:pt x="2" y="3"/>
                  <a:pt x="2" y="3"/>
                </a:cubicBezTo>
                <a:cubicBezTo>
                  <a:pt x="1" y="2"/>
                  <a:pt x="0" y="0"/>
                  <a:pt x="0" y="2"/>
                </a:cubicBezTo>
                <a:cubicBezTo>
                  <a:pt x="0" y="2"/>
                  <a:pt x="1" y="4"/>
                  <a:pt x="2" y="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13" name="Freeform 89"/>
          <p:cNvSpPr>
            <a:spLocks/>
          </p:cNvSpPr>
          <p:nvPr/>
        </p:nvSpPr>
        <p:spPr bwMode="auto">
          <a:xfrm>
            <a:off x="8259763" y="6276975"/>
            <a:ext cx="22225" cy="60325"/>
          </a:xfrm>
          <a:custGeom>
            <a:avLst/>
            <a:gdLst>
              <a:gd name="T0" fmla="*/ 1 w 3"/>
              <a:gd name="T1" fmla="*/ 4 h 7"/>
              <a:gd name="T2" fmla="*/ 2 w 3"/>
              <a:gd name="T3" fmla="*/ 7 h 7"/>
              <a:gd name="T4" fmla="*/ 3 w 3"/>
              <a:gd name="T5" fmla="*/ 7 h 7"/>
              <a:gd name="T6" fmla="*/ 2 w 3"/>
              <a:gd name="T7" fmla="*/ 4 h 7"/>
              <a:gd name="T8" fmla="*/ 1 w 3"/>
              <a:gd name="T9" fmla="*/ 2 h 7"/>
              <a:gd name="T10" fmla="*/ 0 w 3"/>
              <a:gd name="T11" fmla="*/ 1 h 7"/>
              <a:gd name="T12" fmla="*/ 1 w 3"/>
              <a:gd name="T13" fmla="*/ 4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" h="7">
                <a:moveTo>
                  <a:pt x="1" y="4"/>
                </a:moveTo>
                <a:cubicBezTo>
                  <a:pt x="2" y="5"/>
                  <a:pt x="2" y="7"/>
                  <a:pt x="2" y="7"/>
                </a:cubicBezTo>
                <a:lnTo>
                  <a:pt x="3" y="7"/>
                </a:lnTo>
                <a:cubicBezTo>
                  <a:pt x="3" y="7"/>
                  <a:pt x="3" y="6"/>
                  <a:pt x="2" y="4"/>
                </a:cubicBezTo>
                <a:cubicBezTo>
                  <a:pt x="2" y="3"/>
                  <a:pt x="1" y="2"/>
                  <a:pt x="1" y="2"/>
                </a:cubicBezTo>
                <a:cubicBezTo>
                  <a:pt x="1" y="1"/>
                  <a:pt x="0" y="0"/>
                  <a:pt x="0" y="1"/>
                </a:cubicBezTo>
                <a:cubicBezTo>
                  <a:pt x="1" y="1"/>
                  <a:pt x="1" y="3"/>
                  <a:pt x="1" y="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14" name="Freeform 90"/>
          <p:cNvSpPr>
            <a:spLocks/>
          </p:cNvSpPr>
          <p:nvPr/>
        </p:nvSpPr>
        <p:spPr bwMode="auto">
          <a:xfrm>
            <a:off x="8243888" y="6286500"/>
            <a:ext cx="15875" cy="50800"/>
          </a:xfrm>
          <a:custGeom>
            <a:avLst/>
            <a:gdLst>
              <a:gd name="T0" fmla="*/ 1 w 2"/>
              <a:gd name="T1" fmla="*/ 4 h 6"/>
              <a:gd name="T2" fmla="*/ 1 w 2"/>
              <a:gd name="T3" fmla="*/ 6 h 6"/>
              <a:gd name="T4" fmla="*/ 2 w 2"/>
              <a:gd name="T5" fmla="*/ 6 h 6"/>
              <a:gd name="T6" fmla="*/ 2 w 2"/>
              <a:gd name="T7" fmla="*/ 4 h 6"/>
              <a:gd name="T8" fmla="*/ 1 w 2"/>
              <a:gd name="T9" fmla="*/ 2 h 6"/>
              <a:gd name="T10" fmla="*/ 1 w 2"/>
              <a:gd name="T11" fmla="*/ 1 h 6"/>
              <a:gd name="T12" fmla="*/ 1 w 2"/>
              <a:gd name="T13" fmla="*/ 4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" h="6">
                <a:moveTo>
                  <a:pt x="1" y="4"/>
                </a:moveTo>
                <a:cubicBezTo>
                  <a:pt x="2" y="5"/>
                  <a:pt x="1" y="6"/>
                  <a:pt x="1" y="6"/>
                </a:cubicBezTo>
                <a:lnTo>
                  <a:pt x="2" y="6"/>
                </a:lnTo>
                <a:cubicBezTo>
                  <a:pt x="2" y="6"/>
                  <a:pt x="2" y="5"/>
                  <a:pt x="2" y="4"/>
                </a:cubicBezTo>
                <a:cubicBezTo>
                  <a:pt x="2" y="3"/>
                  <a:pt x="1" y="2"/>
                  <a:pt x="1" y="2"/>
                </a:cubicBezTo>
                <a:cubicBezTo>
                  <a:pt x="1" y="1"/>
                  <a:pt x="0" y="0"/>
                  <a:pt x="1" y="1"/>
                </a:cubicBezTo>
                <a:cubicBezTo>
                  <a:pt x="1" y="1"/>
                  <a:pt x="1" y="3"/>
                  <a:pt x="1" y="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15" name="Freeform 91"/>
          <p:cNvSpPr>
            <a:spLocks/>
          </p:cNvSpPr>
          <p:nvPr/>
        </p:nvSpPr>
        <p:spPr bwMode="auto">
          <a:xfrm>
            <a:off x="8235950" y="6113463"/>
            <a:ext cx="14288" cy="17462"/>
          </a:xfrm>
          <a:custGeom>
            <a:avLst/>
            <a:gdLst>
              <a:gd name="T0" fmla="*/ 1 w 2"/>
              <a:gd name="T1" fmla="*/ 1 h 2"/>
              <a:gd name="T2" fmla="*/ 1 w 2"/>
              <a:gd name="T3" fmla="*/ 2 h 2"/>
              <a:gd name="T4" fmla="*/ 2 w 2"/>
              <a:gd name="T5" fmla="*/ 2 h 2"/>
              <a:gd name="T6" fmla="*/ 1 w 2"/>
              <a:gd name="T7" fmla="*/ 1 h 2"/>
              <a:gd name="T8" fmla="*/ 1 w 2"/>
              <a:gd name="T9" fmla="*/ 1 h 2"/>
              <a:gd name="T10" fmla="*/ 0 w 2"/>
              <a:gd name="T11" fmla="*/ 1 h 2"/>
              <a:gd name="T12" fmla="*/ 1 w 2"/>
              <a:gd name="T13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" h="2">
                <a:moveTo>
                  <a:pt x="1" y="1"/>
                </a:moveTo>
                <a:cubicBezTo>
                  <a:pt x="1" y="2"/>
                  <a:pt x="1" y="2"/>
                  <a:pt x="1" y="2"/>
                </a:cubicBezTo>
                <a:lnTo>
                  <a:pt x="2" y="2"/>
                </a:lnTo>
                <a:cubicBezTo>
                  <a:pt x="2" y="2"/>
                  <a:pt x="2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0" y="1"/>
                  <a:pt x="0" y="0"/>
                  <a:pt x="0" y="1"/>
                </a:cubicBezTo>
                <a:cubicBezTo>
                  <a:pt x="0" y="1"/>
                  <a:pt x="1" y="1"/>
                  <a:pt x="1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16" name="Freeform 92"/>
          <p:cNvSpPr>
            <a:spLocks/>
          </p:cNvSpPr>
          <p:nvPr/>
        </p:nvSpPr>
        <p:spPr bwMode="auto">
          <a:xfrm>
            <a:off x="8281988" y="6251575"/>
            <a:ext cx="46037" cy="85725"/>
          </a:xfrm>
          <a:custGeom>
            <a:avLst/>
            <a:gdLst>
              <a:gd name="T0" fmla="*/ 3 w 6"/>
              <a:gd name="T1" fmla="*/ 7 h 10"/>
              <a:gd name="T2" fmla="*/ 4 w 6"/>
              <a:gd name="T3" fmla="*/ 10 h 10"/>
              <a:gd name="T4" fmla="*/ 6 w 6"/>
              <a:gd name="T5" fmla="*/ 10 h 10"/>
              <a:gd name="T6" fmla="*/ 5 w 6"/>
              <a:gd name="T7" fmla="*/ 7 h 10"/>
              <a:gd name="T8" fmla="*/ 3 w 6"/>
              <a:gd name="T9" fmla="*/ 3 h 10"/>
              <a:gd name="T10" fmla="*/ 1 w 6"/>
              <a:gd name="T11" fmla="*/ 2 h 10"/>
              <a:gd name="T12" fmla="*/ 3 w 6"/>
              <a:gd name="T13" fmla="*/ 7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" h="10">
                <a:moveTo>
                  <a:pt x="3" y="7"/>
                </a:moveTo>
                <a:cubicBezTo>
                  <a:pt x="4" y="8"/>
                  <a:pt x="4" y="10"/>
                  <a:pt x="4" y="10"/>
                </a:cubicBezTo>
                <a:lnTo>
                  <a:pt x="6" y="10"/>
                </a:lnTo>
                <a:cubicBezTo>
                  <a:pt x="6" y="10"/>
                  <a:pt x="6" y="8"/>
                  <a:pt x="5" y="7"/>
                </a:cubicBezTo>
                <a:cubicBezTo>
                  <a:pt x="5" y="6"/>
                  <a:pt x="3" y="3"/>
                  <a:pt x="3" y="3"/>
                </a:cubicBezTo>
                <a:cubicBezTo>
                  <a:pt x="2" y="2"/>
                  <a:pt x="0" y="0"/>
                  <a:pt x="1" y="2"/>
                </a:cubicBezTo>
                <a:cubicBezTo>
                  <a:pt x="1" y="2"/>
                  <a:pt x="3" y="5"/>
                  <a:pt x="3" y="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17" name="Freeform 93"/>
          <p:cNvSpPr>
            <a:spLocks/>
          </p:cNvSpPr>
          <p:nvPr/>
        </p:nvSpPr>
        <p:spPr bwMode="auto">
          <a:xfrm>
            <a:off x="8151813" y="6191250"/>
            <a:ext cx="222250" cy="188913"/>
          </a:xfrm>
          <a:custGeom>
            <a:avLst/>
            <a:gdLst>
              <a:gd name="T0" fmla="*/ 25 w 29"/>
              <a:gd name="T1" fmla="*/ 20 h 22"/>
              <a:gd name="T2" fmla="*/ 29 w 29"/>
              <a:gd name="T3" fmla="*/ 22 h 22"/>
              <a:gd name="T4" fmla="*/ 23 w 29"/>
              <a:gd name="T5" fmla="*/ 7 h 22"/>
              <a:gd name="T6" fmla="*/ 3 w 29"/>
              <a:gd name="T7" fmla="*/ 3 h 22"/>
              <a:gd name="T8" fmla="*/ 0 w 29"/>
              <a:gd name="T9" fmla="*/ 6 h 22"/>
              <a:gd name="T10" fmla="*/ 5 w 29"/>
              <a:gd name="T11" fmla="*/ 4 h 22"/>
              <a:gd name="T12" fmla="*/ 24 w 29"/>
              <a:gd name="T13" fmla="*/ 14 h 22"/>
              <a:gd name="T14" fmla="*/ 25 w 29"/>
              <a:gd name="T15" fmla="*/ 2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" h="22">
                <a:moveTo>
                  <a:pt x="25" y="20"/>
                </a:moveTo>
                <a:lnTo>
                  <a:pt x="29" y="22"/>
                </a:lnTo>
                <a:cubicBezTo>
                  <a:pt x="29" y="22"/>
                  <a:pt x="28" y="12"/>
                  <a:pt x="23" y="7"/>
                </a:cubicBezTo>
                <a:cubicBezTo>
                  <a:pt x="18" y="2"/>
                  <a:pt x="10" y="0"/>
                  <a:pt x="3" y="3"/>
                </a:cubicBezTo>
                <a:cubicBezTo>
                  <a:pt x="3" y="3"/>
                  <a:pt x="0" y="5"/>
                  <a:pt x="0" y="6"/>
                </a:cubicBezTo>
                <a:cubicBezTo>
                  <a:pt x="0" y="6"/>
                  <a:pt x="2" y="4"/>
                  <a:pt x="5" y="4"/>
                </a:cubicBezTo>
                <a:cubicBezTo>
                  <a:pt x="13" y="2"/>
                  <a:pt x="22" y="6"/>
                  <a:pt x="24" y="14"/>
                </a:cubicBezTo>
                <a:cubicBezTo>
                  <a:pt x="25" y="19"/>
                  <a:pt x="25" y="20"/>
                  <a:pt x="25" y="2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18" name="Freeform 94"/>
          <p:cNvSpPr>
            <a:spLocks/>
          </p:cNvSpPr>
          <p:nvPr/>
        </p:nvSpPr>
        <p:spPr bwMode="auto">
          <a:xfrm>
            <a:off x="8189913" y="6191250"/>
            <a:ext cx="85725" cy="17463"/>
          </a:xfrm>
          <a:custGeom>
            <a:avLst/>
            <a:gdLst>
              <a:gd name="T0" fmla="*/ 0 w 11"/>
              <a:gd name="T1" fmla="*/ 1 h 2"/>
              <a:gd name="T2" fmla="*/ 5 w 11"/>
              <a:gd name="T3" fmla="*/ 0 h 2"/>
              <a:gd name="T4" fmla="*/ 10 w 11"/>
              <a:gd name="T5" fmla="*/ 0 h 2"/>
              <a:gd name="T6" fmla="*/ 10 w 11"/>
              <a:gd name="T7" fmla="*/ 2 h 2"/>
              <a:gd name="T8" fmla="*/ 5 w 11"/>
              <a:gd name="T9" fmla="*/ 1 h 2"/>
              <a:gd name="T10" fmla="*/ 1 w 11"/>
              <a:gd name="T11" fmla="*/ 1 h 2"/>
              <a:gd name="T12" fmla="*/ 0 w 11"/>
              <a:gd name="T13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2">
                <a:moveTo>
                  <a:pt x="0" y="1"/>
                </a:moveTo>
                <a:cubicBezTo>
                  <a:pt x="1" y="0"/>
                  <a:pt x="3" y="0"/>
                  <a:pt x="5" y="0"/>
                </a:cubicBezTo>
                <a:cubicBezTo>
                  <a:pt x="7" y="0"/>
                  <a:pt x="9" y="0"/>
                  <a:pt x="10" y="0"/>
                </a:cubicBezTo>
                <a:cubicBezTo>
                  <a:pt x="11" y="1"/>
                  <a:pt x="11" y="2"/>
                  <a:pt x="10" y="2"/>
                </a:cubicBezTo>
                <a:cubicBezTo>
                  <a:pt x="9" y="1"/>
                  <a:pt x="7" y="1"/>
                  <a:pt x="5" y="1"/>
                </a:cubicBezTo>
                <a:cubicBezTo>
                  <a:pt x="3" y="1"/>
                  <a:pt x="2" y="1"/>
                  <a:pt x="1" y="1"/>
                </a:cubicBezTo>
                <a:cubicBezTo>
                  <a:pt x="0" y="1"/>
                  <a:pt x="0" y="1"/>
                  <a:pt x="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19" name="Freeform 95"/>
          <p:cNvSpPr>
            <a:spLocks/>
          </p:cNvSpPr>
          <p:nvPr/>
        </p:nvSpPr>
        <p:spPr bwMode="auto">
          <a:xfrm>
            <a:off x="8189913" y="6148388"/>
            <a:ext cx="85725" cy="17462"/>
          </a:xfrm>
          <a:custGeom>
            <a:avLst/>
            <a:gdLst>
              <a:gd name="T0" fmla="*/ 0 w 11"/>
              <a:gd name="T1" fmla="*/ 0 h 2"/>
              <a:gd name="T2" fmla="*/ 5 w 11"/>
              <a:gd name="T3" fmla="*/ 0 h 2"/>
              <a:gd name="T4" fmla="*/ 10 w 11"/>
              <a:gd name="T5" fmla="*/ 0 h 2"/>
              <a:gd name="T6" fmla="*/ 10 w 11"/>
              <a:gd name="T7" fmla="*/ 1 h 2"/>
              <a:gd name="T8" fmla="*/ 5 w 11"/>
              <a:gd name="T9" fmla="*/ 0 h 2"/>
              <a:gd name="T10" fmla="*/ 1 w 11"/>
              <a:gd name="T11" fmla="*/ 1 h 2"/>
              <a:gd name="T12" fmla="*/ 0 w 11"/>
              <a:gd name="T13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2">
                <a:moveTo>
                  <a:pt x="0" y="0"/>
                </a:moveTo>
                <a:cubicBezTo>
                  <a:pt x="1" y="0"/>
                  <a:pt x="3" y="0"/>
                  <a:pt x="5" y="0"/>
                </a:cubicBezTo>
                <a:cubicBezTo>
                  <a:pt x="7" y="0"/>
                  <a:pt x="9" y="0"/>
                  <a:pt x="10" y="0"/>
                </a:cubicBezTo>
                <a:cubicBezTo>
                  <a:pt x="11" y="1"/>
                  <a:pt x="11" y="2"/>
                  <a:pt x="10" y="1"/>
                </a:cubicBezTo>
                <a:cubicBezTo>
                  <a:pt x="9" y="1"/>
                  <a:pt x="7" y="0"/>
                  <a:pt x="5" y="0"/>
                </a:cubicBezTo>
                <a:cubicBezTo>
                  <a:pt x="3" y="0"/>
                  <a:pt x="2" y="1"/>
                  <a:pt x="1" y="1"/>
                </a:cubicBezTo>
                <a:cubicBezTo>
                  <a:pt x="0" y="1"/>
                  <a:pt x="0" y="0"/>
                  <a:pt x="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20" name="Freeform 96"/>
          <p:cNvSpPr>
            <a:spLocks/>
          </p:cNvSpPr>
          <p:nvPr/>
        </p:nvSpPr>
        <p:spPr bwMode="auto">
          <a:xfrm>
            <a:off x="8189913" y="6130925"/>
            <a:ext cx="85725" cy="17463"/>
          </a:xfrm>
          <a:custGeom>
            <a:avLst/>
            <a:gdLst>
              <a:gd name="T0" fmla="*/ 0 w 11"/>
              <a:gd name="T1" fmla="*/ 1 h 2"/>
              <a:gd name="T2" fmla="*/ 5 w 11"/>
              <a:gd name="T3" fmla="*/ 0 h 2"/>
              <a:gd name="T4" fmla="*/ 10 w 11"/>
              <a:gd name="T5" fmla="*/ 1 h 2"/>
              <a:gd name="T6" fmla="*/ 10 w 11"/>
              <a:gd name="T7" fmla="*/ 2 h 2"/>
              <a:gd name="T8" fmla="*/ 5 w 11"/>
              <a:gd name="T9" fmla="*/ 1 h 2"/>
              <a:gd name="T10" fmla="*/ 1 w 11"/>
              <a:gd name="T11" fmla="*/ 1 h 2"/>
              <a:gd name="T12" fmla="*/ 0 w 11"/>
              <a:gd name="T13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2">
                <a:moveTo>
                  <a:pt x="0" y="1"/>
                </a:moveTo>
                <a:cubicBezTo>
                  <a:pt x="1" y="1"/>
                  <a:pt x="3" y="0"/>
                  <a:pt x="5" y="0"/>
                </a:cubicBezTo>
                <a:cubicBezTo>
                  <a:pt x="7" y="0"/>
                  <a:pt x="9" y="0"/>
                  <a:pt x="10" y="1"/>
                </a:cubicBezTo>
                <a:cubicBezTo>
                  <a:pt x="11" y="1"/>
                  <a:pt x="11" y="2"/>
                  <a:pt x="10" y="2"/>
                </a:cubicBezTo>
                <a:cubicBezTo>
                  <a:pt x="9" y="2"/>
                  <a:pt x="7" y="1"/>
                  <a:pt x="5" y="1"/>
                </a:cubicBezTo>
                <a:cubicBezTo>
                  <a:pt x="3" y="1"/>
                  <a:pt x="2" y="1"/>
                  <a:pt x="1" y="1"/>
                </a:cubicBezTo>
                <a:cubicBezTo>
                  <a:pt x="0" y="2"/>
                  <a:pt x="0" y="1"/>
                  <a:pt x="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8228013" y="6059488"/>
            <a:ext cx="7937" cy="25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22" name="Rectangle 98"/>
          <p:cNvSpPr>
            <a:spLocks noChangeArrowheads="1"/>
          </p:cNvSpPr>
          <p:nvPr/>
        </p:nvSpPr>
        <p:spPr bwMode="auto">
          <a:xfrm>
            <a:off x="8243888" y="6156325"/>
            <a:ext cx="22225" cy="349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23" name="Freeform 99"/>
          <p:cNvSpPr>
            <a:spLocks/>
          </p:cNvSpPr>
          <p:nvPr/>
        </p:nvSpPr>
        <p:spPr bwMode="auto">
          <a:xfrm>
            <a:off x="8189913" y="6103938"/>
            <a:ext cx="76200" cy="34925"/>
          </a:xfrm>
          <a:custGeom>
            <a:avLst/>
            <a:gdLst>
              <a:gd name="T0" fmla="*/ 10 w 10"/>
              <a:gd name="T1" fmla="*/ 4 h 4"/>
              <a:gd name="T2" fmla="*/ 9 w 10"/>
              <a:gd name="T3" fmla="*/ 2 h 4"/>
              <a:gd name="T4" fmla="*/ 3 w 10"/>
              <a:gd name="T5" fmla="*/ 1 h 4"/>
              <a:gd name="T6" fmla="*/ 0 w 10"/>
              <a:gd name="T7" fmla="*/ 4 h 4"/>
              <a:gd name="T8" fmla="*/ 10 w 10"/>
              <a:gd name="T9" fmla="*/ 4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" h="4">
                <a:moveTo>
                  <a:pt x="10" y="4"/>
                </a:moveTo>
                <a:cubicBezTo>
                  <a:pt x="10" y="4"/>
                  <a:pt x="10" y="4"/>
                  <a:pt x="9" y="2"/>
                </a:cubicBezTo>
                <a:cubicBezTo>
                  <a:pt x="7" y="0"/>
                  <a:pt x="4" y="0"/>
                  <a:pt x="3" y="1"/>
                </a:cubicBezTo>
                <a:cubicBezTo>
                  <a:pt x="1" y="2"/>
                  <a:pt x="0" y="4"/>
                  <a:pt x="0" y="4"/>
                </a:cubicBezTo>
                <a:lnTo>
                  <a:pt x="10" y="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24" name="Oval 100"/>
          <p:cNvSpPr>
            <a:spLocks noChangeArrowheads="1"/>
          </p:cNvSpPr>
          <p:nvPr/>
        </p:nvSpPr>
        <p:spPr bwMode="auto">
          <a:xfrm>
            <a:off x="8221663" y="6096000"/>
            <a:ext cx="14287" cy="17463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25" name="Rectangle 101"/>
          <p:cNvSpPr>
            <a:spLocks noChangeArrowheads="1"/>
          </p:cNvSpPr>
          <p:nvPr/>
        </p:nvSpPr>
        <p:spPr bwMode="auto">
          <a:xfrm>
            <a:off x="7720013" y="5803900"/>
            <a:ext cx="4333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4600" dirty="0">
                <a:solidFill>
                  <a:srgbClr val="FFFFFF"/>
                </a:solidFill>
                <a:latin typeface="Minion Display" pitchFamily="18" charset="0"/>
              </a:rPr>
              <a:t>O</a:t>
            </a:r>
            <a:endParaRPr lang="en-US" sz="46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Helvetica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Helvetica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Helvetica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Helvetica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Helvetica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Helvetica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Helvetica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Helvetic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800" b="1">
          <a:solidFill>
            <a:srgbClr val="FFFF9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FF99"/>
        </a:buClr>
        <a:buChar char="•"/>
        <a:defRPr sz="2400" b="1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BCDFF"/>
        </a:buClr>
        <a:buSzPct val="65000"/>
        <a:buFont typeface="CommonBullets" pitchFamily="34" charset="2"/>
        <a:buChar char="+"/>
        <a:defRPr sz="2200" b="1">
          <a:solidFill>
            <a:srgbClr val="9BCDF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California’s Budget Woes:</a:t>
            </a:r>
            <a:br>
              <a:rPr lang="en-US" sz="4400" dirty="0" smtClean="0">
                <a:latin typeface="Arial" pitchFamily="34" charset="0"/>
                <a:cs typeface="Arial" pitchFamily="34" charset="0"/>
              </a:rPr>
            </a:br>
            <a:r>
              <a:rPr lang="en-US" sz="4400" dirty="0" smtClean="0">
                <a:latin typeface="Arial" pitchFamily="34" charset="0"/>
                <a:cs typeface="Arial" pitchFamily="34" charset="0"/>
              </a:rPr>
              <a:t>How Is Our </a:t>
            </a:r>
            <a:r>
              <a:rPr lang="en-US" sz="4400" smtClean="0">
                <a:latin typeface="Arial" pitchFamily="34" charset="0"/>
                <a:cs typeface="Arial" pitchFamily="34" charset="0"/>
              </a:rPr>
              <a:t>Fiscal Health?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Legislative Analyst’s Office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609600" y="6248400"/>
            <a:ext cx="2590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www.lao.ca.gov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62000" y="4191000"/>
            <a:ext cx="7543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2000" dirty="0" smtClean="0">
                <a:solidFill>
                  <a:schemeClr val="bg1"/>
                </a:solidFill>
              </a:rPr>
              <a:t>Randall Lewis Seminar Series</a:t>
            </a:r>
          </a:p>
          <a:p>
            <a:pPr algn="r"/>
            <a:r>
              <a:rPr lang="en-US" sz="2000" dirty="0" smtClean="0">
                <a:solidFill>
                  <a:schemeClr val="bg1"/>
                </a:solidFill>
              </a:rPr>
              <a:t>University of California, Riverside</a:t>
            </a:r>
          </a:p>
          <a:p>
            <a:pPr algn="r"/>
            <a:r>
              <a:rPr lang="en-US" sz="2000" dirty="0" smtClean="0">
                <a:solidFill>
                  <a:schemeClr val="bg1"/>
                </a:solidFill>
              </a:rPr>
              <a:t>October 27, </a:t>
            </a:r>
            <a:r>
              <a:rPr lang="en-US" sz="2000" dirty="0">
                <a:solidFill>
                  <a:schemeClr val="bg1"/>
                </a:solidFill>
              </a:rPr>
              <a:t>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Poor Budgeting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Failure to Build Up Reserves During the Good Times</a:t>
            </a:r>
          </a:p>
          <a:p>
            <a:endParaRPr lang="en-US" dirty="0" smtClean="0"/>
          </a:p>
          <a:p>
            <a:r>
              <a:rPr lang="en-US" dirty="0" smtClean="0"/>
              <a:t>Boom in Revenues Used for Ongoing Spending Commitments and Tax Relief</a:t>
            </a:r>
          </a:p>
          <a:p>
            <a:pPr lvl="1"/>
            <a:r>
              <a:rPr lang="en-US" dirty="0" smtClean="0"/>
              <a:t>Did do some one-time spending </a:t>
            </a:r>
            <a:br>
              <a:rPr lang="en-US" dirty="0" smtClean="0"/>
            </a:br>
            <a:r>
              <a:rPr lang="en-US" dirty="0" smtClean="0"/>
              <a:t>(capital outlay).</a:t>
            </a:r>
            <a:endParaRPr lang="en-US" dirty="0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8610600" y="6172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fld id="{F9BB9D09-17EB-4545-BF81-2A8EBA0D5BA5}" type="slidenum">
              <a:rPr lang="en-US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</a:pPr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8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Debt to Finance </a:t>
            </a:r>
            <a:br>
              <a:rPr lang="en-US" dirty="0" smtClean="0"/>
            </a:br>
            <a:r>
              <a:rPr lang="en-US" dirty="0" smtClean="0"/>
              <a:t>Operating Shortfalls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2003-04: $10.7 Billion Deficit Financing Bond</a:t>
            </a:r>
          </a:p>
          <a:p>
            <a:endParaRPr lang="en-US" dirty="0" smtClean="0"/>
          </a:p>
          <a:p>
            <a:r>
              <a:rPr lang="en-US" dirty="0" smtClean="0"/>
              <a:t>March 2004: Voters Approved $15 Billion “Replacement” Bond Measure</a:t>
            </a:r>
            <a:endParaRPr lang="en-US" dirty="0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8610600" y="6172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fld id="{F9BB9D09-17EB-4545-BF81-2A8EBA0D5BA5}" type="slidenum">
              <a:rPr lang="en-US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</a:pPr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2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Result—State Entered Recession in Poor Fiscal Shape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3962400"/>
          </a:xfrm>
        </p:spPr>
        <p:txBody>
          <a:bodyPr/>
          <a:lstStyle/>
          <a:p>
            <a:r>
              <a:rPr lang="en-US" dirty="0" smtClean="0"/>
              <a:t>State Had an Underlying Out-Year Budget Problem in Excess of $7 Billion</a:t>
            </a:r>
          </a:p>
          <a:p>
            <a:endParaRPr lang="en-US" dirty="0" smtClean="0"/>
          </a:p>
          <a:p>
            <a:r>
              <a:rPr lang="en-US" dirty="0" smtClean="0"/>
              <a:t>No Budgetary Reserve to Cushion Blow of Recession</a:t>
            </a:r>
            <a:endParaRPr lang="en-US" dirty="0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8610600" y="6172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fld id="{F9BB9D09-17EB-4545-BF81-2A8EBA0D5BA5}" type="slidenum">
              <a:rPr lang="en-US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</a:pPr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22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610600" y="6172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fld id="{F9BB9D09-17EB-4545-BF81-2A8EBA0D5BA5}" type="slidenum">
              <a:rPr lang="en-US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685800" y="2590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4000" b="1" dirty="0" smtClean="0">
                <a:solidFill>
                  <a:srgbClr val="FFFF99"/>
                </a:solidFill>
                <a:latin typeface="Helvetica" pitchFamily="34" charset="0"/>
              </a:rPr>
              <a:t>Addressing Our Budget </a:t>
            </a:r>
            <a:br>
              <a:rPr lang="en-US" sz="4000" b="1" dirty="0" smtClean="0">
                <a:solidFill>
                  <a:srgbClr val="FFFF99"/>
                </a:solidFill>
                <a:latin typeface="Helvetica" pitchFamily="34" charset="0"/>
              </a:rPr>
            </a:br>
            <a:r>
              <a:rPr lang="en-US" sz="4000" b="1" dirty="0" smtClean="0">
                <a:solidFill>
                  <a:srgbClr val="FFFF99"/>
                </a:solidFill>
                <a:latin typeface="Helvetica" pitchFamily="34" charset="0"/>
              </a:rPr>
              <a:t>During the Recession</a:t>
            </a:r>
            <a:endParaRPr lang="en-US" sz="4000" b="1" dirty="0">
              <a:solidFill>
                <a:srgbClr val="FFFF99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Recession Devastated </a:t>
            </a:r>
            <a:br>
              <a:rPr lang="en-US" dirty="0" smtClean="0"/>
            </a:br>
            <a:r>
              <a:rPr lang="en-US" dirty="0" smtClean="0"/>
              <a:t>State Revenues</a:t>
            </a:r>
            <a:endParaRPr lang="en-US" dirty="0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762000" y="1905000"/>
            <a:ext cx="7543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dirty="0" smtClean="0">
                <a:solidFill>
                  <a:srgbClr val="FFFF99"/>
                </a:solidFill>
                <a:latin typeface="Helvetica" pitchFamily="34" charset="0"/>
              </a:rPr>
              <a:t>Percent Reduction in Baseline Revenues</a:t>
            </a:r>
            <a:r>
              <a:rPr lang="en-US" sz="2000" dirty="0">
                <a:solidFill>
                  <a:srgbClr val="FFFF99"/>
                </a:solidFill>
                <a:latin typeface="Helvetica" pitchFamily="34" charset="0"/>
              </a:rPr>
              <a:t/>
            </a:r>
            <a:br>
              <a:rPr lang="en-US" sz="2000" dirty="0">
                <a:solidFill>
                  <a:srgbClr val="FFFF99"/>
                </a:solidFill>
                <a:latin typeface="Helvetica" pitchFamily="34" charset="0"/>
              </a:rPr>
            </a:br>
            <a:r>
              <a:rPr lang="en-US" sz="2000" dirty="0">
                <a:solidFill>
                  <a:srgbClr val="FFFF99"/>
                </a:solidFill>
                <a:latin typeface="Helvetica" pitchFamily="34" charset="0"/>
              </a:rPr>
              <a:t>November 2010 </a:t>
            </a:r>
            <a:r>
              <a:rPr lang="en-US" sz="2000" dirty="0" smtClean="0">
                <a:solidFill>
                  <a:srgbClr val="FFFF99"/>
                </a:solidFill>
                <a:latin typeface="Helvetica" pitchFamily="34" charset="0"/>
              </a:rPr>
              <a:t>Estimates Compared </a:t>
            </a:r>
            <a:r>
              <a:rPr lang="en-US" sz="2000" dirty="0">
                <a:solidFill>
                  <a:srgbClr val="FFFF99"/>
                </a:solidFill>
                <a:latin typeface="Helvetica" pitchFamily="34" charset="0"/>
              </a:rPr>
              <a:t>to January 2008 Estimates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743200"/>
            <a:ext cx="5486401" cy="3597907"/>
          </a:xfrm>
          <a:prstGeom prst="rect">
            <a:avLst/>
          </a:prstGeom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610600" y="6172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fld id="{F9BB9D09-17EB-4545-BF81-2A8EBA0D5BA5}" type="slidenum">
              <a:rPr lang="en-US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</a:pPr>
              <a:t>13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83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Very Modest Recovery Forecast</a:t>
            </a:r>
            <a:endParaRPr lang="en-US" dirty="0"/>
          </a:p>
        </p:txBody>
      </p:sp>
      <p:sp>
        <p:nvSpPr>
          <p:cNvPr id="3" name="Line 24"/>
          <p:cNvSpPr>
            <a:spLocks noChangeShapeType="1"/>
          </p:cNvSpPr>
          <p:nvPr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762000" y="1905000"/>
            <a:ext cx="75438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200" dirty="0" smtClean="0">
                <a:solidFill>
                  <a:srgbClr val="FFFF99"/>
                </a:solidFill>
                <a:latin typeface="Helvetica" pitchFamily="34" charset="0"/>
              </a:rPr>
              <a:t>Job Loss in Percent</a:t>
            </a:r>
            <a:endParaRPr lang="en-US" sz="2200" dirty="0">
              <a:solidFill>
                <a:srgbClr val="FFFF99"/>
              </a:solidFill>
              <a:latin typeface="Helvetica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438400"/>
            <a:ext cx="5791200" cy="4016894"/>
          </a:xfrm>
          <a:prstGeom prst="rect">
            <a:avLst/>
          </a:prstGeom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8610600" y="6172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fld id="{F9BB9D09-17EB-4545-BF81-2A8EBA0D5BA5}" type="slidenum">
              <a:rPr lang="en-US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</a:pPr>
              <a:t>14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17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Big Have Our </a:t>
            </a:r>
            <a:br>
              <a:rPr lang="en-US" dirty="0" smtClean="0"/>
            </a:br>
            <a:r>
              <a:rPr lang="en-US" dirty="0" smtClean="0"/>
              <a:t>Budget Deficits Been?</a:t>
            </a:r>
            <a:endParaRPr lang="en-US" dirty="0"/>
          </a:p>
        </p:txBody>
      </p:sp>
      <p:sp>
        <p:nvSpPr>
          <p:cNvPr id="6" name="Line 24"/>
          <p:cNvSpPr>
            <a:spLocks noChangeShapeType="1"/>
          </p:cNvSpPr>
          <p:nvPr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8610600" y="6172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fld id="{F9BB9D09-17EB-4545-BF81-2A8EBA0D5BA5}" type="slidenum">
              <a:rPr lang="en-US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</a:pPr>
              <a:t>15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762000" y="1905000"/>
            <a:ext cx="7543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200" dirty="0" smtClean="0">
                <a:solidFill>
                  <a:srgbClr val="FFFF99"/>
                </a:solidFill>
                <a:latin typeface="Helvetica" pitchFamily="34" charset="0"/>
              </a:rPr>
              <a:t>(In Billions)</a:t>
            </a:r>
            <a:endParaRPr lang="en-US" sz="2200" dirty="0">
              <a:solidFill>
                <a:srgbClr val="FFFF99"/>
              </a:solidFill>
              <a:latin typeface="Helvetica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590800"/>
            <a:ext cx="7391400" cy="1875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02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610600" y="6172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fld id="{F9BB9D09-17EB-4545-BF81-2A8EBA0D5BA5}" type="slidenum">
              <a:rPr lang="en-US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</a:pPr>
              <a:t>16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685800" y="2590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4000" b="1" dirty="0" smtClean="0">
                <a:solidFill>
                  <a:srgbClr val="FFFF99"/>
                </a:solidFill>
                <a:latin typeface="Helvetica" pitchFamily="34" charset="0"/>
              </a:rPr>
              <a:t>The 2011-12 Budget</a:t>
            </a:r>
            <a:endParaRPr lang="en-US" sz="4000" b="1" dirty="0">
              <a:solidFill>
                <a:srgbClr val="FFFF99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30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 to Close the </a:t>
            </a:r>
            <a:br>
              <a:rPr lang="en-US" dirty="0" smtClean="0"/>
            </a:br>
            <a:r>
              <a:rPr lang="en-US" dirty="0" smtClean="0"/>
              <a:t>2011-12 Budget Gap</a:t>
            </a:r>
            <a:endParaRPr lang="en-US" dirty="0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499157" y="624840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9BB9D09-17EB-4545-BF81-2A8EBA0D5BA5}" type="slidenum">
              <a:rPr lang="en-US">
                <a:solidFill>
                  <a:schemeClr val="bg1"/>
                </a:solidFill>
              </a:rPr>
              <a:pPr/>
              <a:t>17</a:t>
            </a:fld>
            <a:endParaRPr lang="en-US" dirty="0"/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762000" y="1905000"/>
            <a:ext cx="7543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200" dirty="0" smtClean="0">
                <a:solidFill>
                  <a:srgbClr val="FFFF99"/>
                </a:solidFill>
                <a:latin typeface="Helvetica" pitchFamily="34" charset="0"/>
              </a:rPr>
              <a:t>Two-Year General Fund Benefit (In Billions)</a:t>
            </a:r>
            <a:endParaRPr lang="en-US" sz="2200" dirty="0">
              <a:solidFill>
                <a:srgbClr val="FFFF99"/>
              </a:solidFill>
              <a:latin typeface="Helvetica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548" y="2630557"/>
            <a:ext cx="7330703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62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</a:t>
            </a:r>
            <a:br>
              <a:rPr lang="en-US" dirty="0" smtClean="0"/>
            </a:br>
            <a:r>
              <a:rPr lang="en-US" dirty="0" smtClean="0"/>
              <a:t>Expenditure-Related Actions</a:t>
            </a:r>
            <a:endParaRPr lang="en-US" dirty="0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499157" y="624840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9BB9D09-17EB-4545-BF81-2A8EBA0D5BA5}" type="slidenum">
              <a:rPr lang="en-US">
                <a:solidFill>
                  <a:schemeClr val="bg1"/>
                </a:solidFill>
              </a:rPr>
              <a:pPr/>
              <a:t>18</a:t>
            </a:fld>
            <a:endParaRPr lang="en-US" dirty="0"/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762000" y="1905000"/>
            <a:ext cx="7543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200" dirty="0" smtClean="0">
                <a:solidFill>
                  <a:srgbClr val="FFFF99"/>
                </a:solidFill>
                <a:latin typeface="Helvetica" pitchFamily="34" charset="0"/>
              </a:rPr>
              <a:t>Two-Year General Fund Benefit (In Billions)</a:t>
            </a:r>
            <a:endParaRPr lang="en-US" sz="2200" dirty="0">
              <a:solidFill>
                <a:srgbClr val="FFFF99"/>
              </a:solidFill>
              <a:latin typeface="Helvetica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2514600"/>
            <a:ext cx="7177319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06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610600" y="6172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fld id="{F9BB9D09-17EB-4545-BF81-2A8EBA0D5BA5}" type="slidenum">
              <a:rPr lang="en-US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</a:pPr>
              <a:t>1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685800" y="2590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4000" b="1" dirty="0" smtClean="0">
                <a:solidFill>
                  <a:srgbClr val="FFFF99"/>
                </a:solidFill>
                <a:latin typeface="Helvetica" pitchFamily="34" charset="0"/>
              </a:rPr>
              <a:t>Background</a:t>
            </a:r>
            <a:endParaRPr lang="en-US" sz="4000" b="1" dirty="0">
              <a:solidFill>
                <a:srgbClr val="FFFF99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85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 smtClean="0"/>
              <a:t>Major Revenue-Related Actions</a:t>
            </a:r>
            <a:endParaRPr lang="en-US" sz="3500" dirty="0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499157" y="624840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9BB9D09-17EB-4545-BF81-2A8EBA0D5BA5}" type="slidenum">
              <a:rPr lang="en-US">
                <a:solidFill>
                  <a:schemeClr val="bg1"/>
                </a:solidFill>
              </a:rPr>
              <a:pPr/>
              <a:t>19</a:t>
            </a:fld>
            <a:endParaRPr lang="en-US" dirty="0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762000" y="1905000"/>
            <a:ext cx="7543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200" dirty="0" smtClean="0">
                <a:solidFill>
                  <a:srgbClr val="FFFF99"/>
                </a:solidFill>
                <a:latin typeface="Helvetica" pitchFamily="34" charset="0"/>
              </a:rPr>
              <a:t>Two-Year General Fund Benefit (In Billions)</a:t>
            </a:r>
            <a:endParaRPr lang="en-US" sz="2200" dirty="0">
              <a:solidFill>
                <a:srgbClr val="FFFF99"/>
              </a:solidFill>
              <a:latin typeface="Helvetica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99" y="2516188"/>
            <a:ext cx="7177519" cy="2132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89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Revenue-Related Proposals </a:t>
            </a:r>
            <a:br>
              <a:rPr lang="en-US" dirty="0" smtClean="0"/>
            </a:br>
            <a:r>
              <a:rPr lang="en-US" dirty="0" smtClean="0"/>
              <a:t>Not Included in the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3962400"/>
          </a:xfrm>
        </p:spPr>
        <p:txBody>
          <a:bodyPr/>
          <a:lstStyle/>
          <a:p>
            <a:r>
              <a:rPr lang="en-US" dirty="0" smtClean="0"/>
              <a:t>Extension of Tax Rate Increases </a:t>
            </a:r>
            <a:br>
              <a:rPr lang="en-US" dirty="0" smtClean="0"/>
            </a:br>
            <a:r>
              <a:rPr lang="en-US" dirty="0" smtClean="0"/>
              <a:t>Adopted in 2009</a:t>
            </a:r>
          </a:p>
          <a:p>
            <a:pPr lvl="1"/>
            <a:r>
              <a:rPr lang="en-US" dirty="0" smtClean="0"/>
              <a:t>Personal income tax (PIT), sales and use tax (SUT), vehicle license fee (VLF)</a:t>
            </a:r>
          </a:p>
          <a:p>
            <a:pPr lvl="1"/>
            <a:endParaRPr lang="en-US" sz="1050" dirty="0" smtClean="0"/>
          </a:p>
          <a:p>
            <a:r>
              <a:rPr lang="en-US" dirty="0" smtClean="0"/>
              <a:t>Tax Provisions</a:t>
            </a:r>
          </a:p>
          <a:p>
            <a:pPr lvl="1"/>
            <a:r>
              <a:rPr lang="en-US" dirty="0" smtClean="0"/>
              <a:t>Mandatory single sales factor.</a:t>
            </a:r>
          </a:p>
          <a:p>
            <a:pPr lvl="1"/>
            <a:r>
              <a:rPr lang="en-US" dirty="0" smtClean="0"/>
              <a:t>Changes to enterprise zone credits.</a:t>
            </a:r>
          </a:p>
          <a:p>
            <a:pPr lvl="1"/>
            <a:r>
              <a:rPr lang="en-US" dirty="0" smtClean="0"/>
              <a:t>Sales tax exemption for manufacturing equipment.</a:t>
            </a:r>
            <a:endParaRPr lang="en-US" dirty="0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499157" y="624840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9BB9D09-17EB-4545-BF81-2A8EBA0D5BA5}" type="slidenum">
              <a:rPr lang="en-US">
                <a:solidFill>
                  <a:schemeClr val="bg1"/>
                </a:solidFill>
              </a:rPr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68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8610600" y="6172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fld id="{F9BB9D09-17EB-4545-BF81-2A8EBA0D5BA5}" type="slidenum">
              <a:rPr lang="en-US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</a:pPr>
              <a:t>21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85800" y="2590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4000" b="1" dirty="0" smtClean="0">
                <a:solidFill>
                  <a:srgbClr val="FFFF99"/>
                </a:solidFill>
                <a:latin typeface="Helvetica" pitchFamily="34" charset="0"/>
              </a:rPr>
              <a:t>Impacts on Local Government</a:t>
            </a:r>
            <a:endParaRPr lang="en-US" sz="4000" b="1" dirty="0">
              <a:solidFill>
                <a:srgbClr val="FFFF99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95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Realignment—Major Shift in Services From State to Counties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3962400"/>
          </a:xfrm>
        </p:spPr>
        <p:txBody>
          <a:bodyPr/>
          <a:lstStyle/>
          <a:p>
            <a:r>
              <a:rPr lang="en-US" dirty="0" smtClean="0"/>
              <a:t>Transfers Over $6 Billion in Services</a:t>
            </a:r>
          </a:p>
          <a:p>
            <a:pPr lvl="1"/>
            <a:r>
              <a:rPr lang="en-US" dirty="0" smtClean="0"/>
              <a:t>Adult and juvenile offenders and parolees.</a:t>
            </a:r>
          </a:p>
          <a:p>
            <a:pPr lvl="1"/>
            <a:r>
              <a:rPr lang="en-US" dirty="0" smtClean="0"/>
              <a:t>Mental health programs.</a:t>
            </a:r>
          </a:p>
          <a:p>
            <a:pPr lvl="1"/>
            <a:r>
              <a:rPr lang="en-US" dirty="0" smtClean="0"/>
              <a:t>Foster care and child welfare services.</a:t>
            </a:r>
          </a:p>
          <a:p>
            <a:r>
              <a:rPr lang="en-US" dirty="0" smtClean="0"/>
              <a:t>Provides Counties With Equivalent Ongoing Funding Sources</a:t>
            </a:r>
          </a:p>
          <a:p>
            <a:pPr lvl="1"/>
            <a:r>
              <a:rPr lang="en-US" dirty="0" smtClean="0"/>
              <a:t>Just over 1 percent of state sales tax.</a:t>
            </a:r>
          </a:p>
          <a:p>
            <a:pPr lvl="1"/>
            <a:r>
              <a:rPr lang="en-US" dirty="0" smtClean="0"/>
              <a:t>Certain VLF revenues.</a:t>
            </a:r>
            <a:endParaRPr lang="en-US" dirty="0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499157" y="624840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9BB9D09-17EB-4545-BF81-2A8EBA0D5BA5}" type="slidenum">
              <a:rPr lang="en-US">
                <a:solidFill>
                  <a:schemeClr val="bg1"/>
                </a:solidFill>
              </a:rPr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84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Realignment—Major </a:t>
            </a:r>
            <a:r>
              <a:rPr lang="en-US" sz="3200" dirty="0" smtClean="0"/>
              <a:t>Service Delivery Changes in Correctional Programs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3962400"/>
          </a:xfrm>
        </p:spPr>
        <p:txBody>
          <a:bodyPr/>
          <a:lstStyle/>
          <a:p>
            <a:r>
              <a:rPr lang="en-US" dirty="0" smtClean="0"/>
              <a:t>Lower-Level Offenders, Parole Violators, and Parolees Will Now Be Served Locally</a:t>
            </a:r>
          </a:p>
          <a:p>
            <a:endParaRPr lang="en-US" dirty="0" smtClean="0"/>
          </a:p>
          <a:p>
            <a:r>
              <a:rPr lang="en-US" dirty="0" smtClean="0"/>
              <a:t>Estimated to Reduce State Prison Population by 40,000 Inmates (About </a:t>
            </a:r>
            <a:br>
              <a:rPr lang="en-US" dirty="0" smtClean="0"/>
            </a:br>
            <a:r>
              <a:rPr lang="en-US" dirty="0" smtClean="0"/>
              <a:t>25 Percent) by 2014</a:t>
            </a:r>
            <a:endParaRPr lang="en-US" dirty="0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499157" y="624840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9BB9D09-17EB-4545-BF81-2A8EBA0D5BA5}" type="slidenum">
              <a:rPr lang="en-US">
                <a:solidFill>
                  <a:schemeClr val="bg1"/>
                </a:solidFill>
              </a:rPr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24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Redevelopment Agencies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One Bill Eliminated All Redevelopment Agencies</a:t>
            </a:r>
          </a:p>
          <a:p>
            <a:endParaRPr lang="en-US" sz="1200" dirty="0" smtClean="0"/>
          </a:p>
          <a:p>
            <a:r>
              <a:rPr lang="en-US" sz="2400" dirty="0" smtClean="0"/>
              <a:t>A Second Allows Existing Agencies to Continue if They Make Payments to Other Local Agencies</a:t>
            </a:r>
          </a:p>
          <a:p>
            <a:endParaRPr lang="en-US" sz="1200" dirty="0" smtClean="0"/>
          </a:p>
          <a:p>
            <a:r>
              <a:rPr lang="en-US" sz="2400" dirty="0" smtClean="0"/>
              <a:t>State Savings of $1.7 Billion in 2011-12 and </a:t>
            </a:r>
            <a:br>
              <a:rPr lang="en-US" sz="2400" dirty="0" smtClean="0"/>
            </a:br>
            <a:r>
              <a:rPr lang="en-US" sz="2400" dirty="0" smtClean="0"/>
              <a:t>$400 Million Annually Thereafter</a:t>
            </a:r>
          </a:p>
          <a:p>
            <a:endParaRPr lang="en-US" sz="1200" dirty="0" smtClean="0"/>
          </a:p>
          <a:p>
            <a:r>
              <a:rPr lang="en-US" sz="2400" dirty="0" smtClean="0"/>
              <a:t>Currently Challenged in Courts</a:t>
            </a:r>
            <a:endParaRPr lang="en-US" sz="2400" dirty="0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499157" y="624840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9BB9D09-17EB-4545-BF81-2A8EBA0D5BA5}" type="slidenum">
              <a:rPr lang="en-US">
                <a:solidFill>
                  <a:schemeClr val="bg1"/>
                </a:solidFill>
              </a:rPr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86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8610600" y="6172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fld id="{F9BB9D09-17EB-4545-BF81-2A8EBA0D5BA5}" type="slidenum">
              <a:rPr lang="en-US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</a:pPr>
              <a:t>25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85800" y="2590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4000" b="1" dirty="0" smtClean="0">
                <a:solidFill>
                  <a:srgbClr val="FFFF99"/>
                </a:solidFill>
                <a:latin typeface="Helvetica" pitchFamily="34" charset="0"/>
              </a:rPr>
              <a:t>The Trigger</a:t>
            </a:r>
            <a:endParaRPr lang="en-US" sz="4000" b="1" dirty="0">
              <a:solidFill>
                <a:srgbClr val="FFFF99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45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Established to Address Revenue Shortfall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$4 Billion Revenue Assumption, State Adopted Cuts to Go </a:t>
            </a:r>
            <a:r>
              <a:rPr lang="en-US" smtClean="0"/>
              <a:t>Into </a:t>
            </a:r>
            <a:r>
              <a:rPr lang="en-US" smtClean="0"/>
              <a:t>Effect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Mid-Year if Monies Fail to Materialize</a:t>
            </a:r>
          </a:p>
          <a:p>
            <a:endParaRPr lang="en-US" dirty="0"/>
          </a:p>
          <a:p>
            <a:r>
              <a:rPr lang="en-US" dirty="0" smtClean="0"/>
              <a:t>Spending Reductions Would Cover </a:t>
            </a:r>
            <a:br>
              <a:rPr lang="en-US" dirty="0" smtClean="0"/>
            </a:br>
            <a:r>
              <a:rPr lang="en-US" dirty="0" smtClean="0"/>
              <a:t>About 60 Percent of Potential Shortfall</a:t>
            </a:r>
            <a:endParaRPr lang="en-US" dirty="0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499157" y="624840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9BB9D09-17EB-4545-BF81-2A8EBA0D5BA5}" type="slidenum">
              <a:rPr lang="en-US">
                <a:solidFill>
                  <a:schemeClr val="bg1"/>
                </a:solidFill>
              </a:rPr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11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 Reductions </a:t>
            </a:r>
            <a:br>
              <a:rPr lang="en-US" dirty="0" smtClean="0"/>
            </a:br>
            <a:r>
              <a:rPr lang="en-US" dirty="0" smtClean="0"/>
              <a:t>Fall Into Two Tiers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3962400"/>
          </a:xfrm>
        </p:spPr>
        <p:txBody>
          <a:bodyPr/>
          <a:lstStyle/>
          <a:p>
            <a:r>
              <a:rPr lang="en-US" dirty="0" smtClean="0"/>
              <a:t>Tier 1: Revenues Fall at Least </a:t>
            </a:r>
            <a:br>
              <a:rPr lang="en-US" dirty="0" smtClean="0"/>
            </a:br>
            <a:r>
              <a:rPr lang="en-US" dirty="0" smtClean="0"/>
              <a:t>$1 Billion Short</a:t>
            </a:r>
          </a:p>
          <a:p>
            <a:pPr lvl="1"/>
            <a:r>
              <a:rPr lang="en-US" dirty="0" smtClean="0"/>
              <a:t>$600 million in specific cuts (such as </a:t>
            </a:r>
            <a:br>
              <a:rPr lang="en-US" dirty="0" smtClean="0"/>
            </a:br>
            <a:r>
              <a:rPr lang="en-US" dirty="0" smtClean="0"/>
              <a:t>$100 million to the University of California).</a:t>
            </a:r>
          </a:p>
          <a:p>
            <a:r>
              <a:rPr lang="en-US" dirty="0" smtClean="0"/>
              <a:t>Tier 2: Revenues Fall More Than </a:t>
            </a:r>
            <a:br>
              <a:rPr lang="en-US" dirty="0" smtClean="0"/>
            </a:br>
            <a:r>
              <a:rPr lang="en-US" dirty="0" smtClean="0"/>
              <a:t>$2 Billion Short</a:t>
            </a:r>
          </a:p>
          <a:p>
            <a:pPr lvl="1"/>
            <a:r>
              <a:rPr lang="en-US" dirty="0" smtClean="0"/>
              <a:t>Up to $1,860 million in education cuts, primarily K-12.</a:t>
            </a:r>
          </a:p>
          <a:p>
            <a:pPr lvl="1"/>
            <a:r>
              <a:rPr lang="en-US" dirty="0" smtClean="0"/>
              <a:t>K-12 cut prorated, based on revenue </a:t>
            </a:r>
            <a:br>
              <a:rPr lang="en-US" dirty="0" smtClean="0"/>
            </a:br>
            <a:r>
              <a:rPr lang="en-US" dirty="0" smtClean="0"/>
              <a:t>shortfall.</a:t>
            </a:r>
            <a:endParaRPr lang="en-US" dirty="0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499157" y="624840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9BB9D09-17EB-4545-BF81-2A8EBA0D5BA5}" type="slidenum">
              <a:rPr lang="en-US">
                <a:solidFill>
                  <a:schemeClr val="bg1"/>
                </a:solidFill>
              </a:rPr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6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8610600" y="6172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fld id="{F9BB9D09-17EB-4545-BF81-2A8EBA0D5BA5}" type="slidenum">
              <a:rPr lang="en-US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</a:pPr>
              <a:t>28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85800" y="2590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4000" b="1" dirty="0" smtClean="0">
                <a:solidFill>
                  <a:srgbClr val="FFFF99"/>
                </a:solidFill>
                <a:latin typeface="Helvetica" pitchFamily="34" charset="0"/>
              </a:rPr>
              <a:t>Key Challenges</a:t>
            </a:r>
            <a:endParaRPr lang="en-US" sz="4000" b="1" dirty="0">
              <a:solidFill>
                <a:srgbClr val="FFFF99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93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General Fund Spending 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By Program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8610600" y="6172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fld id="{F9BB9D09-17EB-4545-BF81-2A8EBA0D5BA5}" type="slidenum">
              <a:rPr lang="en-US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</a:p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77863" y="1905000"/>
            <a:ext cx="579120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z="2200" dirty="0" smtClean="0">
                <a:solidFill>
                  <a:srgbClr val="FFFF99"/>
                </a:solidFill>
                <a:latin typeface="Helvetica" pitchFamily="34" charset="0"/>
              </a:rPr>
              <a:t>2011-12</a:t>
            </a:r>
            <a:endParaRPr lang="en-US" sz="2200" dirty="0">
              <a:solidFill>
                <a:srgbClr val="FFFF99"/>
              </a:solidFill>
              <a:latin typeface="Helvetica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403127"/>
            <a:ext cx="6096000" cy="39976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Our Remaining </a:t>
            </a:r>
            <a:br>
              <a:rPr lang="en-US" dirty="0" smtClean="0"/>
            </a:br>
            <a:r>
              <a:rPr lang="en-US" dirty="0" smtClean="0"/>
              <a:t>Budget Gap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State Made Much Greater Progress in </a:t>
            </a:r>
            <a:br>
              <a:rPr lang="en-US" sz="2400" dirty="0" smtClean="0"/>
            </a:br>
            <a:r>
              <a:rPr lang="en-US" sz="2400" dirty="0" smtClean="0"/>
              <a:t>2011-12 in Reducing Structural Budget Problem</a:t>
            </a:r>
          </a:p>
          <a:p>
            <a:endParaRPr lang="en-US" sz="1200" dirty="0" smtClean="0"/>
          </a:p>
          <a:p>
            <a:r>
              <a:rPr lang="en-US" sz="2400" dirty="0" smtClean="0"/>
              <a:t>We Are Still Likely to Have a Significant Problem Next Year</a:t>
            </a:r>
          </a:p>
          <a:p>
            <a:pPr lvl="1"/>
            <a:r>
              <a:rPr lang="en-US" dirty="0" smtClean="0"/>
              <a:t>Revenues will be key.</a:t>
            </a:r>
          </a:p>
          <a:p>
            <a:pPr lvl="1"/>
            <a:endParaRPr lang="en-US" sz="1200" dirty="0" smtClean="0"/>
          </a:p>
          <a:p>
            <a:r>
              <a:rPr lang="en-US" sz="2400" dirty="0" smtClean="0"/>
              <a:t>Our Mid-November Fiscal Forecast Will Estimate Remaining Problem in 2012-13 and Out-Years</a:t>
            </a:r>
            <a:endParaRPr lang="en-US" sz="2400" dirty="0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499157" y="624840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9BB9D09-17EB-4545-BF81-2A8EBA0D5BA5}" type="slidenum">
              <a:rPr lang="en-US">
                <a:solidFill>
                  <a:schemeClr val="bg1"/>
                </a:solidFill>
              </a:rPr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1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Deciding on the </a:t>
            </a:r>
            <a:br>
              <a:rPr lang="en-US" dirty="0" smtClean="0"/>
            </a:br>
            <a:r>
              <a:rPr lang="en-US" dirty="0" smtClean="0"/>
              <a:t>Size of the Public Sector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Much of the Debate—at Both State and Federal Level—Comes Down to:</a:t>
            </a:r>
          </a:p>
          <a:p>
            <a:pPr lvl="1"/>
            <a:r>
              <a:rPr lang="en-US" sz="2000" dirty="0" smtClean="0"/>
              <a:t>What is the appropriate size of government?</a:t>
            </a:r>
          </a:p>
          <a:p>
            <a:endParaRPr lang="en-US" sz="1200" dirty="0" smtClean="0"/>
          </a:p>
          <a:p>
            <a:r>
              <a:rPr lang="en-US" sz="2400" dirty="0" smtClean="0"/>
              <a:t>Your Answer Determines Whether You Support New Revenues or Expenditure Reductions</a:t>
            </a:r>
            <a:endParaRPr lang="en-US" dirty="0" smtClean="0"/>
          </a:p>
          <a:p>
            <a:pPr lvl="1"/>
            <a:endParaRPr lang="en-US" sz="1200" dirty="0" smtClean="0"/>
          </a:p>
          <a:p>
            <a:r>
              <a:rPr lang="en-US" sz="2400" dirty="0" smtClean="0"/>
              <a:t>If Governor Has His Way, You Will Have a Chance to Vote on Revenue Increases This November</a:t>
            </a:r>
            <a:endParaRPr lang="en-US" sz="2400" dirty="0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499157" y="624840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9BB9D09-17EB-4545-BF81-2A8EBA0D5BA5}" type="slidenum">
              <a:rPr lang="en-US">
                <a:solidFill>
                  <a:schemeClr val="bg1"/>
                </a:solidFill>
              </a:rPr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84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</a:t>
            </a:r>
            <a:br>
              <a:rPr lang="en-US" dirty="0" smtClean="0"/>
            </a:br>
            <a:r>
              <a:rPr lang="en-US" dirty="0" smtClean="0"/>
              <a:t>Budget-Related Obligations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State Has Accumulated a Variety of Deferred Expenses Over the Past Decade:</a:t>
            </a:r>
            <a:endParaRPr lang="en-US" sz="2400" dirty="0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499157" y="624840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9BB9D09-17EB-4545-BF81-2A8EBA0D5BA5}" type="slidenum">
              <a:rPr lang="en-US">
                <a:solidFill>
                  <a:schemeClr val="bg1"/>
                </a:solidFill>
              </a:rPr>
              <a:pPr/>
              <a:t>31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452601"/>
            <a:ext cx="6324600" cy="2186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84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Public Employee </a:t>
            </a:r>
            <a:br>
              <a:rPr lang="en-US" dirty="0" smtClean="0"/>
            </a:br>
            <a:r>
              <a:rPr lang="en-US" dirty="0" smtClean="0"/>
              <a:t>Post-Retirement Obligations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State Has Unfunded Liabilities—Pension and Retiree Health—Probably Well Over $150 Billion</a:t>
            </a:r>
          </a:p>
          <a:p>
            <a:endParaRPr lang="en-US" sz="2400" dirty="0" smtClean="0"/>
          </a:p>
          <a:p>
            <a:r>
              <a:rPr lang="en-US" sz="2400" dirty="0" smtClean="0"/>
              <a:t>Two Major Implications:</a:t>
            </a:r>
          </a:p>
          <a:p>
            <a:pPr lvl="1"/>
            <a:r>
              <a:rPr lang="en-US" sz="2000" dirty="0" smtClean="0"/>
              <a:t>Increased state costs to begin to address these obligations.</a:t>
            </a:r>
          </a:p>
          <a:p>
            <a:pPr lvl="1"/>
            <a:r>
              <a:rPr lang="en-US" sz="2000" dirty="0" smtClean="0"/>
              <a:t>Continued pressure to modify benefits—</a:t>
            </a:r>
            <a:br>
              <a:rPr lang="en-US" sz="2000" dirty="0" smtClean="0"/>
            </a:br>
            <a:r>
              <a:rPr lang="en-US" sz="2000" dirty="0" smtClean="0"/>
              <a:t>primarily related to future employees.</a:t>
            </a:r>
            <a:endParaRPr lang="en-US" sz="2000" dirty="0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499157" y="624840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9BB9D09-17EB-4545-BF81-2A8EBA0D5BA5}" type="slidenum">
              <a:rPr lang="en-US">
                <a:solidFill>
                  <a:schemeClr val="bg1"/>
                </a:solidFill>
              </a:rPr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58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Our State Unemployment Insurance Shortfall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State Currently Owes Over $9 Billion to the Federal Government Related to Our Unemployment Insurance Program</a:t>
            </a:r>
          </a:p>
          <a:p>
            <a:endParaRPr lang="en-US" sz="2400" dirty="0"/>
          </a:p>
          <a:p>
            <a:r>
              <a:rPr lang="en-US" sz="2400" dirty="0" smtClean="0"/>
              <a:t>We Will Need to Raise Employer Costs and/or Reduce Future Benefits to Bring Our Account Back to Balance</a:t>
            </a:r>
            <a:endParaRPr lang="en-US" sz="2400" dirty="0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499157" y="624840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9BB9D09-17EB-4545-BF81-2A8EBA0D5BA5}" type="slidenum">
              <a:rPr lang="en-US">
                <a:solidFill>
                  <a:schemeClr val="bg1"/>
                </a:solidFill>
              </a:rPr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58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Choices on Infrastructure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State Has Huge Infrastructure Demands: </a:t>
            </a:r>
          </a:p>
          <a:p>
            <a:pPr lvl="1"/>
            <a:r>
              <a:rPr lang="en-US" sz="2000" dirty="0" smtClean="0"/>
              <a:t>Water, highways, universities, schools, etc.</a:t>
            </a:r>
          </a:p>
          <a:p>
            <a:pPr lvl="1"/>
            <a:endParaRPr lang="en-US" sz="1200" dirty="0" smtClean="0"/>
          </a:p>
          <a:p>
            <a:r>
              <a:rPr lang="en-US" sz="2400" dirty="0" smtClean="0"/>
              <a:t>Capital Outlay Spending Is Also One of the </a:t>
            </a:r>
            <a:br>
              <a:rPr lang="en-US" sz="2400" dirty="0" smtClean="0"/>
            </a:br>
            <a:r>
              <a:rPr lang="en-US" sz="2400" dirty="0" smtClean="0"/>
              <a:t>Only Ways for State to Contribute Immediately to Economic Growth</a:t>
            </a:r>
          </a:p>
          <a:p>
            <a:endParaRPr lang="en-US" sz="1200" dirty="0" smtClean="0"/>
          </a:p>
          <a:p>
            <a:r>
              <a:rPr lang="en-US" sz="2400" dirty="0" smtClean="0"/>
              <a:t>The Tradeoff? </a:t>
            </a:r>
          </a:p>
          <a:p>
            <a:pPr lvl="1"/>
            <a:r>
              <a:rPr lang="en-US" sz="2000" dirty="0" smtClean="0"/>
              <a:t>Every $5 billion in new bond spending generates </a:t>
            </a:r>
            <a:br>
              <a:rPr lang="en-US" sz="2000" dirty="0" smtClean="0"/>
            </a:br>
            <a:r>
              <a:rPr lang="en-US" sz="2000" dirty="0" smtClean="0"/>
              <a:t>$350 million in debt service payments.</a:t>
            </a:r>
            <a:endParaRPr lang="en-US" sz="2000" dirty="0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499157" y="624840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9BB9D09-17EB-4545-BF81-2A8EBA0D5BA5}" type="slidenum">
              <a:rPr lang="en-US">
                <a:solidFill>
                  <a:schemeClr val="bg1"/>
                </a:solidFill>
              </a:rPr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68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Achieving Budgetary Reform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Is Addressing Revenue Volatility By:</a:t>
            </a:r>
          </a:p>
          <a:p>
            <a:pPr lvl="1"/>
            <a:r>
              <a:rPr lang="en-US" dirty="0" smtClean="0"/>
              <a:t>Taking revenues off the table during good times.</a:t>
            </a:r>
          </a:p>
          <a:p>
            <a:pPr lvl="1"/>
            <a:r>
              <a:rPr lang="en-US" dirty="0" smtClean="0"/>
              <a:t>Building up and maintaining reserves that will be there in bad times.</a:t>
            </a:r>
          </a:p>
          <a:p>
            <a:r>
              <a:rPr lang="en-US" dirty="0" smtClean="0"/>
              <a:t>Many Other Possibilities</a:t>
            </a:r>
          </a:p>
          <a:p>
            <a:pPr lvl="1"/>
            <a:r>
              <a:rPr lang="en-US" dirty="0" smtClean="0"/>
              <a:t>Performance based budgeting.</a:t>
            </a:r>
          </a:p>
          <a:p>
            <a:pPr lvl="1"/>
            <a:r>
              <a:rPr lang="en-US" dirty="0" smtClean="0"/>
              <a:t>Two-year budgeting.</a:t>
            </a:r>
          </a:p>
          <a:p>
            <a:pPr lvl="1"/>
            <a:r>
              <a:rPr lang="en-US" dirty="0" smtClean="0"/>
              <a:t>Improved program reviews.</a:t>
            </a:r>
            <a:endParaRPr lang="en-US" dirty="0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499157" y="624840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9BB9D09-17EB-4545-BF81-2A8EBA0D5BA5}" type="slidenum">
              <a:rPr lang="en-US">
                <a:solidFill>
                  <a:schemeClr val="bg1"/>
                </a:solidFill>
              </a:rPr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56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Considering Tax Reform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Incredibly Difficult Task With No Clear Consensus on What to Do</a:t>
            </a:r>
          </a:p>
          <a:p>
            <a:endParaRPr lang="en-US" dirty="0" smtClean="0"/>
          </a:p>
          <a:p>
            <a:r>
              <a:rPr lang="en-US" dirty="0" smtClean="0"/>
              <a:t>Most Widely Discussed Topics</a:t>
            </a:r>
          </a:p>
          <a:p>
            <a:pPr lvl="1"/>
            <a:r>
              <a:rPr lang="en-US" dirty="0" smtClean="0"/>
              <a:t>PIT: reducing volatility.</a:t>
            </a:r>
          </a:p>
          <a:p>
            <a:pPr lvl="1"/>
            <a:r>
              <a:rPr lang="en-US" dirty="0" smtClean="0"/>
              <a:t>SUT: broadening base and not taxing business-to-business transactions.</a:t>
            </a:r>
            <a:endParaRPr lang="en-US" dirty="0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499157" y="624840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9BB9D09-17EB-4545-BF81-2A8EBA0D5BA5}" type="slidenum">
              <a:rPr lang="en-US">
                <a:solidFill>
                  <a:schemeClr val="bg1"/>
                </a:solidFill>
              </a:rPr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56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Visit the LAO website at:</a:t>
            </a:r>
            <a:br>
              <a:rPr lang="en-US" dirty="0" smtClean="0"/>
            </a:br>
            <a:r>
              <a:rPr lang="en-US" dirty="0" smtClean="0"/>
              <a:t>www.lao.ca.gov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499157" y="624840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9BB9D09-17EB-4545-BF81-2A8EBA0D5BA5}" type="slidenum">
              <a:rPr lang="en-US">
                <a:solidFill>
                  <a:schemeClr val="bg1"/>
                </a:solidFill>
              </a:rPr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68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General Fund Spending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By Object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Line 24"/>
          <p:cNvSpPr>
            <a:spLocks noChangeShapeType="1"/>
          </p:cNvSpPr>
          <p:nvPr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77863" y="1905000"/>
            <a:ext cx="579120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z="2200" dirty="0" smtClean="0">
                <a:solidFill>
                  <a:srgbClr val="FFFF99"/>
                </a:solidFill>
                <a:latin typeface="Helvetica" pitchFamily="34" charset="0"/>
              </a:rPr>
              <a:t>2011-12</a:t>
            </a:r>
            <a:endParaRPr lang="en-US" sz="2200" dirty="0">
              <a:solidFill>
                <a:srgbClr val="FFFF99"/>
              </a:solidFill>
              <a:latin typeface="Helvetica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8610600" y="6172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fld id="{F9BB9D09-17EB-4545-BF81-2A8EBA0D5BA5}" type="slidenum">
              <a:rPr lang="en-US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</a:p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438400"/>
            <a:ext cx="592601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77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Fund Revenues</a:t>
            </a:r>
            <a:endParaRPr lang="en-US" dirty="0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8610600" y="6172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fld id="{F9BB9D09-17EB-4545-BF81-2A8EBA0D5BA5}" type="slidenum">
              <a:rPr lang="en-US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</a:pPr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77863" y="1905000"/>
            <a:ext cx="579120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z="2200" dirty="0" smtClean="0">
                <a:solidFill>
                  <a:srgbClr val="FFFF99"/>
                </a:solidFill>
                <a:latin typeface="Helvetica" pitchFamily="34" charset="0"/>
              </a:rPr>
              <a:t>2011-12</a:t>
            </a:r>
            <a:endParaRPr lang="en-US" sz="2200" dirty="0">
              <a:solidFill>
                <a:srgbClr val="FFFF99"/>
              </a:solidFill>
              <a:latin typeface="Helvetica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438400"/>
            <a:ext cx="592601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21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dirty="0" smtClean="0"/>
              <a:t>The Change in Our </a:t>
            </a:r>
            <a:br>
              <a:rPr lang="en-US" dirty="0" smtClean="0"/>
            </a:br>
            <a:r>
              <a:rPr lang="en-US" dirty="0" smtClean="0"/>
              <a:t>General Fund Revenue Structure</a:t>
            </a:r>
            <a:endParaRPr lang="en-US" dirty="0"/>
          </a:p>
        </p:txBody>
      </p:sp>
      <p:sp>
        <p:nvSpPr>
          <p:cNvPr id="5" name="Line 24"/>
          <p:cNvSpPr>
            <a:spLocks noChangeShapeType="1"/>
          </p:cNvSpPr>
          <p:nvPr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610600" y="6172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fld id="{F9BB9D09-17EB-4545-BF81-2A8EBA0D5BA5}" type="slidenum">
              <a:rPr lang="en-US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</a:p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209800"/>
            <a:ext cx="7010400" cy="331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68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610600" y="6172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fld id="{F9BB9D09-17EB-4545-BF81-2A8EBA0D5BA5}" type="slidenum">
              <a:rPr lang="en-US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</a:pPr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685800" y="2590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4000" b="1" dirty="0" smtClean="0">
                <a:solidFill>
                  <a:srgbClr val="FFFF99"/>
                </a:solidFill>
                <a:latin typeface="Helvetica" pitchFamily="34" charset="0"/>
              </a:rPr>
              <a:t>The Origins of Our Situation</a:t>
            </a:r>
            <a:endParaRPr lang="en-US" sz="4000" b="1" dirty="0">
              <a:solidFill>
                <a:srgbClr val="FFFF99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43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Increasing Revenue Volatility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Volatility?</a:t>
            </a:r>
          </a:p>
          <a:p>
            <a:pPr lvl="1"/>
            <a:r>
              <a:rPr lang="en-US" dirty="0" smtClean="0"/>
              <a:t>State revenues change more dramatically than the economy.</a:t>
            </a:r>
          </a:p>
          <a:p>
            <a:pPr marL="457200" lvl="1" indent="0">
              <a:buNone/>
            </a:pPr>
            <a:endParaRPr lang="en-US" sz="1200" dirty="0" smtClean="0"/>
          </a:p>
          <a:p>
            <a:r>
              <a:rPr lang="en-US" dirty="0" smtClean="0"/>
              <a:t>From 1979-80 Through 2003-04, Revenues Were </a:t>
            </a:r>
            <a:r>
              <a:rPr lang="en-US" i="1" dirty="0" smtClean="0"/>
              <a:t>Twice</a:t>
            </a:r>
            <a:r>
              <a:rPr lang="en-US" dirty="0" smtClean="0"/>
              <a:t> as Volatile as the Economy</a:t>
            </a:r>
          </a:p>
          <a:p>
            <a:endParaRPr lang="en-US" sz="1200" dirty="0" smtClean="0"/>
          </a:p>
          <a:p>
            <a:r>
              <a:rPr lang="en-US" dirty="0" smtClean="0"/>
              <a:t>From 1991-92 Through 2003-04, Revenues Were </a:t>
            </a:r>
            <a:r>
              <a:rPr lang="en-US" i="1" dirty="0" smtClean="0"/>
              <a:t>3 ½ Times </a:t>
            </a:r>
            <a:r>
              <a:rPr lang="en-US" dirty="0" smtClean="0"/>
              <a:t>as Volatile</a:t>
            </a:r>
            <a:endParaRPr lang="en-US" dirty="0"/>
          </a:p>
        </p:txBody>
      </p:sp>
      <p:sp>
        <p:nvSpPr>
          <p:cNvPr id="5" name="Line 24"/>
          <p:cNvSpPr>
            <a:spLocks noChangeShapeType="1"/>
          </p:cNvSpPr>
          <p:nvPr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610600" y="6172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fld id="{F9BB9D09-17EB-4545-BF81-2A8EBA0D5BA5}" type="slidenum">
              <a:rPr lang="en-US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</a:pPr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97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Capital Gains Roller Coaster</a:t>
            </a:r>
            <a:endParaRPr lang="en-US" dirty="0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8610600" y="6172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fld id="{F9BB9D09-17EB-4545-BF81-2A8EBA0D5BA5}" type="slidenum">
              <a:rPr lang="en-US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</a:pPr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762000" y="1905000"/>
            <a:ext cx="74676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200" dirty="0" smtClean="0">
                <a:solidFill>
                  <a:srgbClr val="FFFF99"/>
                </a:solidFill>
                <a:latin typeface="Helvetica" pitchFamily="34" charset="0"/>
              </a:rPr>
              <a:t>Net Capital Gains Income in California (In Billions</a:t>
            </a:r>
            <a:r>
              <a:rPr lang="en-US" sz="2200" dirty="0">
                <a:solidFill>
                  <a:srgbClr val="FFFF99"/>
                </a:solidFill>
                <a:latin typeface="Helvetica" pitchFamily="34" charset="0"/>
              </a:rPr>
              <a:t>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449749"/>
            <a:ext cx="6934200" cy="3344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75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O Slide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LAO Slide Template</Template>
  <TotalTime>3134</TotalTime>
  <Words>729</Words>
  <Application>Microsoft Office PowerPoint</Application>
  <PresentationFormat>On-screen Show (4:3)</PresentationFormat>
  <Paragraphs>198</Paragraphs>
  <Slides>38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LAO Slide Template</vt:lpstr>
      <vt:lpstr>Drawing</vt:lpstr>
      <vt:lpstr>California’s Budget Woes: How Is Our Fiscal Health?</vt:lpstr>
      <vt:lpstr>PowerPoint Presentation</vt:lpstr>
      <vt:lpstr>General Fund Spending  By Program</vt:lpstr>
      <vt:lpstr>General Fund Spending By Object</vt:lpstr>
      <vt:lpstr>General Fund Revenues</vt:lpstr>
      <vt:lpstr>The Change in Our  General Fund Revenue Structure</vt:lpstr>
      <vt:lpstr>PowerPoint Presentation</vt:lpstr>
      <vt:lpstr>Increasing Revenue Volatility</vt:lpstr>
      <vt:lpstr>The Capital Gains Roller Coaster</vt:lpstr>
      <vt:lpstr>Poor Budgeting Practices</vt:lpstr>
      <vt:lpstr>Use of Debt to Finance  Operating Shortfalls</vt:lpstr>
      <vt:lpstr>End Result—State Entered Recession in Poor Fiscal Shape</vt:lpstr>
      <vt:lpstr>PowerPoint Presentation</vt:lpstr>
      <vt:lpstr>Recession Devastated  State Revenues</vt:lpstr>
      <vt:lpstr>Very Modest Recovery Forecast</vt:lpstr>
      <vt:lpstr>How Big Have Our  Budget Deficits Been?</vt:lpstr>
      <vt:lpstr>PowerPoint Presentation</vt:lpstr>
      <vt:lpstr>Actions to Close the  2011-12 Budget Gap</vt:lpstr>
      <vt:lpstr>Major  Expenditure-Related Actions</vt:lpstr>
      <vt:lpstr>Major Revenue-Related Actions</vt:lpstr>
      <vt:lpstr>Revenue-Related Proposals  Not Included in the Budget</vt:lpstr>
      <vt:lpstr>PowerPoint Presentation</vt:lpstr>
      <vt:lpstr>Realignment—Major Shift in Services From State to Counties</vt:lpstr>
      <vt:lpstr>Realignment—Major Service Delivery Changes in Correctional Programs</vt:lpstr>
      <vt:lpstr>Redevelopment Agencies</vt:lpstr>
      <vt:lpstr>PowerPoint Presentation</vt:lpstr>
      <vt:lpstr>Mechanism Established to Address Revenue Shortfall</vt:lpstr>
      <vt:lpstr>Trigger Reductions  Fall Into Two Tiers</vt:lpstr>
      <vt:lpstr>PowerPoint Presentation</vt:lpstr>
      <vt:lpstr>Closing Our Remaining  Budget Gap</vt:lpstr>
      <vt:lpstr>Deciding on the  Size of the Public Sector</vt:lpstr>
      <vt:lpstr>Addressing  Budget-Related Obligations</vt:lpstr>
      <vt:lpstr>Addressing Public Employee  Post-Retirement Obligations</vt:lpstr>
      <vt:lpstr>Addressing Our State Unemployment Insurance Shortfall</vt:lpstr>
      <vt:lpstr>Making Choices on Infrastructure</vt:lpstr>
      <vt:lpstr>Achieving Budgetary Reform</vt:lpstr>
      <vt:lpstr>Considering Tax Reform</vt:lpstr>
      <vt:lpstr>PowerPoint Presentation</vt:lpstr>
    </vt:vector>
  </TitlesOfParts>
  <Company>LAO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2011-12 State Budget Situation</dc:title>
  <dc:creator>Tina McGee</dc:creator>
  <cp:lastModifiedBy>Mike Greer</cp:lastModifiedBy>
  <cp:revision>115</cp:revision>
  <cp:lastPrinted>2011-10-27T18:24:19Z</cp:lastPrinted>
  <dcterms:created xsi:type="dcterms:W3CDTF">2011-02-22T16:45:44Z</dcterms:created>
  <dcterms:modified xsi:type="dcterms:W3CDTF">2011-11-02T22:44:37Z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-1717579765</vt:i4>
  </property>
  <property fmtid="{D5CDD505-2E9C-101B-9397-08002B2CF9AE}" pid="3" name="_NewReviewCycle">
    <vt:lpwstr/>
  </property>
  <property fmtid="{D5CDD505-2E9C-101B-9397-08002B2CF9AE}" pid="4" name="_EmailSubject">
    <vt:lpwstr>Mac's PowerPoint file attached</vt:lpwstr>
  </property>
  <property fmtid="{D5CDD505-2E9C-101B-9397-08002B2CF9AE}" pid="5" name="_AuthorEmail">
    <vt:lpwstr>David.Rendahl@LAO.CA.GOV</vt:lpwstr>
  </property>
  <property fmtid="{D5CDD505-2E9C-101B-9397-08002B2CF9AE}" pid="6" name="_AuthorEmailDisplayName">
    <vt:lpwstr>Rendahl, David</vt:lpwstr>
  </property>
  <property fmtid="{D5CDD505-2E9C-101B-9397-08002B2CF9AE}" pid="7" name="_PreviousAdHocReviewCycleID">
    <vt:i4>-729876093</vt:i4>
  </property>
</Properties>
</file>